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7" r:id="rId1"/>
  </p:sldMasterIdLst>
  <p:notesMasterIdLst>
    <p:notesMasterId r:id="rId90"/>
  </p:notesMasterIdLst>
  <p:sldIdLst>
    <p:sldId id="256" r:id="rId2"/>
    <p:sldId id="257" r:id="rId3"/>
    <p:sldId id="329" r:id="rId4"/>
    <p:sldId id="330" r:id="rId5"/>
    <p:sldId id="258" r:id="rId6"/>
    <p:sldId id="262" r:id="rId7"/>
    <p:sldId id="261" r:id="rId8"/>
    <p:sldId id="259" r:id="rId9"/>
    <p:sldId id="263" r:id="rId10"/>
    <p:sldId id="265" r:id="rId11"/>
    <p:sldId id="266" r:id="rId12"/>
    <p:sldId id="267" r:id="rId13"/>
    <p:sldId id="359" r:id="rId14"/>
    <p:sldId id="283" r:id="rId15"/>
    <p:sldId id="285" r:id="rId16"/>
    <p:sldId id="287" r:id="rId17"/>
    <p:sldId id="289" r:id="rId18"/>
    <p:sldId id="291" r:id="rId19"/>
    <p:sldId id="293" r:id="rId20"/>
    <p:sldId id="295" r:id="rId21"/>
    <p:sldId id="296" r:id="rId22"/>
    <p:sldId id="331" r:id="rId23"/>
    <p:sldId id="274" r:id="rId24"/>
    <p:sldId id="298" r:id="rId25"/>
    <p:sldId id="275" r:id="rId26"/>
    <p:sldId id="299" r:id="rId27"/>
    <p:sldId id="276" r:id="rId28"/>
    <p:sldId id="300" r:id="rId29"/>
    <p:sldId id="281" r:id="rId30"/>
    <p:sldId id="282" r:id="rId31"/>
    <p:sldId id="279" r:id="rId32"/>
    <p:sldId id="301" r:id="rId33"/>
    <p:sldId id="332" r:id="rId34"/>
    <p:sldId id="340" r:id="rId35"/>
    <p:sldId id="341" r:id="rId36"/>
    <p:sldId id="342" r:id="rId37"/>
    <p:sldId id="344" r:id="rId38"/>
    <p:sldId id="345" r:id="rId39"/>
    <p:sldId id="346" r:id="rId40"/>
    <p:sldId id="333" r:id="rId41"/>
    <p:sldId id="303" r:id="rId42"/>
    <p:sldId id="361" r:id="rId43"/>
    <p:sldId id="305" r:id="rId44"/>
    <p:sldId id="362" r:id="rId45"/>
    <p:sldId id="302" r:id="rId46"/>
    <p:sldId id="306" r:id="rId47"/>
    <p:sldId id="307" r:id="rId48"/>
    <p:sldId id="308" r:id="rId49"/>
    <p:sldId id="334" r:id="rId50"/>
    <p:sldId id="347" r:id="rId51"/>
    <p:sldId id="348" r:id="rId52"/>
    <p:sldId id="363" r:id="rId53"/>
    <p:sldId id="309" r:id="rId54"/>
    <p:sldId id="335" r:id="rId55"/>
    <p:sldId id="310" r:id="rId56"/>
    <p:sldId id="358" r:id="rId57"/>
    <p:sldId id="311" r:id="rId58"/>
    <p:sldId id="336" r:id="rId59"/>
    <p:sldId id="320" r:id="rId60"/>
    <p:sldId id="364" r:id="rId61"/>
    <p:sldId id="321" r:id="rId62"/>
    <p:sldId id="365" r:id="rId63"/>
    <p:sldId id="322" r:id="rId64"/>
    <p:sldId id="366" r:id="rId65"/>
    <p:sldId id="312" r:id="rId66"/>
    <p:sldId id="316" r:id="rId67"/>
    <p:sldId id="313" r:id="rId68"/>
    <p:sldId id="317" r:id="rId69"/>
    <p:sldId id="318" r:id="rId70"/>
    <p:sldId id="319" r:id="rId71"/>
    <p:sldId id="326" r:id="rId72"/>
    <p:sldId id="327" r:id="rId73"/>
    <p:sldId id="328" r:id="rId74"/>
    <p:sldId id="337" r:id="rId75"/>
    <p:sldId id="323" r:id="rId76"/>
    <p:sldId id="324" r:id="rId77"/>
    <p:sldId id="325" r:id="rId78"/>
    <p:sldId id="349" r:id="rId79"/>
    <p:sldId id="338" r:id="rId80"/>
    <p:sldId id="350" r:id="rId81"/>
    <p:sldId id="351" r:id="rId82"/>
    <p:sldId id="352" r:id="rId83"/>
    <p:sldId id="353" r:id="rId84"/>
    <p:sldId id="354" r:id="rId85"/>
    <p:sldId id="355" r:id="rId86"/>
    <p:sldId id="356" r:id="rId87"/>
    <p:sldId id="357" r:id="rId88"/>
    <p:sldId id="339" r:id="rId8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cesca Davidde" initials="FD" lastIdx="1" clrIdx="0">
    <p:extLst>
      <p:ext uri="{19B8F6BF-5375-455C-9EA6-DF929625EA0E}">
        <p15:presenceInfo xmlns:p15="http://schemas.microsoft.com/office/powerpoint/2012/main" userId="1868921a1d0ee8e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1C0"/>
    <a:srgbClr val="5FCBEF"/>
    <a:srgbClr val="4495B0"/>
    <a:srgbClr val="76D6FF"/>
    <a:srgbClr val="9BD8F2"/>
    <a:srgbClr val="3E879F"/>
    <a:srgbClr val="2E6475"/>
    <a:srgbClr val="C00000"/>
    <a:srgbClr val="94DEE6"/>
    <a:srgbClr val="DCF3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Stile scuro 2 - Colore 1/Color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8034E78-7F5D-4C2E-B375-FC64B27BC917}" styleName="Stile 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Stile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FABFCF23-3B69-468F-B69F-88F6DE6A72F2}" styleName="Stile medio 1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012ECD-51FC-41F1-AA8D-1B2483CD663E}" styleName="Stile chiaro 2 - Colore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Stile chiaro 3 - Colore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2833802-FEF1-4C79-8D5D-14CF1EAF98D9}" styleName="Stile chiaro 2 - Colore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Stile chiaro 3 - Colore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29" autoAdjust="0"/>
    <p:restoredTop sz="96341" autoAdjust="0"/>
  </p:normalViewPr>
  <p:slideViewPr>
    <p:cSldViewPr snapToGrid="0" snapToObjects="1">
      <p:cViewPr varScale="1">
        <p:scale>
          <a:sx n="86" d="100"/>
          <a:sy n="86" d="100"/>
        </p:scale>
        <p:origin x="725" y="53"/>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84" d="100"/>
          <a:sy n="84" d="100"/>
        </p:scale>
        <p:origin x="3960" y="20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1144513982133068E-2"/>
          <c:y val="9.6370481443923208E-5"/>
          <c:w val="0.66821587016612916"/>
          <c:h val="0.91187738466649149"/>
        </c:manualLayout>
      </c:layout>
      <c:pie3DChart>
        <c:varyColors val="1"/>
        <c:ser>
          <c:idx val="0"/>
          <c:order val="0"/>
          <c:tx>
            <c:strRef>
              <c:f>Foglio1!$B$1</c:f>
              <c:strCache>
                <c:ptCount val="1"/>
                <c:pt idx="0">
                  <c:v>Vendite</c:v>
                </c:pt>
              </c:strCache>
            </c:strRef>
          </c:tx>
          <c:dPt>
            <c:idx val="0"/>
            <c:bubble3D val="0"/>
            <c:spPr>
              <a:solidFill>
                <a:schemeClr val="accent1">
                  <a:tint val="58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B0F0-0449-93AA-760BB07EEBAB}"/>
              </c:ext>
            </c:extLst>
          </c:dPt>
          <c:dPt>
            <c:idx val="1"/>
            <c:bubble3D val="0"/>
            <c:spPr>
              <a:solidFill>
                <a:schemeClr val="accent1">
                  <a:tint val="86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B0F0-0449-93AA-760BB07EEBAB}"/>
              </c:ext>
            </c:extLst>
          </c:dPt>
          <c:dPt>
            <c:idx val="2"/>
            <c:bubble3D val="0"/>
            <c:spPr>
              <a:solidFill>
                <a:schemeClr val="accent1">
                  <a:shade val="86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B0F0-0449-93AA-760BB07EEBAB}"/>
              </c:ext>
            </c:extLst>
          </c:dPt>
          <c:dPt>
            <c:idx val="3"/>
            <c:bubble3D val="0"/>
            <c:spPr>
              <a:solidFill>
                <a:schemeClr val="accent1">
                  <a:shade val="58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E496-AB42-ACC2-49546FF09CC8}"/>
              </c:ext>
            </c:extLst>
          </c:dPt>
          <c:dLbls>
            <c:dLbl>
              <c:idx val="3"/>
              <c:tx>
                <c:rich>
                  <a:bodyPr/>
                  <a:lstStyle/>
                  <a:p>
                    <a:fld id="{EB3CE49E-9421-C94C-B48D-880CABC5FB22}" type="PERCENTAGE">
                      <a:rPr lang="en-US" smtClean="0"/>
                      <a:pPr/>
                      <a:t>[PERCENTUALE]</a:t>
                    </a:fld>
                    <a:endParaRPr lang="en-GB"/>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E496-AB42-ACC2-49546FF09CC8}"/>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1">
                  <c:v>Female</c:v>
                </c:pt>
                <c:pt idx="3">
                  <c:v>Male</c:v>
                </c:pt>
              </c:strCache>
            </c:strRef>
          </c:cat>
          <c:val>
            <c:numRef>
              <c:f>Foglio1!$B$2:$B$5</c:f>
              <c:numCache>
                <c:formatCode>General</c:formatCode>
                <c:ptCount val="4"/>
                <c:pt idx="1">
                  <c:v>47.3</c:v>
                </c:pt>
                <c:pt idx="3">
                  <c:v>52.7</c:v>
                </c:pt>
              </c:numCache>
            </c:numRef>
          </c:val>
          <c:extLst>
            <c:ext xmlns:c16="http://schemas.microsoft.com/office/drawing/2014/chart" uri="{C3380CC4-5D6E-409C-BE32-E72D297353CC}">
              <c16:uniqueId val="{00000000-E496-AB42-ACC2-49546FF09CC8}"/>
            </c:ext>
          </c:extLst>
        </c:ser>
        <c:dLbls>
          <c:dLblPos val="ctr"/>
          <c:showLegendKey val="0"/>
          <c:showVal val="0"/>
          <c:showCatName val="0"/>
          <c:showSerName val="0"/>
          <c:showPercent val="1"/>
          <c:showBubbleSize val="0"/>
          <c:showLeaderLines val="1"/>
        </c:dLbls>
      </c:pie3DChart>
      <c:spPr>
        <a:noFill/>
        <a:ln>
          <a:noFill/>
        </a:ln>
        <a:effectLst/>
      </c:spPr>
    </c:plotArea>
    <c:legend>
      <c:legendPos val="r"/>
      <c:legendEntry>
        <c:idx val="0"/>
        <c:delete val="1"/>
      </c:legendEntry>
      <c:legendEntry>
        <c:idx val="2"/>
        <c:delete val="1"/>
      </c:legendEntry>
      <c:layout>
        <c:manualLayout>
          <c:xMode val="edge"/>
          <c:yMode val="edge"/>
          <c:x val="0.7328848557760087"/>
          <c:y val="4.5577432977807163E-2"/>
          <c:w val="0.20575930514810326"/>
          <c:h val="0.125434269885279"/>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Foglio1!$B$1</c:f>
              <c:strCache>
                <c:ptCount val="1"/>
                <c:pt idx="0">
                  <c:v>Materials</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Foglio1!$A$2:$A$10</c:f>
              <c:strCache>
                <c:ptCount val="9"/>
                <c:pt idx="0">
                  <c:v>Professor provides information about the material during the lessons</c:v>
                </c:pt>
                <c:pt idx="1">
                  <c:v>I check the university's web page</c:v>
                </c:pt>
                <c:pt idx="2">
                  <c:v>I ask to other colleagues</c:v>
                </c:pt>
                <c:pt idx="3">
                  <c:v>E-Learning</c:v>
                </c:pt>
                <c:pt idx="4">
                  <c:v>Classroom</c:v>
                </c:pt>
                <c:pt idx="5">
                  <c:v>University application</c:v>
                </c:pt>
                <c:pt idx="6">
                  <c:v>Professor's web page</c:v>
                </c:pt>
                <c:pt idx="7">
                  <c:v>I search on the Net</c:v>
                </c:pt>
                <c:pt idx="8">
                  <c:v>Troubles</c:v>
                </c:pt>
              </c:strCache>
            </c:strRef>
          </c:cat>
          <c:val>
            <c:numRef>
              <c:f>Foglio1!$B$2:$B$10</c:f>
              <c:numCache>
                <c:formatCode>General</c:formatCode>
                <c:ptCount val="9"/>
                <c:pt idx="0">
                  <c:v>81</c:v>
                </c:pt>
                <c:pt idx="1">
                  <c:v>29</c:v>
                </c:pt>
                <c:pt idx="2">
                  <c:v>42</c:v>
                </c:pt>
                <c:pt idx="3">
                  <c:v>2</c:v>
                </c:pt>
                <c:pt idx="4">
                  <c:v>2</c:v>
                </c:pt>
                <c:pt idx="5">
                  <c:v>2</c:v>
                </c:pt>
                <c:pt idx="6">
                  <c:v>2</c:v>
                </c:pt>
                <c:pt idx="7">
                  <c:v>4</c:v>
                </c:pt>
                <c:pt idx="8">
                  <c:v>1</c:v>
                </c:pt>
              </c:numCache>
            </c:numRef>
          </c:val>
          <c:extLst>
            <c:ext xmlns:c16="http://schemas.microsoft.com/office/drawing/2014/chart" uri="{C3380CC4-5D6E-409C-BE32-E72D297353CC}">
              <c16:uniqueId val="{00000000-E17D-1B49-8B69-E490EB0EAF84}"/>
            </c:ext>
          </c:extLst>
        </c:ser>
        <c:dLbls>
          <c:showLegendKey val="0"/>
          <c:showVal val="0"/>
          <c:showCatName val="0"/>
          <c:showSerName val="0"/>
          <c:showPercent val="0"/>
          <c:showBubbleSize val="0"/>
        </c:dLbls>
        <c:gapWidth val="65"/>
        <c:shape val="box"/>
        <c:axId val="1151392799"/>
        <c:axId val="1151394447"/>
        <c:axId val="0"/>
      </c:bar3DChart>
      <c:catAx>
        <c:axId val="115139279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51394447"/>
        <c:crosses val="autoZero"/>
        <c:auto val="1"/>
        <c:lblAlgn val="ctr"/>
        <c:lblOffset val="100"/>
        <c:noMultiLvlLbl val="0"/>
      </c:catAx>
      <c:valAx>
        <c:axId val="1151394447"/>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151392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3788557807756402E-2"/>
          <c:y val="6.7051955426048707E-2"/>
          <c:w val="0.67819326007512026"/>
          <c:h val="0.86589608914790261"/>
        </c:manualLayout>
      </c:layout>
      <c:pie3DChart>
        <c:varyColors val="1"/>
        <c:ser>
          <c:idx val="0"/>
          <c:order val="0"/>
          <c:tx>
            <c:strRef>
              <c:f>Foglio1!$B$1</c:f>
              <c:strCache>
                <c:ptCount val="1"/>
                <c:pt idx="0">
                  <c:v>RISPOSTE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292D-44D7-BCB4-4EC41152E1D7}"/>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292D-44D7-BCB4-4EC41152E1D7}"/>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292D-44D7-BCB4-4EC41152E1D7}"/>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Foglio1!$A$2:$A$4</c:f>
              <c:strCache>
                <c:ptCount val="3"/>
                <c:pt idx="0">
                  <c:v>YES</c:v>
                </c:pt>
                <c:pt idx="1">
                  <c:v>NO</c:v>
                </c:pt>
                <c:pt idx="2">
                  <c:v>I DON'T KNOW</c:v>
                </c:pt>
              </c:strCache>
            </c:strRef>
          </c:cat>
          <c:val>
            <c:numRef>
              <c:f>Foglio1!$B$2:$B$4</c:f>
              <c:numCache>
                <c:formatCode>General</c:formatCode>
                <c:ptCount val="3"/>
                <c:pt idx="0">
                  <c:v>100</c:v>
                </c:pt>
                <c:pt idx="1">
                  <c:v>5</c:v>
                </c:pt>
                <c:pt idx="2">
                  <c:v>5</c:v>
                </c:pt>
              </c:numCache>
            </c:numRef>
          </c:val>
          <c:extLst>
            <c:ext xmlns:c16="http://schemas.microsoft.com/office/drawing/2014/chart" uri="{C3380CC4-5D6E-409C-BE32-E72D297353CC}">
              <c16:uniqueId val="{00000006-292D-44D7-BCB4-4EC41152E1D7}"/>
            </c:ext>
          </c:extLst>
        </c:ser>
        <c:dLbls>
          <c:dLblPos val="ctr"/>
          <c:showLegendKey val="0"/>
          <c:showVal val="0"/>
          <c:showCatName val="0"/>
          <c:showSerName val="0"/>
          <c:showPercent val="1"/>
          <c:showBubbleSize val="0"/>
          <c:showLeaderLines val="1"/>
        </c:dLbls>
      </c:pie3D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0475103078547404"/>
          <c:y val="9.770002673438738E-2"/>
          <c:w val="0.72327712995062521"/>
          <c:h val="0.80163905955140913"/>
        </c:manualLayout>
      </c:layout>
      <c:pie3DChart>
        <c:varyColors val="1"/>
        <c:ser>
          <c:idx val="0"/>
          <c:order val="0"/>
          <c:tx>
            <c:strRef>
              <c:f>Foglio1!$B$1</c:f>
              <c:strCache>
                <c:ptCount val="1"/>
                <c:pt idx="0">
                  <c:v>RISPOSTE</c:v>
                </c:pt>
              </c:strCache>
            </c:strRef>
          </c:tx>
          <c:dPt>
            <c:idx val="0"/>
            <c:bubble3D val="0"/>
            <c:spPr>
              <a:solidFill>
                <a:schemeClr val="accent2">
                  <a:shade val="76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5F31-48DC-8E29-4A1EF2FA034E}"/>
              </c:ext>
            </c:extLst>
          </c:dPt>
          <c:dPt>
            <c:idx val="1"/>
            <c:bubble3D val="0"/>
            <c:spPr>
              <a:solidFill>
                <a:schemeClr val="accent2">
                  <a:tint val="77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5F31-48DC-8E29-4A1EF2FA034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YES</c:v>
                </c:pt>
                <c:pt idx="1">
                  <c:v>NO</c:v>
                </c:pt>
              </c:strCache>
            </c:strRef>
          </c:cat>
          <c:val>
            <c:numRef>
              <c:f>Foglio1!$B$2:$B$3</c:f>
              <c:numCache>
                <c:formatCode>General</c:formatCode>
                <c:ptCount val="2"/>
                <c:pt idx="0">
                  <c:v>78</c:v>
                </c:pt>
                <c:pt idx="1">
                  <c:v>32</c:v>
                </c:pt>
              </c:numCache>
            </c:numRef>
          </c:val>
          <c:extLst>
            <c:ext xmlns:c16="http://schemas.microsoft.com/office/drawing/2014/chart" uri="{C3380CC4-5D6E-409C-BE32-E72D297353CC}">
              <c16:uniqueId val="{00000004-5F31-48DC-8E29-4A1EF2FA034E}"/>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85431101945612964"/>
          <c:y val="0.41855201657529428"/>
          <c:w val="0.10506408997413259"/>
          <c:h val="0.17227078172546864"/>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Foglio1!$B$1</c:f>
              <c:strCache>
                <c:ptCount val="1"/>
                <c:pt idx="0">
                  <c:v>RISPOSTE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B82D-3F42-B9F6-C6E10A795933}"/>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B82D-3F42-B9F6-C6E10A795933}"/>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B82D-3F42-B9F6-C6E10A795933}"/>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B82D-3F42-B9F6-C6E10A795933}"/>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0">
                  <c:v>Always, I do it for every course</c:v>
                </c:pt>
                <c:pt idx="1">
                  <c:v>Often, I do it for three-four courses</c:v>
                </c:pt>
                <c:pt idx="2">
                  <c:v>Rarely, I do it when I want</c:v>
                </c:pt>
                <c:pt idx="3">
                  <c:v>Never</c:v>
                </c:pt>
              </c:strCache>
            </c:strRef>
          </c:cat>
          <c:val>
            <c:numRef>
              <c:f>Foglio1!$B$2:$B$5</c:f>
              <c:numCache>
                <c:formatCode>General</c:formatCode>
                <c:ptCount val="4"/>
                <c:pt idx="0">
                  <c:v>33</c:v>
                </c:pt>
                <c:pt idx="1">
                  <c:v>50</c:v>
                </c:pt>
                <c:pt idx="2">
                  <c:v>21</c:v>
                </c:pt>
                <c:pt idx="3">
                  <c:v>6</c:v>
                </c:pt>
              </c:numCache>
            </c:numRef>
          </c:val>
          <c:extLst>
            <c:ext xmlns:c16="http://schemas.microsoft.com/office/drawing/2014/chart" uri="{C3380CC4-5D6E-409C-BE32-E72D297353CC}">
              <c16:uniqueId val="{00000000-6CF5-BA4E-A35C-474D83C28020}"/>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6515081245558122"/>
          <c:y val="4.744123982097645E-2"/>
          <c:w val="0.30877265609155896"/>
          <c:h val="0.56716333295410071"/>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6.6552040150527472E-2"/>
          <c:y val="2.6242690134421535E-2"/>
          <c:w val="0.93344795984947249"/>
          <c:h val="0.68108613512381966"/>
        </c:manualLayout>
      </c:layout>
      <c:bar3DChart>
        <c:barDir val="col"/>
        <c:grouping val="clustered"/>
        <c:varyColors val="0"/>
        <c:ser>
          <c:idx val="0"/>
          <c:order val="0"/>
          <c:tx>
            <c:strRef>
              <c:f>Foglio1!$B$1</c:f>
              <c:strCache>
                <c:ptCount val="1"/>
                <c:pt idx="0">
                  <c:v>Store Information</c:v>
                </c:pt>
              </c:strCache>
            </c:strRef>
          </c:tx>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strRef>
              <c:f>Foglio1!$A$2:$A$10</c:f>
              <c:strCache>
                <c:ptCount val="9"/>
                <c:pt idx="0">
                  <c:v>Paper</c:v>
                </c:pt>
                <c:pt idx="1">
                  <c:v>Word</c:v>
                </c:pt>
                <c:pt idx="2">
                  <c:v>Text editor</c:v>
                </c:pt>
                <c:pt idx="3">
                  <c:v>Excel</c:v>
                </c:pt>
                <c:pt idx="4">
                  <c:v>Notion</c:v>
                </c:pt>
                <c:pt idx="5">
                  <c:v>Github</c:v>
                </c:pt>
                <c:pt idx="6">
                  <c:v>Browser favourites</c:v>
                </c:pt>
                <c:pt idx="7">
                  <c:v>Notepad</c:v>
                </c:pt>
                <c:pt idx="8">
                  <c:v>OneNote</c:v>
                </c:pt>
              </c:strCache>
            </c:strRef>
          </c:cat>
          <c:val>
            <c:numRef>
              <c:f>Foglio1!$B$2:$B$10</c:f>
              <c:numCache>
                <c:formatCode>General</c:formatCode>
                <c:ptCount val="9"/>
                <c:pt idx="0">
                  <c:v>20</c:v>
                </c:pt>
                <c:pt idx="1">
                  <c:v>8</c:v>
                </c:pt>
                <c:pt idx="2">
                  <c:v>11</c:v>
                </c:pt>
                <c:pt idx="3">
                  <c:v>5</c:v>
                </c:pt>
                <c:pt idx="4">
                  <c:v>2</c:v>
                </c:pt>
                <c:pt idx="5">
                  <c:v>1</c:v>
                </c:pt>
                <c:pt idx="6">
                  <c:v>10</c:v>
                </c:pt>
                <c:pt idx="7">
                  <c:v>1</c:v>
                </c:pt>
                <c:pt idx="8">
                  <c:v>2</c:v>
                </c:pt>
              </c:numCache>
            </c:numRef>
          </c:val>
          <c:extLst>
            <c:ext xmlns:c16="http://schemas.microsoft.com/office/drawing/2014/chart" uri="{C3380CC4-5D6E-409C-BE32-E72D297353CC}">
              <c16:uniqueId val="{00000000-6AE7-5A4B-9686-1F8C6E86C326}"/>
            </c:ext>
          </c:extLst>
        </c:ser>
        <c:dLbls>
          <c:showLegendKey val="0"/>
          <c:showVal val="0"/>
          <c:showCatName val="0"/>
          <c:showSerName val="0"/>
          <c:showPercent val="0"/>
          <c:showBubbleSize val="0"/>
        </c:dLbls>
        <c:gapWidth val="65"/>
        <c:shape val="box"/>
        <c:axId val="1161445087"/>
        <c:axId val="1161446735"/>
        <c:axId val="0"/>
      </c:bar3DChart>
      <c:catAx>
        <c:axId val="116144508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61446735"/>
        <c:crosses val="autoZero"/>
        <c:auto val="1"/>
        <c:lblAlgn val="ctr"/>
        <c:lblOffset val="100"/>
        <c:noMultiLvlLbl val="0"/>
      </c:catAx>
      <c:valAx>
        <c:axId val="1161446735"/>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161445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0781494405271921E-2"/>
          <c:y val="0.15911303271032942"/>
          <c:w val="0.74177413419189275"/>
          <c:h val="0.82752190952174731"/>
        </c:manualLayout>
      </c:layout>
      <c:pie3DChart>
        <c:varyColors val="1"/>
        <c:ser>
          <c:idx val="0"/>
          <c:order val="0"/>
          <c:tx>
            <c:strRef>
              <c:f>Foglio1!$B$1</c:f>
              <c:strCache>
                <c:ptCount val="1"/>
                <c:pt idx="0">
                  <c:v>RISPOSTE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E1FC-44A5-A4FB-4BE4890A85E8}"/>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E1FC-44A5-A4FB-4BE4890A85E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YES</c:v>
                </c:pt>
                <c:pt idx="1">
                  <c:v>NO</c:v>
                </c:pt>
              </c:strCache>
            </c:strRef>
          </c:cat>
          <c:val>
            <c:numRef>
              <c:f>Foglio1!$B$2:$B$3</c:f>
              <c:numCache>
                <c:formatCode>General</c:formatCode>
                <c:ptCount val="2"/>
                <c:pt idx="0">
                  <c:v>75</c:v>
                </c:pt>
                <c:pt idx="1">
                  <c:v>35</c:v>
                </c:pt>
              </c:numCache>
            </c:numRef>
          </c:val>
          <c:extLst>
            <c:ext xmlns:c16="http://schemas.microsoft.com/office/drawing/2014/chart" uri="{C3380CC4-5D6E-409C-BE32-E72D297353CC}">
              <c16:uniqueId val="{00000004-E1FC-44A5-A4FB-4BE4890A85E8}"/>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71075971264197235"/>
          <c:y val="3.9093433785061221E-2"/>
          <c:w val="0.23446803458679991"/>
          <c:h val="0.15800123267776139"/>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Foglio1!$B$1</c:f>
              <c:strCache>
                <c:ptCount val="1"/>
                <c:pt idx="0">
                  <c:v>Social Channel</c:v>
                </c:pt>
              </c:strCache>
            </c:strRef>
          </c:tx>
          <c:spPr>
            <a:solidFill>
              <a:schemeClr val="accent5">
                <a:alpha val="85000"/>
              </a:schemeClr>
            </a:solidFill>
            <a:ln w="9525" cap="flat" cmpd="sng" algn="ctr">
              <a:solidFill>
                <a:schemeClr val="accent5">
                  <a:lumMod val="75000"/>
                </a:schemeClr>
              </a:solidFill>
              <a:round/>
            </a:ln>
            <a:effectLst/>
            <a:sp3d contourW="9525">
              <a:contourClr>
                <a:schemeClr val="accent5">
                  <a:lumMod val="75000"/>
                </a:schemeClr>
              </a:contourClr>
            </a:sp3d>
          </c:spPr>
          <c:invertIfNegative val="0"/>
          <c:cat>
            <c:strRef>
              <c:f>Foglio1!$A$2:$A$8</c:f>
              <c:strCache>
                <c:ptCount val="7"/>
                <c:pt idx="0">
                  <c:v>Other colleagues</c:v>
                </c:pt>
                <c:pt idx="1">
                  <c:v>Facebook</c:v>
                </c:pt>
                <c:pt idx="2">
                  <c:v>Telegram</c:v>
                </c:pt>
                <c:pt idx="3">
                  <c:v>Internet</c:v>
                </c:pt>
                <c:pt idx="4">
                  <c:v>During lessons</c:v>
                </c:pt>
                <c:pt idx="5">
                  <c:v>I create the social group</c:v>
                </c:pt>
                <c:pt idx="6">
                  <c:v>Instagram</c:v>
                </c:pt>
              </c:strCache>
            </c:strRef>
          </c:cat>
          <c:val>
            <c:numRef>
              <c:f>Foglio1!$B$2:$B$8</c:f>
              <c:numCache>
                <c:formatCode>General</c:formatCode>
                <c:ptCount val="7"/>
                <c:pt idx="0">
                  <c:v>25</c:v>
                </c:pt>
                <c:pt idx="1">
                  <c:v>5</c:v>
                </c:pt>
                <c:pt idx="2">
                  <c:v>7</c:v>
                </c:pt>
                <c:pt idx="3">
                  <c:v>1</c:v>
                </c:pt>
                <c:pt idx="4">
                  <c:v>4</c:v>
                </c:pt>
                <c:pt idx="5">
                  <c:v>1</c:v>
                </c:pt>
                <c:pt idx="6">
                  <c:v>1</c:v>
                </c:pt>
              </c:numCache>
            </c:numRef>
          </c:val>
          <c:extLst>
            <c:ext xmlns:c16="http://schemas.microsoft.com/office/drawing/2014/chart" uri="{C3380CC4-5D6E-409C-BE32-E72D297353CC}">
              <c16:uniqueId val="{00000000-B25E-46D6-9CF1-22FA95F5866F}"/>
            </c:ext>
          </c:extLst>
        </c:ser>
        <c:dLbls>
          <c:showLegendKey val="0"/>
          <c:showVal val="0"/>
          <c:showCatName val="0"/>
          <c:showSerName val="0"/>
          <c:showPercent val="0"/>
          <c:showBubbleSize val="0"/>
        </c:dLbls>
        <c:gapWidth val="65"/>
        <c:shape val="box"/>
        <c:axId val="1157554095"/>
        <c:axId val="1175004719"/>
        <c:axId val="0"/>
      </c:bar3DChart>
      <c:catAx>
        <c:axId val="1157554095"/>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75004719"/>
        <c:crosses val="autoZero"/>
        <c:auto val="1"/>
        <c:lblAlgn val="ctr"/>
        <c:lblOffset val="100"/>
        <c:noMultiLvlLbl val="0"/>
      </c:catAx>
      <c:valAx>
        <c:axId val="1175004719"/>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1575540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Foglio1!$B$1</c:f>
              <c:strCache>
                <c:ptCount val="1"/>
                <c:pt idx="0">
                  <c:v>Frequenza lezioni</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3B9F-734B-9108-AF94029C9AFD}"/>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3B9F-734B-9108-AF94029C9AFD}"/>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3B9F-734B-9108-AF94029C9AFD}"/>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3B9F-734B-9108-AF94029C9AFD}"/>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0">
                  <c:v>I tried to attend all lectures</c:v>
                </c:pt>
                <c:pt idx="1">
                  <c:v>I attended more than 50% of them</c:v>
                </c:pt>
                <c:pt idx="2">
                  <c:v>I attended less then 50% of them</c:v>
                </c:pt>
                <c:pt idx="3">
                  <c:v>I dont' attend lessons at all</c:v>
                </c:pt>
              </c:strCache>
            </c:strRef>
          </c:cat>
          <c:val>
            <c:numRef>
              <c:f>Foglio1!$B$2:$B$5</c:f>
              <c:numCache>
                <c:formatCode>General</c:formatCode>
                <c:ptCount val="4"/>
                <c:pt idx="0">
                  <c:v>50</c:v>
                </c:pt>
                <c:pt idx="1">
                  <c:v>32</c:v>
                </c:pt>
                <c:pt idx="2">
                  <c:v>17</c:v>
                </c:pt>
                <c:pt idx="3">
                  <c:v>11</c:v>
                </c:pt>
              </c:numCache>
            </c:numRef>
          </c:val>
          <c:extLst>
            <c:ext xmlns:c16="http://schemas.microsoft.com/office/drawing/2014/chart" uri="{C3380CC4-5D6E-409C-BE32-E72D297353CC}">
              <c16:uniqueId val="{00000000-A714-1846-93CB-5F368E87CF4D}"/>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64387012107357544"/>
          <c:y val="2.6219010075064757E-2"/>
          <c:w val="0.33731267462534925"/>
          <c:h val="0.58433041764395921"/>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4.9202722453786693E-2"/>
          <c:y val="6.2642622540542536E-2"/>
          <c:w val="0.68883833855614518"/>
          <c:h val="0.77784574634487413"/>
        </c:manualLayout>
      </c:layout>
      <c:pie3DChart>
        <c:varyColors val="1"/>
        <c:ser>
          <c:idx val="0"/>
          <c:order val="0"/>
          <c:tx>
            <c:strRef>
              <c:f>Foglio1!$B$1</c:f>
              <c:strCache>
                <c:ptCount val="1"/>
                <c:pt idx="0">
                  <c:v>Difficoltà aule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2-ADD4-834C-95EC-717B9667F7B5}"/>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4813-DE4E-BE95-A9C487C9981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YES</c:v>
                </c:pt>
                <c:pt idx="1">
                  <c:v>No</c:v>
                </c:pt>
              </c:strCache>
            </c:strRef>
          </c:cat>
          <c:val>
            <c:numRef>
              <c:f>Foglio1!$B$2:$B$3</c:f>
              <c:numCache>
                <c:formatCode>General</c:formatCode>
                <c:ptCount val="2"/>
                <c:pt idx="0">
                  <c:v>98</c:v>
                </c:pt>
                <c:pt idx="1">
                  <c:v>12</c:v>
                </c:pt>
              </c:numCache>
            </c:numRef>
          </c:val>
          <c:extLst>
            <c:ext xmlns:c16="http://schemas.microsoft.com/office/drawing/2014/chart" uri="{C3380CC4-5D6E-409C-BE32-E72D297353CC}">
              <c16:uniqueId val="{00000000-ADD4-834C-95EC-717B9667F7B5}"/>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82773329961318221"/>
          <c:y val="0.38845710758289637"/>
          <c:w val="0.15518242175703062"/>
          <c:h val="0.16991500853729136"/>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Foglio1!$B$1</c:f>
              <c:strCache>
                <c:ptCount val="1"/>
                <c:pt idx="0">
                  <c:v>SOLUZIONE</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Foglio1!$A$2:$A$3</c:f>
              <c:strCache>
                <c:ptCount val="2"/>
                <c:pt idx="0">
                  <c:v>Ask to people</c:v>
                </c:pt>
                <c:pt idx="1">
                  <c:v>Use Google Maps</c:v>
                </c:pt>
              </c:strCache>
            </c:strRef>
          </c:cat>
          <c:val>
            <c:numRef>
              <c:f>Foglio1!$B$2:$B$3</c:f>
              <c:numCache>
                <c:formatCode>General</c:formatCode>
                <c:ptCount val="2"/>
                <c:pt idx="0">
                  <c:v>4</c:v>
                </c:pt>
                <c:pt idx="1">
                  <c:v>3</c:v>
                </c:pt>
              </c:numCache>
            </c:numRef>
          </c:val>
          <c:extLst>
            <c:ext xmlns:c16="http://schemas.microsoft.com/office/drawing/2014/chart" uri="{C3380CC4-5D6E-409C-BE32-E72D297353CC}">
              <c16:uniqueId val="{00000000-8EC4-4206-B4FE-A4C9B0DD6F93}"/>
            </c:ext>
          </c:extLst>
        </c:ser>
        <c:dLbls>
          <c:showLegendKey val="0"/>
          <c:showVal val="0"/>
          <c:showCatName val="0"/>
          <c:showSerName val="0"/>
          <c:showPercent val="0"/>
          <c:showBubbleSize val="0"/>
        </c:dLbls>
        <c:gapWidth val="65"/>
        <c:shape val="box"/>
        <c:axId val="1546653471"/>
        <c:axId val="1524494703"/>
        <c:axId val="0"/>
      </c:bar3DChart>
      <c:catAx>
        <c:axId val="154665347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524494703"/>
        <c:crosses val="autoZero"/>
        <c:auto val="1"/>
        <c:lblAlgn val="ctr"/>
        <c:lblOffset val="100"/>
        <c:noMultiLvlLbl val="0"/>
      </c:catAx>
      <c:valAx>
        <c:axId val="1524494703"/>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5466534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4790505478330177E-2"/>
          <c:y val="9.7666091865486582E-2"/>
          <c:w val="0.89946607160196379"/>
          <c:h val="0.7358623100701962"/>
        </c:manualLayout>
      </c:layout>
      <c:bar3DChart>
        <c:barDir val="col"/>
        <c:grouping val="clustered"/>
        <c:varyColors val="0"/>
        <c:ser>
          <c:idx val="0"/>
          <c:order val="0"/>
          <c:tx>
            <c:strRef>
              <c:f>Foglio1!$B$1</c:f>
              <c:strCache>
                <c:ptCount val="1"/>
                <c:pt idx="0">
                  <c:v>20</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numRef>
              <c:f>Foglio1!$A$2:$A$3</c:f>
              <c:numCache>
                <c:formatCode>General</c:formatCode>
                <c:ptCount val="2"/>
              </c:numCache>
            </c:numRef>
          </c:cat>
          <c:val>
            <c:numRef>
              <c:f>Foglio1!$B$2:$B$3</c:f>
              <c:numCache>
                <c:formatCode>General</c:formatCode>
                <c:ptCount val="2"/>
                <c:pt idx="0">
                  <c:v>4</c:v>
                </c:pt>
              </c:numCache>
            </c:numRef>
          </c:val>
          <c:extLst>
            <c:ext xmlns:c16="http://schemas.microsoft.com/office/drawing/2014/chart" uri="{C3380CC4-5D6E-409C-BE32-E72D297353CC}">
              <c16:uniqueId val="{00000000-EF3D-9C47-87B2-1C0F80ADD208}"/>
            </c:ext>
          </c:extLst>
        </c:ser>
        <c:ser>
          <c:idx val="1"/>
          <c:order val="1"/>
          <c:tx>
            <c:strRef>
              <c:f>Foglio1!$C$1</c:f>
              <c:strCache>
                <c:ptCount val="1"/>
                <c:pt idx="0">
                  <c:v>21</c:v>
                </c:pt>
              </c:strCache>
            </c:strRef>
          </c:tx>
          <c:spPr>
            <a:solidFill>
              <a:schemeClr val="accent3">
                <a:alpha val="85000"/>
              </a:schemeClr>
            </a:solidFill>
            <a:ln w="9525" cap="flat" cmpd="sng" algn="ctr">
              <a:solidFill>
                <a:schemeClr val="accent3">
                  <a:lumMod val="75000"/>
                </a:schemeClr>
              </a:solidFill>
              <a:round/>
            </a:ln>
            <a:effectLst/>
            <a:sp3d contourW="9525">
              <a:contourClr>
                <a:schemeClr val="accent3">
                  <a:lumMod val="75000"/>
                </a:schemeClr>
              </a:contourClr>
            </a:sp3d>
          </c:spPr>
          <c:invertIfNegative val="0"/>
          <c:cat>
            <c:numRef>
              <c:f>Foglio1!$A$2:$A$3</c:f>
              <c:numCache>
                <c:formatCode>General</c:formatCode>
                <c:ptCount val="2"/>
              </c:numCache>
            </c:numRef>
          </c:cat>
          <c:val>
            <c:numRef>
              <c:f>Foglio1!$C$2:$C$3</c:f>
              <c:numCache>
                <c:formatCode>General</c:formatCode>
                <c:ptCount val="2"/>
                <c:pt idx="0">
                  <c:v>10</c:v>
                </c:pt>
              </c:numCache>
            </c:numRef>
          </c:val>
          <c:extLst>
            <c:ext xmlns:c16="http://schemas.microsoft.com/office/drawing/2014/chart" uri="{C3380CC4-5D6E-409C-BE32-E72D297353CC}">
              <c16:uniqueId val="{00000001-EF3D-9C47-87B2-1C0F80ADD208}"/>
            </c:ext>
          </c:extLst>
        </c:ser>
        <c:ser>
          <c:idx val="2"/>
          <c:order val="2"/>
          <c:tx>
            <c:strRef>
              <c:f>Foglio1!$D$1</c:f>
              <c:strCache>
                <c:ptCount val="1"/>
                <c:pt idx="0">
                  <c:v>22</c:v>
                </c:pt>
              </c:strCache>
            </c:strRef>
          </c:tx>
          <c:spPr>
            <a:solidFill>
              <a:schemeClr val="accent5">
                <a:alpha val="85000"/>
              </a:schemeClr>
            </a:solidFill>
            <a:ln w="9525" cap="flat" cmpd="sng" algn="ctr">
              <a:solidFill>
                <a:schemeClr val="accent5">
                  <a:lumMod val="75000"/>
                </a:schemeClr>
              </a:solidFill>
              <a:round/>
            </a:ln>
            <a:effectLst/>
            <a:sp3d contourW="9525">
              <a:contourClr>
                <a:schemeClr val="accent5">
                  <a:lumMod val="75000"/>
                </a:schemeClr>
              </a:contourClr>
            </a:sp3d>
          </c:spPr>
          <c:invertIfNegative val="0"/>
          <c:cat>
            <c:numRef>
              <c:f>Foglio1!$A$2:$A$3</c:f>
              <c:numCache>
                <c:formatCode>General</c:formatCode>
                <c:ptCount val="2"/>
              </c:numCache>
            </c:numRef>
          </c:cat>
          <c:val>
            <c:numRef>
              <c:f>Foglio1!$D$2:$D$3</c:f>
              <c:numCache>
                <c:formatCode>General</c:formatCode>
                <c:ptCount val="2"/>
                <c:pt idx="0">
                  <c:v>25</c:v>
                </c:pt>
              </c:numCache>
            </c:numRef>
          </c:val>
          <c:extLst>
            <c:ext xmlns:c16="http://schemas.microsoft.com/office/drawing/2014/chart" uri="{C3380CC4-5D6E-409C-BE32-E72D297353CC}">
              <c16:uniqueId val="{00000002-EF3D-9C47-87B2-1C0F80ADD208}"/>
            </c:ext>
          </c:extLst>
        </c:ser>
        <c:ser>
          <c:idx val="3"/>
          <c:order val="3"/>
          <c:tx>
            <c:strRef>
              <c:f>Foglio1!$E$1</c:f>
              <c:strCache>
                <c:ptCount val="1"/>
                <c:pt idx="0">
                  <c:v>23</c:v>
                </c:pt>
              </c:strCache>
            </c:strRef>
          </c:tx>
          <c:spPr>
            <a:solidFill>
              <a:schemeClr val="accent1">
                <a:lumMod val="60000"/>
                <a:alpha val="85000"/>
              </a:schemeClr>
            </a:solidFill>
            <a:ln w="9525" cap="flat" cmpd="sng" algn="ctr">
              <a:solidFill>
                <a:schemeClr val="accent1">
                  <a:lumMod val="60000"/>
                  <a:lumMod val="75000"/>
                </a:schemeClr>
              </a:solidFill>
              <a:round/>
            </a:ln>
            <a:effectLst/>
            <a:sp3d contourW="9525">
              <a:contourClr>
                <a:schemeClr val="accent1">
                  <a:lumMod val="60000"/>
                  <a:lumMod val="75000"/>
                </a:schemeClr>
              </a:contourClr>
            </a:sp3d>
          </c:spPr>
          <c:invertIfNegative val="0"/>
          <c:cat>
            <c:numRef>
              <c:f>Foglio1!$A$2:$A$3</c:f>
              <c:numCache>
                <c:formatCode>General</c:formatCode>
                <c:ptCount val="2"/>
              </c:numCache>
            </c:numRef>
          </c:cat>
          <c:val>
            <c:numRef>
              <c:f>Foglio1!$E$2:$E$3</c:f>
              <c:numCache>
                <c:formatCode>General</c:formatCode>
                <c:ptCount val="2"/>
                <c:pt idx="0">
                  <c:v>29</c:v>
                </c:pt>
              </c:numCache>
            </c:numRef>
          </c:val>
          <c:extLst>
            <c:ext xmlns:c16="http://schemas.microsoft.com/office/drawing/2014/chart" uri="{C3380CC4-5D6E-409C-BE32-E72D297353CC}">
              <c16:uniqueId val="{00000004-EF3D-9C47-87B2-1C0F80ADD208}"/>
            </c:ext>
          </c:extLst>
        </c:ser>
        <c:ser>
          <c:idx val="4"/>
          <c:order val="4"/>
          <c:tx>
            <c:strRef>
              <c:f>Foglio1!$F$1</c:f>
              <c:strCache>
                <c:ptCount val="1"/>
                <c:pt idx="0">
                  <c:v>24</c:v>
                </c:pt>
              </c:strCache>
            </c:strRef>
          </c:tx>
          <c:spPr>
            <a:solidFill>
              <a:schemeClr val="accent3">
                <a:lumMod val="60000"/>
                <a:alpha val="85000"/>
              </a:schemeClr>
            </a:solidFill>
            <a:ln w="9525" cap="flat" cmpd="sng" algn="ctr">
              <a:solidFill>
                <a:schemeClr val="accent3">
                  <a:lumMod val="60000"/>
                  <a:lumMod val="75000"/>
                </a:schemeClr>
              </a:solidFill>
              <a:round/>
            </a:ln>
            <a:effectLst/>
            <a:sp3d contourW="9525">
              <a:contourClr>
                <a:schemeClr val="accent3">
                  <a:lumMod val="60000"/>
                  <a:lumMod val="75000"/>
                </a:schemeClr>
              </a:contourClr>
            </a:sp3d>
          </c:spPr>
          <c:invertIfNegative val="0"/>
          <c:cat>
            <c:numRef>
              <c:f>Foglio1!$A$2:$A$3</c:f>
              <c:numCache>
                <c:formatCode>General</c:formatCode>
                <c:ptCount val="2"/>
              </c:numCache>
            </c:numRef>
          </c:cat>
          <c:val>
            <c:numRef>
              <c:f>Foglio1!$F$2:$F$3</c:f>
              <c:numCache>
                <c:formatCode>General</c:formatCode>
                <c:ptCount val="2"/>
                <c:pt idx="0">
                  <c:v>19</c:v>
                </c:pt>
              </c:numCache>
            </c:numRef>
          </c:val>
          <c:extLst>
            <c:ext xmlns:c16="http://schemas.microsoft.com/office/drawing/2014/chart" uri="{C3380CC4-5D6E-409C-BE32-E72D297353CC}">
              <c16:uniqueId val="{00000005-EF3D-9C47-87B2-1C0F80ADD208}"/>
            </c:ext>
          </c:extLst>
        </c:ser>
        <c:ser>
          <c:idx val="5"/>
          <c:order val="5"/>
          <c:tx>
            <c:strRef>
              <c:f>Foglio1!$G$1</c:f>
              <c:strCache>
                <c:ptCount val="1"/>
                <c:pt idx="0">
                  <c:v>25</c:v>
                </c:pt>
              </c:strCache>
            </c:strRef>
          </c:tx>
          <c:spPr>
            <a:solidFill>
              <a:schemeClr val="accent5">
                <a:lumMod val="60000"/>
                <a:alpha val="85000"/>
              </a:schemeClr>
            </a:solidFill>
            <a:ln w="9525" cap="flat" cmpd="sng" algn="ctr">
              <a:solidFill>
                <a:schemeClr val="accent5">
                  <a:lumMod val="60000"/>
                  <a:lumMod val="75000"/>
                </a:schemeClr>
              </a:solidFill>
              <a:round/>
            </a:ln>
            <a:effectLst/>
            <a:sp3d contourW="9525">
              <a:contourClr>
                <a:schemeClr val="accent5">
                  <a:lumMod val="60000"/>
                  <a:lumMod val="75000"/>
                </a:schemeClr>
              </a:contourClr>
            </a:sp3d>
          </c:spPr>
          <c:invertIfNegative val="0"/>
          <c:cat>
            <c:numRef>
              <c:f>Foglio1!$A$2:$A$3</c:f>
              <c:numCache>
                <c:formatCode>General</c:formatCode>
                <c:ptCount val="2"/>
              </c:numCache>
            </c:numRef>
          </c:cat>
          <c:val>
            <c:numRef>
              <c:f>Foglio1!$G$2:$G$3</c:f>
              <c:numCache>
                <c:formatCode>General</c:formatCode>
                <c:ptCount val="2"/>
                <c:pt idx="0">
                  <c:v>10</c:v>
                </c:pt>
              </c:numCache>
            </c:numRef>
          </c:val>
          <c:extLst>
            <c:ext xmlns:c16="http://schemas.microsoft.com/office/drawing/2014/chart" uri="{C3380CC4-5D6E-409C-BE32-E72D297353CC}">
              <c16:uniqueId val="{00000006-EF3D-9C47-87B2-1C0F80ADD208}"/>
            </c:ext>
          </c:extLst>
        </c:ser>
        <c:ser>
          <c:idx val="6"/>
          <c:order val="6"/>
          <c:tx>
            <c:strRef>
              <c:f>Foglio1!$H$1</c:f>
              <c:strCache>
                <c:ptCount val="1"/>
                <c:pt idx="0">
                  <c:v>26</c:v>
                </c:pt>
              </c:strCache>
            </c:strRef>
          </c:tx>
          <c:spPr>
            <a:solidFill>
              <a:schemeClr val="accent1">
                <a:lumMod val="80000"/>
                <a:lumOff val="20000"/>
                <a:alpha val="85000"/>
              </a:schemeClr>
            </a:solidFill>
            <a:ln w="9525" cap="flat" cmpd="sng" algn="ctr">
              <a:solidFill>
                <a:schemeClr val="accent1">
                  <a:lumMod val="80000"/>
                  <a:lumOff val="20000"/>
                  <a:lumMod val="75000"/>
                </a:schemeClr>
              </a:solidFill>
              <a:round/>
            </a:ln>
            <a:effectLst/>
            <a:sp3d contourW="9525">
              <a:contourClr>
                <a:schemeClr val="accent1">
                  <a:lumMod val="80000"/>
                  <a:lumOff val="20000"/>
                  <a:lumMod val="75000"/>
                </a:schemeClr>
              </a:contourClr>
            </a:sp3d>
          </c:spPr>
          <c:invertIfNegative val="0"/>
          <c:cat>
            <c:numRef>
              <c:f>Foglio1!$A$2:$A$3</c:f>
              <c:numCache>
                <c:formatCode>General</c:formatCode>
                <c:ptCount val="2"/>
              </c:numCache>
            </c:numRef>
          </c:cat>
          <c:val>
            <c:numRef>
              <c:f>Foglio1!$H$2:$H$3</c:f>
              <c:numCache>
                <c:formatCode>General</c:formatCode>
                <c:ptCount val="2"/>
                <c:pt idx="0">
                  <c:v>5</c:v>
                </c:pt>
              </c:numCache>
            </c:numRef>
          </c:val>
          <c:extLst>
            <c:ext xmlns:c16="http://schemas.microsoft.com/office/drawing/2014/chart" uri="{C3380CC4-5D6E-409C-BE32-E72D297353CC}">
              <c16:uniqueId val="{00000007-EF3D-9C47-87B2-1C0F80ADD208}"/>
            </c:ext>
          </c:extLst>
        </c:ser>
        <c:ser>
          <c:idx val="7"/>
          <c:order val="7"/>
          <c:tx>
            <c:strRef>
              <c:f>Foglio1!$I$1</c:f>
              <c:strCache>
                <c:ptCount val="1"/>
                <c:pt idx="0">
                  <c:v>27</c:v>
                </c:pt>
              </c:strCache>
            </c:strRef>
          </c:tx>
          <c:spPr>
            <a:solidFill>
              <a:schemeClr val="accent3">
                <a:lumMod val="80000"/>
                <a:lumOff val="20000"/>
                <a:alpha val="85000"/>
              </a:schemeClr>
            </a:solidFill>
            <a:ln w="9525" cap="flat" cmpd="sng" algn="ctr">
              <a:solidFill>
                <a:schemeClr val="accent3">
                  <a:lumMod val="80000"/>
                  <a:lumOff val="20000"/>
                  <a:lumMod val="75000"/>
                </a:schemeClr>
              </a:solidFill>
              <a:round/>
            </a:ln>
            <a:effectLst/>
            <a:sp3d contourW="9525">
              <a:contourClr>
                <a:schemeClr val="accent3">
                  <a:lumMod val="80000"/>
                  <a:lumOff val="20000"/>
                  <a:lumMod val="75000"/>
                </a:schemeClr>
              </a:contourClr>
            </a:sp3d>
          </c:spPr>
          <c:invertIfNegative val="0"/>
          <c:cat>
            <c:numRef>
              <c:f>Foglio1!$A$2:$A$3</c:f>
              <c:numCache>
                <c:formatCode>General</c:formatCode>
                <c:ptCount val="2"/>
              </c:numCache>
            </c:numRef>
          </c:cat>
          <c:val>
            <c:numRef>
              <c:f>Foglio1!$I$2:$I$3</c:f>
              <c:numCache>
                <c:formatCode>General</c:formatCode>
                <c:ptCount val="2"/>
                <c:pt idx="0">
                  <c:v>4</c:v>
                </c:pt>
              </c:numCache>
            </c:numRef>
          </c:val>
          <c:extLst>
            <c:ext xmlns:c16="http://schemas.microsoft.com/office/drawing/2014/chart" uri="{C3380CC4-5D6E-409C-BE32-E72D297353CC}">
              <c16:uniqueId val="{00000008-EF3D-9C47-87B2-1C0F80ADD208}"/>
            </c:ext>
          </c:extLst>
        </c:ser>
        <c:ser>
          <c:idx val="8"/>
          <c:order val="8"/>
          <c:tx>
            <c:strRef>
              <c:f>Foglio1!$J$1</c:f>
              <c:strCache>
                <c:ptCount val="1"/>
                <c:pt idx="0">
                  <c:v>28</c:v>
                </c:pt>
              </c:strCache>
            </c:strRef>
          </c:tx>
          <c:spPr>
            <a:solidFill>
              <a:schemeClr val="accent5">
                <a:lumMod val="80000"/>
                <a:lumOff val="20000"/>
                <a:alpha val="85000"/>
              </a:schemeClr>
            </a:solidFill>
            <a:ln w="9525" cap="flat" cmpd="sng" algn="ctr">
              <a:solidFill>
                <a:schemeClr val="accent5">
                  <a:lumMod val="80000"/>
                  <a:lumOff val="20000"/>
                  <a:lumMod val="75000"/>
                </a:schemeClr>
              </a:solidFill>
              <a:round/>
            </a:ln>
            <a:effectLst/>
            <a:sp3d contourW="9525">
              <a:contourClr>
                <a:schemeClr val="accent5">
                  <a:lumMod val="80000"/>
                  <a:lumOff val="20000"/>
                  <a:lumMod val="75000"/>
                </a:schemeClr>
              </a:contourClr>
            </a:sp3d>
          </c:spPr>
          <c:invertIfNegative val="0"/>
          <c:cat>
            <c:numRef>
              <c:f>Foglio1!$A$2:$A$3</c:f>
              <c:numCache>
                <c:formatCode>General</c:formatCode>
                <c:ptCount val="2"/>
              </c:numCache>
            </c:numRef>
          </c:cat>
          <c:val>
            <c:numRef>
              <c:f>Foglio1!$J$2:$J$3</c:f>
              <c:numCache>
                <c:formatCode>General</c:formatCode>
                <c:ptCount val="2"/>
                <c:pt idx="0">
                  <c:v>3</c:v>
                </c:pt>
              </c:numCache>
            </c:numRef>
          </c:val>
          <c:extLst>
            <c:ext xmlns:c16="http://schemas.microsoft.com/office/drawing/2014/chart" uri="{C3380CC4-5D6E-409C-BE32-E72D297353CC}">
              <c16:uniqueId val="{00000009-EF3D-9C47-87B2-1C0F80ADD208}"/>
            </c:ext>
          </c:extLst>
        </c:ser>
        <c:ser>
          <c:idx val="9"/>
          <c:order val="9"/>
          <c:tx>
            <c:strRef>
              <c:f>Foglio1!$K$1</c:f>
              <c:strCache>
                <c:ptCount val="1"/>
                <c:pt idx="0">
                  <c:v>35</c:v>
                </c:pt>
              </c:strCache>
            </c:strRef>
          </c:tx>
          <c:spPr>
            <a:solidFill>
              <a:schemeClr val="accent1">
                <a:lumMod val="80000"/>
                <a:alpha val="85000"/>
              </a:schemeClr>
            </a:solidFill>
            <a:ln w="9525" cap="flat" cmpd="sng" algn="ctr">
              <a:solidFill>
                <a:schemeClr val="accent1">
                  <a:lumMod val="80000"/>
                  <a:lumMod val="75000"/>
                </a:schemeClr>
              </a:solidFill>
              <a:round/>
            </a:ln>
            <a:effectLst/>
            <a:sp3d contourW="9525">
              <a:contourClr>
                <a:schemeClr val="accent1">
                  <a:lumMod val="80000"/>
                  <a:lumMod val="75000"/>
                </a:schemeClr>
              </a:contourClr>
            </a:sp3d>
          </c:spPr>
          <c:invertIfNegative val="0"/>
          <c:cat>
            <c:numRef>
              <c:f>Foglio1!$A$2:$A$3</c:f>
              <c:numCache>
                <c:formatCode>General</c:formatCode>
                <c:ptCount val="2"/>
              </c:numCache>
            </c:numRef>
          </c:cat>
          <c:val>
            <c:numRef>
              <c:f>Foglio1!$K$2:$K$3</c:f>
              <c:numCache>
                <c:formatCode>General</c:formatCode>
                <c:ptCount val="2"/>
              </c:numCache>
            </c:numRef>
          </c:val>
          <c:extLst>
            <c:ext xmlns:c16="http://schemas.microsoft.com/office/drawing/2014/chart" uri="{C3380CC4-5D6E-409C-BE32-E72D297353CC}">
              <c16:uniqueId val="{0000000A-EF3D-9C47-87B2-1C0F80ADD208}"/>
            </c:ext>
          </c:extLst>
        </c:ser>
        <c:dLbls>
          <c:showLegendKey val="0"/>
          <c:showVal val="0"/>
          <c:showCatName val="0"/>
          <c:showSerName val="0"/>
          <c:showPercent val="0"/>
          <c:showBubbleSize val="0"/>
        </c:dLbls>
        <c:gapWidth val="65"/>
        <c:shape val="box"/>
        <c:axId val="1045338447"/>
        <c:axId val="1045340127"/>
        <c:axId val="0"/>
      </c:bar3DChart>
      <c:dateAx>
        <c:axId val="104533844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045340127"/>
        <c:crosses val="autoZero"/>
        <c:auto val="0"/>
        <c:lblOffset val="100"/>
        <c:baseTimeUnit val="days"/>
      </c:dateAx>
      <c:valAx>
        <c:axId val="1045340127"/>
        <c:scaling>
          <c:orientation val="minMax"/>
          <c:max val="30"/>
          <c:min val="0"/>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045338447"/>
        <c:crosses val="autoZero"/>
        <c:crossBetween val="between"/>
      </c:valAx>
      <c:spPr>
        <a:noFill/>
        <a:ln>
          <a:noFill/>
        </a:ln>
        <a:effectLst/>
      </c:spPr>
    </c:plotArea>
    <c:legend>
      <c:legendPos val="b"/>
      <c:layout>
        <c:manualLayout>
          <c:xMode val="edge"/>
          <c:yMode val="edge"/>
          <c:x val="2.8536812274725272E-2"/>
          <c:y val="0.90232247405193799"/>
          <c:w val="0.5731668901060788"/>
          <c:h val="6.2748404311708778E-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61455363035522E-2"/>
          <c:y val="0.12900722106184237"/>
          <c:w val="0.71444573913903864"/>
          <c:h val="0.8020800822209464"/>
        </c:manualLayout>
      </c:layout>
      <c:pie3DChart>
        <c:varyColors val="1"/>
        <c:ser>
          <c:idx val="0"/>
          <c:order val="0"/>
          <c:tx>
            <c:strRef>
              <c:f>Foglio1!$B$1</c:f>
              <c:strCache>
                <c:ptCount val="1"/>
                <c:pt idx="0">
                  <c:v>Colonna2</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79D6-402B-B42F-8551803F7EBD}"/>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79D6-402B-B42F-8551803F7EBD}"/>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79D6-402B-B42F-8551803F7EBD}"/>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79D6-402B-B42F-8551803F7EBD}"/>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0">
                  <c:v>Always</c:v>
                </c:pt>
                <c:pt idx="1">
                  <c:v>Often</c:v>
                </c:pt>
                <c:pt idx="2">
                  <c:v>Rarely</c:v>
                </c:pt>
                <c:pt idx="3">
                  <c:v>Never</c:v>
                </c:pt>
              </c:strCache>
            </c:strRef>
          </c:cat>
          <c:val>
            <c:numRef>
              <c:f>Foglio1!$B$2:$B$5</c:f>
              <c:numCache>
                <c:formatCode>General</c:formatCode>
                <c:ptCount val="4"/>
                <c:pt idx="0">
                  <c:v>28</c:v>
                </c:pt>
                <c:pt idx="1">
                  <c:v>47</c:v>
                </c:pt>
                <c:pt idx="2">
                  <c:v>22</c:v>
                </c:pt>
                <c:pt idx="3">
                  <c:v>13</c:v>
                </c:pt>
              </c:numCache>
            </c:numRef>
          </c:val>
          <c:extLst>
            <c:ext xmlns:c16="http://schemas.microsoft.com/office/drawing/2014/chart" uri="{C3380CC4-5D6E-409C-BE32-E72D297353CC}">
              <c16:uniqueId val="{00000008-79D6-402B-B42F-8551803F7EBD}"/>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73139320252943463"/>
          <c:y val="5.3076370384374516E-2"/>
          <c:w val="0.22168635676324491"/>
          <c:h val="0.29429525752291008"/>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38972300111673081"/>
          <c:y val="5.793052989101306E-3"/>
          <c:w val="0.60648238813630284"/>
          <c:h val="0.92789610455958882"/>
        </c:manualLayout>
      </c:layout>
      <c:bar3DChart>
        <c:barDir val="bar"/>
        <c:grouping val="clustered"/>
        <c:varyColors val="0"/>
        <c:ser>
          <c:idx val="0"/>
          <c:order val="0"/>
          <c:tx>
            <c:strRef>
              <c:f>Foglio1!$B$1</c:f>
              <c:strCache>
                <c:ptCount val="1"/>
                <c:pt idx="0">
                  <c:v>Serie 1</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Foglio1!$A$2:$A$5</c:f>
              <c:strCache>
                <c:ptCount val="4"/>
                <c:pt idx="0">
                  <c:v>I don't usually take notes</c:v>
                </c:pt>
                <c:pt idx="1">
                  <c:v>Copybook</c:v>
                </c:pt>
                <c:pt idx="2">
                  <c:v>PC</c:v>
                </c:pt>
                <c:pt idx="3">
                  <c:v>Tablet</c:v>
                </c:pt>
              </c:strCache>
            </c:strRef>
          </c:cat>
          <c:val>
            <c:numRef>
              <c:f>Foglio1!$B$2:$B$5</c:f>
              <c:numCache>
                <c:formatCode>General</c:formatCode>
                <c:ptCount val="4"/>
                <c:pt idx="0">
                  <c:v>11</c:v>
                </c:pt>
                <c:pt idx="1">
                  <c:v>69</c:v>
                </c:pt>
                <c:pt idx="2">
                  <c:v>49</c:v>
                </c:pt>
                <c:pt idx="3">
                  <c:v>21</c:v>
                </c:pt>
              </c:numCache>
            </c:numRef>
          </c:val>
          <c:extLst>
            <c:ext xmlns:c16="http://schemas.microsoft.com/office/drawing/2014/chart" uri="{C3380CC4-5D6E-409C-BE32-E72D297353CC}">
              <c16:uniqueId val="{00000000-D6BC-E34E-9F3E-624D83524CC9}"/>
            </c:ext>
          </c:extLst>
        </c:ser>
        <c:dLbls>
          <c:showLegendKey val="0"/>
          <c:showVal val="1"/>
          <c:showCatName val="0"/>
          <c:showSerName val="0"/>
          <c:showPercent val="0"/>
          <c:showBubbleSize val="0"/>
        </c:dLbls>
        <c:gapWidth val="65"/>
        <c:shape val="box"/>
        <c:axId val="1522090239"/>
        <c:axId val="1522363087"/>
        <c:axId val="0"/>
      </c:bar3DChart>
      <c:catAx>
        <c:axId val="1522090239"/>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522363087"/>
        <c:crosses val="autoZero"/>
        <c:auto val="1"/>
        <c:lblAlgn val="ctr"/>
        <c:lblOffset val="100"/>
        <c:noMultiLvlLbl val="0"/>
      </c:catAx>
      <c:valAx>
        <c:axId val="152236308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5220902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Foglio1!$B$1</c:f>
              <c:strCache>
                <c:ptCount val="1"/>
                <c:pt idx="0">
                  <c:v>Serie 1</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Foglio1!$A$2:$A$14</c:f>
              <c:strCache>
                <c:ptCount val="13"/>
                <c:pt idx="0">
                  <c:v>Apple Pgaes</c:v>
                </c:pt>
                <c:pt idx="1">
                  <c:v>Notion</c:v>
                </c:pt>
                <c:pt idx="2">
                  <c:v>Bamboo Paper</c:v>
                </c:pt>
                <c:pt idx="3">
                  <c:v>Word</c:v>
                </c:pt>
                <c:pt idx="4">
                  <c:v>GoodNotes</c:v>
                </c:pt>
                <c:pt idx="5">
                  <c:v>Google Documents</c:v>
                </c:pt>
                <c:pt idx="6">
                  <c:v>General Application</c:v>
                </c:pt>
                <c:pt idx="7">
                  <c:v>Latex</c:v>
                </c:pt>
                <c:pt idx="8">
                  <c:v>Excel</c:v>
                </c:pt>
                <c:pt idx="9">
                  <c:v>OneNote</c:v>
                </c:pt>
                <c:pt idx="10">
                  <c:v>Notability</c:v>
                </c:pt>
                <c:pt idx="11">
                  <c:v>Squid</c:v>
                </c:pt>
                <c:pt idx="12">
                  <c:v>Typora</c:v>
                </c:pt>
              </c:strCache>
            </c:strRef>
          </c:cat>
          <c:val>
            <c:numRef>
              <c:f>Foglio1!$B$2:$B$14</c:f>
              <c:numCache>
                <c:formatCode>General</c:formatCode>
                <c:ptCount val="13"/>
                <c:pt idx="0">
                  <c:v>3</c:v>
                </c:pt>
                <c:pt idx="1">
                  <c:v>2</c:v>
                </c:pt>
                <c:pt idx="2">
                  <c:v>1</c:v>
                </c:pt>
                <c:pt idx="3">
                  <c:v>26</c:v>
                </c:pt>
                <c:pt idx="4">
                  <c:v>2</c:v>
                </c:pt>
                <c:pt idx="5">
                  <c:v>3</c:v>
                </c:pt>
                <c:pt idx="6">
                  <c:v>5</c:v>
                </c:pt>
                <c:pt idx="7">
                  <c:v>1</c:v>
                </c:pt>
                <c:pt idx="8">
                  <c:v>1</c:v>
                </c:pt>
                <c:pt idx="9">
                  <c:v>7</c:v>
                </c:pt>
                <c:pt idx="10">
                  <c:v>2</c:v>
                </c:pt>
                <c:pt idx="11">
                  <c:v>2</c:v>
                </c:pt>
                <c:pt idx="12">
                  <c:v>1</c:v>
                </c:pt>
              </c:numCache>
            </c:numRef>
          </c:val>
          <c:extLst>
            <c:ext xmlns:c16="http://schemas.microsoft.com/office/drawing/2014/chart" uri="{C3380CC4-5D6E-409C-BE32-E72D297353CC}">
              <c16:uniqueId val="{00000000-294C-43F5-881B-69F00687AD29}"/>
            </c:ext>
          </c:extLst>
        </c:ser>
        <c:dLbls>
          <c:showLegendKey val="0"/>
          <c:showVal val="0"/>
          <c:showCatName val="0"/>
          <c:showSerName val="0"/>
          <c:showPercent val="0"/>
          <c:showBubbleSize val="0"/>
        </c:dLbls>
        <c:gapWidth val="65"/>
        <c:shape val="box"/>
        <c:axId val="1566353343"/>
        <c:axId val="1566354991"/>
        <c:axId val="0"/>
      </c:bar3DChart>
      <c:catAx>
        <c:axId val="1566353343"/>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566354991"/>
        <c:crosses val="autoZero"/>
        <c:auto val="1"/>
        <c:lblAlgn val="ctr"/>
        <c:lblOffset val="100"/>
        <c:noMultiLvlLbl val="0"/>
      </c:catAx>
      <c:valAx>
        <c:axId val="1566354991"/>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566353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2098527312156238"/>
          <c:y val="2.9883834732866706E-2"/>
          <c:w val="0.58416352440021624"/>
          <c:h val="0.66868802453951293"/>
        </c:manualLayout>
      </c:layout>
      <c:pie3DChart>
        <c:varyColors val="1"/>
        <c:ser>
          <c:idx val="0"/>
          <c:order val="0"/>
          <c:tx>
            <c:strRef>
              <c:f>Foglio1!$B$1</c:f>
              <c:strCache>
                <c:ptCount val="1"/>
                <c:pt idx="0">
                  <c:v>Risposte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5043-1345-A5A4-51D643DD11B4}"/>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5043-1345-A5A4-51D643DD11B4}"/>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5043-1345-A5A4-51D643DD11B4}"/>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5043-1345-A5A4-51D643DD11B4}"/>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0">
                  <c:v>Always, I share almost 90% of my notes</c:v>
                </c:pt>
                <c:pt idx="1">
                  <c:v>Sometimes, I shader more than 50% of my notes</c:v>
                </c:pt>
                <c:pt idx="2">
                  <c:v>Rarely, I share less then 50% of my notes</c:v>
                </c:pt>
                <c:pt idx="3">
                  <c:v>Never</c:v>
                </c:pt>
              </c:strCache>
            </c:strRef>
          </c:cat>
          <c:val>
            <c:numRef>
              <c:f>Foglio1!$B$2:$B$5</c:f>
              <c:numCache>
                <c:formatCode>General</c:formatCode>
                <c:ptCount val="4"/>
                <c:pt idx="0">
                  <c:v>18</c:v>
                </c:pt>
                <c:pt idx="1">
                  <c:v>50</c:v>
                </c:pt>
                <c:pt idx="2">
                  <c:v>26</c:v>
                </c:pt>
                <c:pt idx="3">
                  <c:v>16</c:v>
                </c:pt>
              </c:numCache>
            </c:numRef>
          </c:val>
          <c:extLst>
            <c:ext xmlns:c16="http://schemas.microsoft.com/office/drawing/2014/chart" uri="{C3380CC4-5D6E-409C-BE32-E72D297353CC}">
              <c16:uniqueId val="{00000000-502F-B944-860C-4183504419C8}"/>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1.9226764870733992E-2"/>
          <c:y val="0.69579563272498457"/>
          <c:w val="0.94057204383359083"/>
          <c:h val="0.2771889764049294"/>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7715181064661981"/>
          <c:y val="3.221718763556692E-2"/>
          <c:w val="0.76638816437007873"/>
          <c:h val="0.9088440016705216"/>
        </c:manualLayout>
      </c:layout>
      <c:bar3DChart>
        <c:barDir val="bar"/>
        <c:grouping val="clustered"/>
        <c:varyColors val="0"/>
        <c:ser>
          <c:idx val="0"/>
          <c:order val="0"/>
          <c:tx>
            <c:strRef>
              <c:f>Foglio1!$B$1</c:f>
              <c:strCache>
                <c:ptCount val="1"/>
                <c:pt idx="0">
                  <c:v>Serie 1</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Foglio1!$A$2:$A$7</c:f>
              <c:strCache>
                <c:ptCount val="6"/>
                <c:pt idx="0">
                  <c:v>WhatsApp</c:v>
                </c:pt>
                <c:pt idx="1">
                  <c:v>Telegram</c:v>
                </c:pt>
                <c:pt idx="2">
                  <c:v>Google Drive</c:v>
                </c:pt>
                <c:pt idx="3">
                  <c:v>GitHub</c:v>
                </c:pt>
                <c:pt idx="4">
                  <c:v>I lent my copybook</c:v>
                </c:pt>
                <c:pt idx="5">
                  <c:v>Email</c:v>
                </c:pt>
              </c:strCache>
            </c:strRef>
          </c:cat>
          <c:val>
            <c:numRef>
              <c:f>Foglio1!$B$2:$B$7</c:f>
              <c:numCache>
                <c:formatCode>General</c:formatCode>
                <c:ptCount val="6"/>
                <c:pt idx="0">
                  <c:v>27</c:v>
                </c:pt>
                <c:pt idx="1">
                  <c:v>10</c:v>
                </c:pt>
                <c:pt idx="2">
                  <c:v>17</c:v>
                </c:pt>
                <c:pt idx="3">
                  <c:v>2</c:v>
                </c:pt>
                <c:pt idx="4">
                  <c:v>3</c:v>
                </c:pt>
                <c:pt idx="5">
                  <c:v>4</c:v>
                </c:pt>
              </c:numCache>
            </c:numRef>
          </c:val>
          <c:extLst>
            <c:ext xmlns:c16="http://schemas.microsoft.com/office/drawing/2014/chart" uri="{C3380CC4-5D6E-409C-BE32-E72D297353CC}">
              <c16:uniqueId val="{00000000-9090-BE47-A3AF-6429EF28B05F}"/>
            </c:ext>
          </c:extLst>
        </c:ser>
        <c:dLbls>
          <c:showLegendKey val="0"/>
          <c:showVal val="0"/>
          <c:showCatName val="0"/>
          <c:showSerName val="0"/>
          <c:showPercent val="0"/>
          <c:showBubbleSize val="0"/>
        </c:dLbls>
        <c:gapWidth val="65"/>
        <c:shape val="box"/>
        <c:axId val="442535696"/>
        <c:axId val="443238160"/>
        <c:axId val="0"/>
      </c:bar3DChart>
      <c:catAx>
        <c:axId val="442535696"/>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443238160"/>
        <c:crosses val="autoZero"/>
        <c:auto val="1"/>
        <c:lblAlgn val="ctr"/>
        <c:lblOffset val="100"/>
        <c:noMultiLvlLbl val="0"/>
      </c:catAx>
      <c:valAx>
        <c:axId val="44323816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4425356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291665462688724"/>
          <c:y val="0"/>
          <c:w val="0.72433125045149171"/>
          <c:h val="0.88175953146570407"/>
        </c:manualLayout>
      </c:layout>
      <c:bar3DChart>
        <c:barDir val="bar"/>
        <c:grouping val="clustered"/>
        <c:varyColors val="0"/>
        <c:ser>
          <c:idx val="0"/>
          <c:order val="0"/>
          <c:tx>
            <c:strRef>
              <c:f>Foglio1!$B$1</c:f>
              <c:strCache>
                <c:ptCount val="1"/>
                <c:pt idx="0">
                  <c:v>Serie 1</c:v>
                </c:pt>
              </c:strCache>
            </c:strRef>
          </c:tx>
          <c:spPr>
            <a:solidFill>
              <a:schemeClr val="accent2">
                <a:lumMod val="75000"/>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strRef>
              <c:f>Foglio1!$A$2:$A$6</c:f>
              <c:strCache>
                <c:ptCount val="5"/>
                <c:pt idx="0">
                  <c:v>Unique folder</c:v>
                </c:pt>
                <c:pt idx="1">
                  <c:v>By date</c:v>
                </c:pt>
                <c:pt idx="2">
                  <c:v>By course</c:v>
                </c:pt>
                <c:pt idx="3">
                  <c:v>By topic</c:v>
                </c:pt>
                <c:pt idx="4">
                  <c:v>Desktop</c:v>
                </c:pt>
              </c:strCache>
            </c:strRef>
          </c:cat>
          <c:val>
            <c:numRef>
              <c:f>Foglio1!$B$2:$B$6</c:f>
              <c:numCache>
                <c:formatCode>General</c:formatCode>
                <c:ptCount val="5"/>
                <c:pt idx="0">
                  <c:v>10</c:v>
                </c:pt>
                <c:pt idx="1">
                  <c:v>26</c:v>
                </c:pt>
                <c:pt idx="2">
                  <c:v>53</c:v>
                </c:pt>
                <c:pt idx="3">
                  <c:v>10</c:v>
                </c:pt>
                <c:pt idx="4">
                  <c:v>1</c:v>
                </c:pt>
              </c:numCache>
            </c:numRef>
          </c:val>
          <c:extLst>
            <c:ext xmlns:c16="http://schemas.microsoft.com/office/drawing/2014/chart" uri="{C3380CC4-5D6E-409C-BE32-E72D297353CC}">
              <c16:uniqueId val="{00000000-F7C7-4246-BE95-3A8947360DBA}"/>
            </c:ext>
          </c:extLst>
        </c:ser>
        <c:dLbls>
          <c:showLegendKey val="0"/>
          <c:showVal val="0"/>
          <c:showCatName val="0"/>
          <c:showSerName val="0"/>
          <c:showPercent val="0"/>
          <c:showBubbleSize val="0"/>
        </c:dLbls>
        <c:gapWidth val="65"/>
        <c:shape val="box"/>
        <c:axId val="1592250447"/>
        <c:axId val="1586566319"/>
        <c:axId val="0"/>
      </c:bar3DChart>
      <c:catAx>
        <c:axId val="159225044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586566319"/>
        <c:crosses val="autoZero"/>
        <c:auto val="1"/>
        <c:lblAlgn val="ctr"/>
        <c:lblOffset val="100"/>
        <c:noMultiLvlLbl val="0"/>
      </c:catAx>
      <c:valAx>
        <c:axId val="1586566319"/>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5922504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
          <c:y val="2.6310424894716865E-2"/>
          <c:w val="0.73084737109403941"/>
          <c:h val="0.84402665456471471"/>
        </c:manualLayout>
      </c:layout>
      <c:pie3DChart>
        <c:varyColors val="1"/>
        <c:ser>
          <c:idx val="0"/>
          <c:order val="0"/>
          <c:tx>
            <c:strRef>
              <c:f>Foglio1!$B$1</c:f>
              <c:strCache>
                <c:ptCount val="1"/>
                <c:pt idx="0">
                  <c:v>Vendite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04F8-0D44-956C-F258F105209E}"/>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04F8-0D44-956C-F258F105209E}"/>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04F8-0D44-956C-F258F105209E}"/>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04F8-0D44-956C-F258F10520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Foglio1!$A$2:$A$5</c:f>
              <c:strCache>
                <c:ptCount val="4"/>
                <c:pt idx="0">
                  <c:v>Everytime</c:v>
                </c:pt>
                <c:pt idx="1">
                  <c:v>Often</c:v>
                </c:pt>
                <c:pt idx="2">
                  <c:v>Rarely</c:v>
                </c:pt>
                <c:pt idx="3">
                  <c:v>Never</c:v>
                </c:pt>
              </c:strCache>
            </c:strRef>
          </c:cat>
          <c:val>
            <c:numRef>
              <c:f>Foglio1!$B$2:$B$5</c:f>
              <c:numCache>
                <c:formatCode>General</c:formatCode>
                <c:ptCount val="4"/>
                <c:pt idx="0">
                  <c:v>16</c:v>
                </c:pt>
                <c:pt idx="1">
                  <c:v>37</c:v>
                </c:pt>
                <c:pt idx="2">
                  <c:v>52</c:v>
                </c:pt>
                <c:pt idx="3">
                  <c:v>5</c:v>
                </c:pt>
              </c:numCache>
            </c:numRef>
          </c:val>
          <c:extLst>
            <c:ext xmlns:c16="http://schemas.microsoft.com/office/drawing/2014/chart" uri="{C3380CC4-5D6E-409C-BE32-E72D297353CC}">
              <c16:uniqueId val="{00000000-00D5-DC47-A623-740513974CD0}"/>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74982625733543307"/>
          <c:y val="2.7886838635777983E-2"/>
          <c:w val="0.19803038595628758"/>
          <c:h val="0.47255632933741165"/>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3829317142445771"/>
          <c:y val="0.17068730596918683"/>
          <c:w val="0.68152172463511629"/>
          <c:h val="0.7431919832682593"/>
        </c:manualLayout>
      </c:layout>
      <c:pie3DChart>
        <c:varyColors val="1"/>
        <c:ser>
          <c:idx val="0"/>
          <c:order val="0"/>
          <c:tx>
            <c:strRef>
              <c:f>Foglio1!$B$1</c:f>
              <c:strCache>
                <c:ptCount val="1"/>
                <c:pt idx="0">
                  <c:v>Risposte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E5F5-E940-80C7-D1F3C6E7D27F}"/>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E5F5-E940-80C7-D1F3C6E7D27F}"/>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YES</c:v>
                </c:pt>
                <c:pt idx="1">
                  <c:v>NO</c:v>
                </c:pt>
              </c:strCache>
            </c:strRef>
          </c:cat>
          <c:val>
            <c:numRef>
              <c:f>Foglio1!$B$2:$B$3</c:f>
              <c:numCache>
                <c:formatCode>General</c:formatCode>
                <c:ptCount val="2"/>
                <c:pt idx="0">
                  <c:v>55</c:v>
                </c:pt>
                <c:pt idx="1">
                  <c:v>55</c:v>
                </c:pt>
              </c:numCache>
            </c:numRef>
          </c:val>
          <c:extLst>
            <c:ext xmlns:c16="http://schemas.microsoft.com/office/drawing/2014/chart" uri="{C3380CC4-5D6E-409C-BE32-E72D297353CC}">
              <c16:uniqueId val="{00000000-93C5-9649-A8DB-3785E8F2ADA0}"/>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74021369204991516"/>
          <c:y val="3.8401378240255669E-2"/>
          <c:w val="0.20811614800991904"/>
          <c:h val="0.12100779720234199"/>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1271938397295651"/>
          <c:y val="2.0975856792396646E-2"/>
          <c:w val="0.75024333212335315"/>
          <c:h val="0.52154133632831134"/>
        </c:manualLayout>
      </c:layout>
      <c:bar3DChart>
        <c:barDir val="col"/>
        <c:grouping val="clustered"/>
        <c:varyColors val="0"/>
        <c:ser>
          <c:idx val="0"/>
          <c:order val="0"/>
          <c:tx>
            <c:strRef>
              <c:f>Foglio1!$B$1</c:f>
              <c:strCache>
                <c:ptCount val="1"/>
                <c:pt idx="0">
                  <c:v>Serie 1</c:v>
                </c:pt>
              </c:strCache>
            </c:strRef>
          </c:tx>
          <c:spPr>
            <a:solidFill>
              <a:schemeClr val="accent4">
                <a:lumMod val="75000"/>
                <a:alpha val="85000"/>
              </a:schemeClr>
            </a:solidFill>
            <a:ln w="9525" cap="flat" cmpd="sng" algn="ctr">
              <a:solidFill>
                <a:schemeClr val="accent4">
                  <a:lumMod val="50000"/>
                </a:schemeClr>
              </a:solidFill>
              <a:round/>
            </a:ln>
            <a:effectLst/>
            <a:sp3d contourW="9525">
              <a:contourClr>
                <a:schemeClr val="accent4">
                  <a:lumMod val="50000"/>
                </a:schemeClr>
              </a:contourClr>
            </a:sp3d>
          </c:spPr>
          <c:invertIfNegative val="0"/>
          <c:cat>
            <c:strRef>
              <c:f>Foglio1!$A$2:$A$7</c:f>
              <c:strCache>
                <c:ptCount val="6"/>
                <c:pt idx="0">
                  <c:v>I check the course's web site</c:v>
                </c:pt>
                <c:pt idx="1">
                  <c:v>I write it down</c:v>
                </c:pt>
                <c:pt idx="2">
                  <c:v>I remeber everything</c:v>
                </c:pt>
                <c:pt idx="3">
                  <c:v>I have trouble</c:v>
                </c:pt>
                <c:pt idx="4">
                  <c:v>My colleagues remind me</c:v>
                </c:pt>
                <c:pt idx="5">
                  <c:v>I create a new event on my calendar</c:v>
                </c:pt>
              </c:strCache>
            </c:strRef>
          </c:cat>
          <c:val>
            <c:numRef>
              <c:f>Foglio1!$B$2:$B$7</c:f>
              <c:numCache>
                <c:formatCode>General</c:formatCode>
                <c:ptCount val="6"/>
                <c:pt idx="0">
                  <c:v>24</c:v>
                </c:pt>
                <c:pt idx="1">
                  <c:v>55</c:v>
                </c:pt>
                <c:pt idx="2">
                  <c:v>22</c:v>
                </c:pt>
                <c:pt idx="3">
                  <c:v>6</c:v>
                </c:pt>
                <c:pt idx="4">
                  <c:v>34</c:v>
                </c:pt>
                <c:pt idx="5">
                  <c:v>31</c:v>
                </c:pt>
              </c:numCache>
            </c:numRef>
          </c:val>
          <c:extLst>
            <c:ext xmlns:c16="http://schemas.microsoft.com/office/drawing/2014/chart" uri="{C3380CC4-5D6E-409C-BE32-E72D297353CC}">
              <c16:uniqueId val="{00000000-EF1F-4C7B-B29E-9F22FDC4D3D9}"/>
            </c:ext>
          </c:extLst>
        </c:ser>
        <c:dLbls>
          <c:showLegendKey val="0"/>
          <c:showVal val="0"/>
          <c:showCatName val="0"/>
          <c:showSerName val="0"/>
          <c:showPercent val="0"/>
          <c:showBubbleSize val="0"/>
        </c:dLbls>
        <c:gapWidth val="65"/>
        <c:shape val="box"/>
        <c:axId val="440370512"/>
        <c:axId val="440372160"/>
        <c:axId val="0"/>
      </c:bar3DChart>
      <c:catAx>
        <c:axId val="440370512"/>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440372160"/>
        <c:crosses val="autoZero"/>
        <c:auto val="1"/>
        <c:lblAlgn val="ctr"/>
        <c:lblOffset val="100"/>
        <c:noMultiLvlLbl val="0"/>
      </c:catAx>
      <c:valAx>
        <c:axId val="440372160"/>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4403705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9.5108695652173919E-2"/>
          <c:y val="9.9474652985638276E-2"/>
          <c:w val="0.69157587298870249"/>
          <c:h val="0.77262936460425535"/>
        </c:manualLayout>
      </c:layout>
      <c:pie3DChart>
        <c:varyColors val="1"/>
        <c:ser>
          <c:idx val="0"/>
          <c:order val="0"/>
          <c:tx>
            <c:strRef>
              <c:f>Foglio1!$B$1</c:f>
              <c:strCache>
                <c:ptCount val="1"/>
                <c:pt idx="0">
                  <c:v>Vendite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A1F0-48C9-9C6F-5C2F59375954}"/>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A1F0-48C9-9C6F-5C2F59375954}"/>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YES</c:v>
                </c:pt>
                <c:pt idx="1">
                  <c:v>NO</c:v>
                </c:pt>
              </c:strCache>
            </c:strRef>
          </c:cat>
          <c:val>
            <c:numRef>
              <c:f>Foglio1!$B$2:$B$3</c:f>
              <c:numCache>
                <c:formatCode>General</c:formatCode>
                <c:ptCount val="2"/>
                <c:pt idx="0">
                  <c:v>108</c:v>
                </c:pt>
                <c:pt idx="1">
                  <c:v>2</c:v>
                </c:pt>
              </c:numCache>
            </c:numRef>
          </c:val>
          <c:extLst>
            <c:ext xmlns:c16="http://schemas.microsoft.com/office/drawing/2014/chart" uri="{C3380CC4-5D6E-409C-BE32-E72D297353CC}">
              <c16:uniqueId val="{00000004-A1F0-48C9-9C6F-5C2F59375954}"/>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83559761211913719"/>
          <c:y val="0.3836112991568712"/>
          <c:w val="0.14809804005477575"/>
          <c:h val="0.18659274137149698"/>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9.3980873608694587E-2"/>
          <c:y val="8.915940635808485E-2"/>
          <c:w val="0.87126603256989299"/>
          <c:h val="0.77727908546961144"/>
        </c:manualLayout>
      </c:layout>
      <c:bar3DChart>
        <c:barDir val="col"/>
        <c:grouping val="clustered"/>
        <c:varyColors val="0"/>
        <c:ser>
          <c:idx val="0"/>
          <c:order val="0"/>
          <c:tx>
            <c:strRef>
              <c:f>Foglio1!$B$1</c:f>
              <c:strCache>
                <c:ptCount val="1"/>
                <c:pt idx="0">
                  <c:v>Serie 1</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numRef>
              <c:f>Foglio1!$A$2:$A$9</c:f>
              <c:numCache>
                <c:formatCode>General</c:formatCode>
                <c:ptCount val="8"/>
                <c:pt idx="0">
                  <c:v>1</c:v>
                </c:pt>
                <c:pt idx="1">
                  <c:v>2</c:v>
                </c:pt>
                <c:pt idx="2">
                  <c:v>3</c:v>
                </c:pt>
                <c:pt idx="3">
                  <c:v>4</c:v>
                </c:pt>
                <c:pt idx="4">
                  <c:v>5</c:v>
                </c:pt>
                <c:pt idx="5">
                  <c:v>6</c:v>
                </c:pt>
                <c:pt idx="6">
                  <c:v>7</c:v>
                </c:pt>
                <c:pt idx="7">
                  <c:v>8</c:v>
                </c:pt>
              </c:numCache>
            </c:numRef>
          </c:cat>
          <c:val>
            <c:numRef>
              <c:f>Foglio1!$B$2:$B$9</c:f>
              <c:numCache>
                <c:formatCode>General</c:formatCode>
                <c:ptCount val="8"/>
                <c:pt idx="0">
                  <c:v>1</c:v>
                </c:pt>
                <c:pt idx="1">
                  <c:v>12</c:v>
                </c:pt>
                <c:pt idx="2">
                  <c:v>15</c:v>
                </c:pt>
                <c:pt idx="3">
                  <c:v>39</c:v>
                </c:pt>
                <c:pt idx="4">
                  <c:v>30</c:v>
                </c:pt>
                <c:pt idx="5">
                  <c:v>8</c:v>
                </c:pt>
                <c:pt idx="6">
                  <c:v>8</c:v>
                </c:pt>
                <c:pt idx="7">
                  <c:v>1</c:v>
                </c:pt>
              </c:numCache>
            </c:numRef>
          </c:val>
          <c:extLst>
            <c:ext xmlns:c16="http://schemas.microsoft.com/office/drawing/2014/chart" uri="{C3380CC4-5D6E-409C-BE32-E72D297353CC}">
              <c16:uniqueId val="{00000000-C85C-4C4E-BE52-0FBA54D3C7ED}"/>
            </c:ext>
          </c:extLst>
        </c:ser>
        <c:dLbls>
          <c:showLegendKey val="0"/>
          <c:showVal val="0"/>
          <c:showCatName val="0"/>
          <c:showSerName val="0"/>
          <c:showPercent val="0"/>
          <c:showBubbleSize val="0"/>
        </c:dLbls>
        <c:gapWidth val="65"/>
        <c:shape val="box"/>
        <c:axId val="1045842351"/>
        <c:axId val="1099843567"/>
        <c:axId val="0"/>
      </c:bar3DChart>
      <c:catAx>
        <c:axId val="104584235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099843567"/>
        <c:crosses val="autoZero"/>
        <c:auto val="1"/>
        <c:lblAlgn val="ctr"/>
        <c:lblOffset val="100"/>
        <c:noMultiLvlLbl val="0"/>
      </c:catAx>
      <c:valAx>
        <c:axId val="1099843567"/>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0458423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8888453892844654E-2"/>
          <c:y val="4.3247855098324635E-2"/>
          <c:w val="0.54051253844802849"/>
          <c:h val="0.85059831875124214"/>
        </c:manualLayout>
      </c:layout>
      <c:pie3DChart>
        <c:varyColors val="1"/>
        <c:ser>
          <c:idx val="0"/>
          <c:order val="0"/>
          <c:tx>
            <c:strRef>
              <c:f>Foglio1!$B$1</c:f>
              <c:strCache>
                <c:ptCount val="1"/>
                <c:pt idx="0">
                  <c:v>Numero</c:v>
                </c:pt>
              </c:strCache>
            </c:strRef>
          </c:tx>
          <c:dPt>
            <c:idx val="0"/>
            <c:bubble3D val="0"/>
            <c:spPr>
              <a:solidFill>
                <a:schemeClr val="accent2">
                  <a:shade val="65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7862-422E-98E9-15696B859E09}"/>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7862-422E-98E9-15696B859E09}"/>
              </c:ext>
            </c:extLst>
          </c:dPt>
          <c:dPt>
            <c:idx val="2"/>
            <c:bubble3D val="0"/>
            <c:spPr>
              <a:solidFill>
                <a:schemeClr val="accent2">
                  <a:tint val="65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7862-422E-98E9-15696B859E09}"/>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Foglio1!$A$2:$A$4</c:f>
              <c:strCache>
                <c:ptCount val="3"/>
                <c:pt idx="0">
                  <c:v>YES</c:v>
                </c:pt>
                <c:pt idx="1">
                  <c:v>YES, but I'm an off-site student</c:v>
                </c:pt>
                <c:pt idx="2">
                  <c:v>NO</c:v>
                </c:pt>
              </c:strCache>
            </c:strRef>
          </c:cat>
          <c:val>
            <c:numRef>
              <c:f>Foglio1!$B$2:$B$4</c:f>
              <c:numCache>
                <c:formatCode>General</c:formatCode>
                <c:ptCount val="3"/>
                <c:pt idx="0">
                  <c:v>50</c:v>
                </c:pt>
                <c:pt idx="1">
                  <c:v>14.5</c:v>
                </c:pt>
                <c:pt idx="2">
                  <c:v>35.5</c:v>
                </c:pt>
              </c:numCache>
            </c:numRef>
          </c:val>
          <c:extLst>
            <c:ext xmlns:c16="http://schemas.microsoft.com/office/drawing/2014/chart" uri="{C3380CC4-5D6E-409C-BE32-E72D297353CC}">
              <c16:uniqueId val="{00000006-7862-422E-98E9-15696B859E09}"/>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58830964268540942"/>
          <c:y val="0.29851523464513563"/>
          <c:w val="0.4090730762489832"/>
          <c:h val="0.52123425686043046"/>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5619604847854596E-2"/>
          <c:y val="8.2653647674183428E-2"/>
          <c:w val="0.56842086151973181"/>
          <c:h val="0.86012459624368953"/>
        </c:manualLayout>
      </c:layout>
      <c:pie3DChart>
        <c:varyColors val="1"/>
        <c:ser>
          <c:idx val="0"/>
          <c:order val="0"/>
          <c:tx>
            <c:strRef>
              <c:f>Foglio1!$B$1</c:f>
              <c:strCache>
                <c:ptCount val="1"/>
                <c:pt idx="0">
                  <c:v>Vendite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BFEA-2D45-858A-D65FD13B709D}"/>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BFEA-2D45-858A-D65FD13B709D}"/>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BFEA-2D45-858A-D65FD13B709D}"/>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BFEA-2D45-858A-D65FD13B709D}"/>
              </c:ext>
            </c:extLst>
          </c:dPt>
          <c:dPt>
            <c:idx val="4"/>
            <c:bubble3D val="0"/>
            <c:spPr>
              <a:solidFill>
                <a:schemeClr val="accent5"/>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9-BFEA-2D45-858A-D65FD13B709D}"/>
              </c:ext>
            </c:extLst>
          </c:dPt>
          <c:dPt>
            <c:idx val="5"/>
            <c:bubble3D val="0"/>
            <c:spPr>
              <a:solidFill>
                <a:schemeClr val="accent6"/>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B-BFEA-2D45-858A-D65FD13B709D}"/>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D-BFEA-2D45-858A-D65FD13B709D}"/>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F-BFEA-2D45-858A-D65FD13B709D}"/>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1-BFEA-2D45-858A-D65FD13B709D}"/>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3-BFEA-2D45-858A-D65FD13B709D}"/>
              </c:ext>
            </c:extLst>
          </c:dPt>
          <c:dPt>
            <c:idx val="10"/>
            <c:bubble3D val="0"/>
            <c:spPr>
              <a:solidFill>
                <a:schemeClr val="accent5">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5-BFEA-2D45-858A-D65FD13B709D}"/>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Foglio1!$A$2:$A$12</c:f>
              <c:strCache>
                <c:ptCount val="11"/>
                <c:pt idx="0">
                  <c:v>Architecture University</c:v>
                </c:pt>
                <c:pt idx="1">
                  <c:v>La Sapienza</c:v>
                </c:pt>
                <c:pt idx="2">
                  <c:v>Foro Italico</c:v>
                </c:pt>
                <c:pt idx="3">
                  <c:v>Hubei University</c:v>
                </c:pt>
                <c:pt idx="4">
                  <c:v>Iusm</c:v>
                </c:pt>
                <c:pt idx="5">
                  <c:v>Politecnico di Milano</c:v>
                </c:pt>
                <c:pt idx="6">
                  <c:v>RomaTre</c:v>
                </c:pt>
                <c:pt idx="7">
                  <c:v>Saint Louis College of Music</c:v>
                </c:pt>
                <c:pt idx="8">
                  <c:v>Tor Vergata</c:v>
                </c:pt>
                <c:pt idx="9">
                  <c:v>Università degli Studi di Perugia</c:v>
                </c:pt>
                <c:pt idx="10">
                  <c:v>Università di Trento</c:v>
                </c:pt>
              </c:strCache>
            </c:strRef>
          </c:cat>
          <c:val>
            <c:numRef>
              <c:f>Foglio1!$B$2:$B$12</c:f>
              <c:numCache>
                <c:formatCode>General</c:formatCode>
                <c:ptCount val="11"/>
                <c:pt idx="0">
                  <c:v>1</c:v>
                </c:pt>
                <c:pt idx="1">
                  <c:v>73</c:v>
                </c:pt>
                <c:pt idx="2">
                  <c:v>1</c:v>
                </c:pt>
                <c:pt idx="3">
                  <c:v>1</c:v>
                </c:pt>
                <c:pt idx="4">
                  <c:v>1</c:v>
                </c:pt>
                <c:pt idx="5">
                  <c:v>8</c:v>
                </c:pt>
                <c:pt idx="6">
                  <c:v>9</c:v>
                </c:pt>
                <c:pt idx="7">
                  <c:v>1</c:v>
                </c:pt>
                <c:pt idx="8">
                  <c:v>5</c:v>
                </c:pt>
                <c:pt idx="9">
                  <c:v>2</c:v>
                </c:pt>
                <c:pt idx="10">
                  <c:v>1</c:v>
                </c:pt>
              </c:numCache>
            </c:numRef>
          </c:val>
          <c:extLst>
            <c:ext xmlns:c16="http://schemas.microsoft.com/office/drawing/2014/chart" uri="{C3380CC4-5D6E-409C-BE32-E72D297353CC}">
              <c16:uniqueId val="{00000000-D1CA-C74F-879B-9BFA7CE1CC5A}"/>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64418328645134104"/>
          <c:y val="7.0253276200254344E-2"/>
          <c:w val="0.31658535168908009"/>
          <c:h val="0.73658738506190813"/>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Foglio1!$B$1</c:f>
              <c:strCache>
                <c:ptCount val="1"/>
                <c:pt idx="0">
                  <c:v>Vendite</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B97B-B140-9FD9-20F836F24220}"/>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B97B-B140-9FD9-20F836F24220}"/>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Foglio1!$A$2:$A$3</c:f>
              <c:strCache>
                <c:ptCount val="2"/>
                <c:pt idx="0">
                  <c:v>Full-time student</c:v>
                </c:pt>
                <c:pt idx="1">
                  <c:v>Part-time student</c:v>
                </c:pt>
              </c:strCache>
            </c:strRef>
          </c:cat>
          <c:val>
            <c:numRef>
              <c:f>Foglio1!$B$2:$B$3</c:f>
              <c:numCache>
                <c:formatCode>General</c:formatCode>
                <c:ptCount val="2"/>
                <c:pt idx="0">
                  <c:v>92.7</c:v>
                </c:pt>
                <c:pt idx="1">
                  <c:v>7.3</c:v>
                </c:pt>
              </c:numCache>
            </c:numRef>
          </c:val>
          <c:extLst>
            <c:ext xmlns:c16="http://schemas.microsoft.com/office/drawing/2014/chart" uri="{C3380CC4-5D6E-409C-BE32-E72D297353CC}">
              <c16:uniqueId val="{00000000-9BBA-964F-BC7C-66F7A75E48D3}"/>
            </c:ext>
          </c:extLst>
        </c:ser>
        <c:dLbls>
          <c:dLblPos val="ctr"/>
          <c:showLegendKey val="0"/>
          <c:showVal val="0"/>
          <c:showCatName val="0"/>
          <c:showSerName val="0"/>
          <c:showPercent val="1"/>
          <c:showBubbleSize val="0"/>
          <c:showLeaderLines val="1"/>
        </c:dLbls>
      </c:pie3D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7197923359705353"/>
          <c:y val="1.9942060809244946E-2"/>
          <c:w val="0.82802076640294653"/>
          <c:h val="0.58795345963169521"/>
        </c:manualLayout>
      </c:layout>
      <c:bar3DChart>
        <c:barDir val="col"/>
        <c:grouping val="clustered"/>
        <c:varyColors val="0"/>
        <c:ser>
          <c:idx val="0"/>
          <c:order val="0"/>
          <c:tx>
            <c:strRef>
              <c:f>Foglio1!$B$1</c:f>
              <c:strCache>
                <c:ptCount val="1"/>
                <c:pt idx="0">
                  <c:v>Serie 1</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Foglio1!$A$2:$A$10</c:f>
              <c:strCache>
                <c:ptCount val="9"/>
                <c:pt idx="0">
                  <c:v>Professor provides this information during the lessons</c:v>
                </c:pt>
                <c:pt idx="1">
                  <c:v>I check the university web site</c:v>
                </c:pt>
                <c:pt idx="2">
                  <c:v>I ask to other colleagues</c:v>
                </c:pt>
                <c:pt idx="3">
                  <c:v>Professor's web site</c:v>
                </c:pt>
                <c:pt idx="4">
                  <c:v>I search on the Net</c:v>
                </c:pt>
                <c:pt idx="5">
                  <c:v>E-Learing platform</c:v>
                </c:pt>
                <c:pt idx="6">
                  <c:v>I write an email to the professor</c:v>
                </c:pt>
                <c:pt idx="7">
                  <c:v>University application</c:v>
                </c:pt>
                <c:pt idx="8">
                  <c:v>Google Drive</c:v>
                </c:pt>
              </c:strCache>
            </c:strRef>
          </c:cat>
          <c:val>
            <c:numRef>
              <c:f>Foglio1!$B$2:$B$10</c:f>
              <c:numCache>
                <c:formatCode>General</c:formatCode>
                <c:ptCount val="9"/>
                <c:pt idx="0">
                  <c:v>75</c:v>
                </c:pt>
                <c:pt idx="1">
                  <c:v>71</c:v>
                </c:pt>
                <c:pt idx="2">
                  <c:v>52</c:v>
                </c:pt>
                <c:pt idx="3">
                  <c:v>6</c:v>
                </c:pt>
                <c:pt idx="4">
                  <c:v>5</c:v>
                </c:pt>
                <c:pt idx="5">
                  <c:v>1</c:v>
                </c:pt>
                <c:pt idx="6">
                  <c:v>1</c:v>
                </c:pt>
                <c:pt idx="7">
                  <c:v>2</c:v>
                </c:pt>
                <c:pt idx="8">
                  <c:v>1</c:v>
                </c:pt>
              </c:numCache>
            </c:numRef>
          </c:val>
          <c:extLst>
            <c:ext xmlns:c16="http://schemas.microsoft.com/office/drawing/2014/chart" uri="{C3380CC4-5D6E-409C-BE32-E72D297353CC}">
              <c16:uniqueId val="{00000000-F38F-438E-913B-E86907637A03}"/>
            </c:ext>
          </c:extLst>
        </c:ser>
        <c:dLbls>
          <c:showLegendKey val="0"/>
          <c:showVal val="0"/>
          <c:showCatName val="0"/>
          <c:showSerName val="0"/>
          <c:showPercent val="0"/>
          <c:showBubbleSize val="0"/>
        </c:dLbls>
        <c:gapWidth val="65"/>
        <c:shape val="box"/>
        <c:axId val="1097887999"/>
        <c:axId val="1097889647"/>
        <c:axId val="0"/>
      </c:bar3DChart>
      <c:catAx>
        <c:axId val="109788799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000" b="0" i="0" u="none" strike="noStrike" kern="1200" cap="all" baseline="0">
                <a:solidFill>
                  <a:schemeClr val="dk1">
                    <a:lumMod val="75000"/>
                    <a:lumOff val="25000"/>
                  </a:schemeClr>
                </a:solidFill>
                <a:latin typeface="+mn-lt"/>
                <a:ea typeface="+mn-ea"/>
                <a:cs typeface="+mn-cs"/>
              </a:defRPr>
            </a:pPr>
            <a:endParaRPr lang="en-US"/>
          </a:p>
        </c:txPr>
        <c:crossAx val="1097889647"/>
        <c:crosses val="autoZero"/>
        <c:auto val="1"/>
        <c:lblAlgn val="ctr"/>
        <c:lblOffset val="100"/>
        <c:noMultiLvlLbl val="0"/>
      </c:catAx>
      <c:valAx>
        <c:axId val="1097889647"/>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0978879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Foglio1!$B$1</c:f>
              <c:strCache>
                <c:ptCount val="1"/>
                <c:pt idx="0">
                  <c:v>Serie 1</c:v>
                </c:pt>
              </c:strCache>
            </c:strRef>
          </c:tx>
          <c:spPr>
            <a:solidFill>
              <a:schemeClr val="accent3">
                <a:alpha val="85000"/>
              </a:schemeClr>
            </a:solidFill>
            <a:ln w="9525" cap="flat" cmpd="sng" algn="ctr">
              <a:solidFill>
                <a:schemeClr val="accent3">
                  <a:lumMod val="75000"/>
                </a:schemeClr>
              </a:solidFill>
              <a:round/>
            </a:ln>
            <a:effectLst/>
            <a:sp3d contourW="9525">
              <a:contourClr>
                <a:schemeClr val="accent3">
                  <a:lumMod val="75000"/>
                </a:schemeClr>
              </a:contourClr>
            </a:sp3d>
          </c:spPr>
          <c:invertIfNegative val="0"/>
          <c:cat>
            <c:strRef>
              <c:f>Foglio1!$A$2:$A$8</c:f>
              <c:strCache>
                <c:ptCount val="7"/>
                <c:pt idx="0">
                  <c:v>I found it on professor's web site</c:v>
                </c:pt>
                <c:pt idx="1">
                  <c:v>I check the university'w web page</c:v>
                </c:pt>
                <c:pt idx="2">
                  <c:v>I ask to other colleagues</c:v>
                </c:pt>
                <c:pt idx="3">
                  <c:v>I receive an email</c:v>
                </c:pt>
                <c:pt idx="4">
                  <c:v>University application</c:v>
                </c:pt>
                <c:pt idx="5">
                  <c:v>Google Drive</c:v>
                </c:pt>
                <c:pt idx="6">
                  <c:v>I search on the Net</c:v>
                </c:pt>
              </c:strCache>
            </c:strRef>
          </c:cat>
          <c:val>
            <c:numRef>
              <c:f>Foglio1!$B$2:$B$8</c:f>
              <c:numCache>
                <c:formatCode>General</c:formatCode>
                <c:ptCount val="7"/>
                <c:pt idx="0">
                  <c:v>53</c:v>
                </c:pt>
                <c:pt idx="1">
                  <c:v>79</c:v>
                </c:pt>
                <c:pt idx="2">
                  <c:v>34</c:v>
                </c:pt>
                <c:pt idx="3">
                  <c:v>1</c:v>
                </c:pt>
                <c:pt idx="4">
                  <c:v>2</c:v>
                </c:pt>
                <c:pt idx="5">
                  <c:v>1</c:v>
                </c:pt>
                <c:pt idx="6">
                  <c:v>1</c:v>
                </c:pt>
              </c:numCache>
            </c:numRef>
          </c:val>
          <c:extLst>
            <c:ext xmlns:c16="http://schemas.microsoft.com/office/drawing/2014/chart" uri="{C3380CC4-5D6E-409C-BE32-E72D297353CC}">
              <c16:uniqueId val="{00000000-8DE9-47B9-A42A-38C97028EF3A}"/>
            </c:ext>
          </c:extLst>
        </c:ser>
        <c:dLbls>
          <c:showLegendKey val="0"/>
          <c:showVal val="0"/>
          <c:showCatName val="0"/>
          <c:showSerName val="0"/>
          <c:showPercent val="0"/>
          <c:showBubbleSize val="0"/>
        </c:dLbls>
        <c:gapWidth val="65"/>
        <c:shape val="box"/>
        <c:axId val="1093920367"/>
        <c:axId val="1092561279"/>
        <c:axId val="0"/>
      </c:bar3DChart>
      <c:catAx>
        <c:axId val="109392036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000" b="0" i="0" u="none" strike="noStrike" kern="1200" cap="all" baseline="0">
                <a:solidFill>
                  <a:schemeClr val="dk1">
                    <a:lumMod val="75000"/>
                    <a:lumOff val="25000"/>
                  </a:schemeClr>
                </a:solidFill>
                <a:latin typeface="+mn-lt"/>
                <a:ea typeface="+mn-ea"/>
                <a:cs typeface="+mn-cs"/>
              </a:defRPr>
            </a:pPr>
            <a:endParaRPr lang="en-US"/>
          </a:p>
        </c:txPr>
        <c:crossAx val="1092561279"/>
        <c:crosses val="autoZero"/>
        <c:auto val="1"/>
        <c:lblAlgn val="ctr"/>
        <c:lblOffset val="100"/>
        <c:noMultiLvlLbl val="0"/>
      </c:catAx>
      <c:valAx>
        <c:axId val="1092561279"/>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0939203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5919250276678873"/>
          <c:y val="3.2546862465895436E-2"/>
          <c:w val="0.72506928436473927"/>
          <c:h val="0.49294458975081273"/>
        </c:manualLayout>
      </c:layout>
      <c:bar3DChart>
        <c:barDir val="col"/>
        <c:grouping val="clustered"/>
        <c:varyColors val="0"/>
        <c:ser>
          <c:idx val="0"/>
          <c:order val="0"/>
          <c:tx>
            <c:strRef>
              <c:f>Foglio1!$B$1</c:f>
              <c:strCache>
                <c:ptCount val="1"/>
                <c:pt idx="0">
                  <c:v>LESSONS</c:v>
                </c:pt>
              </c:strCache>
            </c:strRef>
          </c:tx>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strRef>
              <c:f>Foglio1!$A$2:$A$10</c:f>
              <c:strCache>
                <c:ptCount val="9"/>
                <c:pt idx="0">
                  <c:v>I check professor's web page</c:v>
                </c:pt>
                <c:pt idx="1">
                  <c:v>I check university's web page</c:v>
                </c:pt>
                <c:pt idx="2">
                  <c:v>I ask to other colleagues</c:v>
                </c:pt>
                <c:pt idx="3">
                  <c:v>I receive a mail from the professor</c:v>
                </c:pt>
                <c:pt idx="4">
                  <c:v>I receive an email from Classroom</c:v>
                </c:pt>
                <c:pt idx="5">
                  <c:v>Another platform</c:v>
                </c:pt>
                <c:pt idx="6">
                  <c:v>University application</c:v>
                </c:pt>
                <c:pt idx="7">
                  <c:v>I do not attent lessons</c:v>
                </c:pt>
                <c:pt idx="8">
                  <c:v>Troubles</c:v>
                </c:pt>
              </c:strCache>
            </c:strRef>
          </c:cat>
          <c:val>
            <c:numRef>
              <c:f>Foglio1!$B$2:$B$10</c:f>
              <c:numCache>
                <c:formatCode>General</c:formatCode>
                <c:ptCount val="9"/>
                <c:pt idx="0">
                  <c:v>71</c:v>
                </c:pt>
                <c:pt idx="1">
                  <c:v>44</c:v>
                </c:pt>
                <c:pt idx="2">
                  <c:v>35</c:v>
                </c:pt>
                <c:pt idx="3">
                  <c:v>5</c:v>
                </c:pt>
                <c:pt idx="4">
                  <c:v>2</c:v>
                </c:pt>
                <c:pt idx="5">
                  <c:v>1</c:v>
                </c:pt>
                <c:pt idx="6">
                  <c:v>2</c:v>
                </c:pt>
                <c:pt idx="7">
                  <c:v>3</c:v>
                </c:pt>
                <c:pt idx="8">
                  <c:v>1</c:v>
                </c:pt>
              </c:numCache>
            </c:numRef>
          </c:val>
          <c:extLst>
            <c:ext xmlns:c16="http://schemas.microsoft.com/office/drawing/2014/chart" uri="{C3380CC4-5D6E-409C-BE32-E72D297353CC}">
              <c16:uniqueId val="{00000000-1462-F148-9641-E127D0F2FF68}"/>
            </c:ext>
          </c:extLst>
        </c:ser>
        <c:dLbls>
          <c:showLegendKey val="0"/>
          <c:showVal val="0"/>
          <c:showCatName val="0"/>
          <c:showSerName val="0"/>
          <c:showPercent val="0"/>
          <c:showBubbleSize val="0"/>
        </c:dLbls>
        <c:gapWidth val="65"/>
        <c:shape val="box"/>
        <c:axId val="1136314959"/>
        <c:axId val="1136344271"/>
        <c:axId val="0"/>
      </c:bar3DChart>
      <c:catAx>
        <c:axId val="113631495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36344271"/>
        <c:crosses val="autoZero"/>
        <c:auto val="1"/>
        <c:lblAlgn val="ctr"/>
        <c:lblOffset val="100"/>
        <c:noMultiLvlLbl val="0"/>
      </c:catAx>
      <c:valAx>
        <c:axId val="1136344271"/>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136314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withinLinear" id="15">
  <a:schemeClr val="accent2"/>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withinLinear" id="15">
  <a:schemeClr val="accent2"/>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withinLinear" id="18">
  <a:schemeClr val="accent5"/>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6">
  <a:schemeClr val="accent3"/>
</cs:colorStyle>
</file>

<file path=ppt/charts/colors9.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6.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7.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8.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9.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0.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1.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2.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3.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4.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5.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6.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7.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8.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9.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hdphoto1.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svg>
</file>

<file path=ppt/media/image114.png>
</file>

<file path=ppt/media/image115.png>
</file>

<file path=ppt/media/image116.png>
</file>

<file path=ppt/media/image117.png>
</file>

<file path=ppt/media/image118.png>
</file>

<file path=ppt/media/image119.png>
</file>

<file path=ppt/media/image12.sv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sv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jpeg>
</file>

<file path=ppt/media/image16.pn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49.png>
</file>

<file path=ppt/media/image5.png>
</file>

<file path=ppt/media/image6.png>
</file>

<file path=ppt/media/image7.png>
</file>

<file path=ppt/media/image8.svg>
</file>

<file path=ppt/media/image9.png>
</file>

<file path=ppt/media/image90.png>
</file>

<file path=ppt/media/image91.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EBC865-497A-C04D-9C39-911DF4512971}" type="datetimeFigureOut">
              <a:rPr lang="it-IT" smtClean="0"/>
              <a:t>12/09/2021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D79BD7-C671-314D-A79A-0D930234AEEA}" type="slidenum">
              <a:rPr lang="it-IT" smtClean="0"/>
              <a:t>‹N›</a:t>
            </a:fld>
            <a:endParaRPr lang="it-IT"/>
          </a:p>
        </p:txBody>
      </p:sp>
    </p:spTree>
    <p:extLst>
      <p:ext uri="{BB962C8B-B14F-4D97-AF65-F5344CB8AC3E}">
        <p14:creationId xmlns:p14="http://schemas.microsoft.com/office/powerpoint/2010/main" val="185718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B0D79BD7-C671-314D-A79A-0D930234AEEA}" type="slidenum">
              <a:rPr lang="it-IT" smtClean="0"/>
              <a:t>11</a:t>
            </a:fld>
            <a:endParaRPr lang="it-IT"/>
          </a:p>
        </p:txBody>
      </p:sp>
    </p:spTree>
    <p:extLst>
      <p:ext uri="{BB962C8B-B14F-4D97-AF65-F5344CB8AC3E}">
        <p14:creationId xmlns:p14="http://schemas.microsoft.com/office/powerpoint/2010/main" val="3985610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B0D79BD7-C671-314D-A79A-0D930234AEEA}" type="slidenum">
              <a:rPr lang="it-IT" smtClean="0"/>
              <a:t>29</a:t>
            </a:fld>
            <a:endParaRPr lang="it-IT"/>
          </a:p>
        </p:txBody>
      </p:sp>
    </p:spTree>
    <p:extLst>
      <p:ext uri="{BB962C8B-B14F-4D97-AF65-F5344CB8AC3E}">
        <p14:creationId xmlns:p14="http://schemas.microsoft.com/office/powerpoint/2010/main" val="362726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3312261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1244021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26635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1364366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017098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28460596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37499925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2106316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1959554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274F3-0890-624A-9C30-70DD1BCCCDC5}" type="datetimeFigureOut">
              <a:rPr lang="it-IT" smtClean="0"/>
              <a:t>12/09/2021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315728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5E274F3-0890-624A-9C30-70DD1BCCCDC5}" type="datetimeFigureOut">
              <a:rPr lang="it-IT" smtClean="0"/>
              <a:t>12/09/2021</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1302868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5E274F3-0890-624A-9C30-70DD1BCCCDC5}" type="datetimeFigureOut">
              <a:rPr lang="it-IT" smtClean="0"/>
              <a:t>12/09/2021</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326582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F5E274F3-0890-624A-9C30-70DD1BCCCDC5}" type="datetimeFigureOut">
              <a:rPr lang="it-IT" smtClean="0"/>
              <a:t>12/09/2021</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4087788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E274F3-0890-624A-9C30-70DD1BCCCDC5}" type="datetimeFigureOut">
              <a:rPr lang="it-IT" smtClean="0"/>
              <a:t>12/09/2021</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3081800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274F3-0890-624A-9C30-70DD1BCCCDC5}" type="datetimeFigureOut">
              <a:rPr lang="it-IT" smtClean="0"/>
              <a:t>12/09/2021</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DDD9536C-0823-C447-B339-74DDDEACE4CD}" type="slidenum">
              <a:rPr lang="it-IT" smtClean="0"/>
              <a:t>‹N›</a:t>
            </a:fld>
            <a:endParaRPr lang="it-IT"/>
          </a:p>
        </p:txBody>
      </p:sp>
    </p:spTree>
    <p:extLst>
      <p:ext uri="{BB962C8B-B14F-4D97-AF65-F5344CB8AC3E}">
        <p14:creationId xmlns:p14="http://schemas.microsoft.com/office/powerpoint/2010/main" val="4014352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DDD9536C-0823-C447-B339-74DDDEACE4CD}" type="slidenum">
              <a:rPr lang="it-IT" smtClean="0"/>
              <a:t>‹N›</a:t>
            </a:fld>
            <a:endParaRPr lang="it-IT"/>
          </a:p>
        </p:txBody>
      </p:sp>
      <p:sp>
        <p:nvSpPr>
          <p:cNvPr id="5" name="Date Placeholder 4"/>
          <p:cNvSpPr>
            <a:spLocks noGrp="1"/>
          </p:cNvSpPr>
          <p:nvPr>
            <p:ph type="dt" sz="half" idx="10"/>
          </p:nvPr>
        </p:nvSpPr>
        <p:spPr/>
        <p:txBody>
          <a:bodyPr/>
          <a:lstStyle/>
          <a:p>
            <a:fld id="{F5E274F3-0890-624A-9C30-70DD1BCCCDC5}" type="datetimeFigureOut">
              <a:rPr lang="it-IT" smtClean="0"/>
              <a:t>12/09/2021</a:t>
            </a:fld>
            <a:endParaRPr lang="it-IT"/>
          </a:p>
        </p:txBody>
      </p:sp>
    </p:spTree>
    <p:extLst>
      <p:ext uri="{BB962C8B-B14F-4D97-AF65-F5344CB8AC3E}">
        <p14:creationId xmlns:p14="http://schemas.microsoft.com/office/powerpoint/2010/main" val="2914970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5E274F3-0890-624A-9C30-70DD1BCCCDC5}" type="datetimeFigureOut">
              <a:rPr lang="it-IT" smtClean="0"/>
              <a:t>12/09/2021</a:t>
            </a:fld>
            <a:endParaRPr lang="it-IT"/>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DD9536C-0823-C447-B339-74DDDEACE4CD}" type="slidenum">
              <a:rPr lang="it-IT" smtClean="0"/>
              <a:t>‹N›</a:t>
            </a:fld>
            <a:endParaRPr lang="it-IT"/>
          </a:p>
        </p:txBody>
      </p:sp>
    </p:spTree>
    <p:extLst>
      <p:ext uri="{BB962C8B-B14F-4D97-AF65-F5344CB8AC3E}">
        <p14:creationId xmlns:p14="http://schemas.microsoft.com/office/powerpoint/2010/main" val="690567072"/>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svg"/><Relationship Id="rId4" Type="http://schemas.openxmlformats.org/officeDocument/2006/relationships/image" Target="../media/image45.png"/></Relationships>
</file>

<file path=ppt/slides/_rels/slide11.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4.svg"/><Relationship Id="rId5" Type="http://schemas.openxmlformats.org/officeDocument/2006/relationships/image" Target="../media/image43.png"/><Relationship Id="rId4" Type="http://schemas.openxmlformats.org/officeDocument/2006/relationships/image" Target="../media/image46.svg"/></Relationships>
</file>

<file path=ppt/slides/_rels/slide12.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4.svg"/><Relationship Id="rId4" Type="http://schemas.openxmlformats.org/officeDocument/2006/relationships/image" Target="../media/image4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5" Type="http://schemas.openxmlformats.org/officeDocument/2006/relationships/chart" Target="../charts/chart4.xml"/><Relationship Id="rId4" Type="http://schemas.openxmlformats.org/officeDocument/2006/relationships/chart" Target="../charts/chart3.xml"/></Relationships>
</file>

<file path=ppt/slides/_rels/slide1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7.xml"/><Relationship Id="rId5" Type="http://schemas.openxmlformats.org/officeDocument/2006/relationships/chart" Target="../charts/chart8.xml"/><Relationship Id="rId4" Type="http://schemas.openxmlformats.org/officeDocument/2006/relationships/chart" Target="../charts/chart7.xml"/></Relationships>
</file>

<file path=ppt/slides/_rels/slide1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7.xml"/><Relationship Id="rId5" Type="http://schemas.openxmlformats.org/officeDocument/2006/relationships/chart" Target="../charts/chart12.xml"/><Relationship Id="rId4" Type="http://schemas.openxmlformats.org/officeDocument/2006/relationships/chart" Target="../charts/chart11.xml"/></Relationships>
</file>

<file path=ppt/slides/_rels/slide17.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7.xml"/><Relationship Id="rId5" Type="http://schemas.openxmlformats.org/officeDocument/2006/relationships/chart" Target="../charts/chart16.xml"/><Relationship Id="rId4" Type="http://schemas.openxmlformats.org/officeDocument/2006/relationships/chart" Target="../charts/chart15.xml"/></Relationships>
</file>

<file path=ppt/slides/_rels/slide18.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7.xml"/><Relationship Id="rId5" Type="http://schemas.openxmlformats.org/officeDocument/2006/relationships/chart" Target="../charts/chart20.xml"/><Relationship Id="rId4" Type="http://schemas.openxmlformats.org/officeDocument/2006/relationships/chart" Target="../charts/chart19.xml"/></Relationships>
</file>

<file path=ppt/slides/_rels/slide19.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chart" Target="../charts/chart2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7.xml"/><Relationship Id="rId4" Type="http://schemas.openxmlformats.org/officeDocument/2006/relationships/chart" Target="../charts/chart25.xml"/></Relationships>
</file>

<file path=ppt/slides/_rels/slide21.xml.rels><?xml version="1.0" encoding="UTF-8" standalone="yes"?>
<Relationships xmlns="http://schemas.openxmlformats.org/package/2006/relationships"><Relationship Id="rId3" Type="http://schemas.openxmlformats.org/officeDocument/2006/relationships/chart" Target="../charts/chart27.xml"/><Relationship Id="rId2" Type="http://schemas.openxmlformats.org/officeDocument/2006/relationships/chart" Target="../charts/chart26.xml"/><Relationship Id="rId1" Type="http://schemas.openxmlformats.org/officeDocument/2006/relationships/slideLayout" Target="../slideLayouts/slideLayout7.xml"/><Relationship Id="rId5" Type="http://schemas.openxmlformats.org/officeDocument/2006/relationships/chart" Target="../charts/chart29.xml"/><Relationship Id="rId4" Type="http://schemas.openxmlformats.org/officeDocument/2006/relationships/chart" Target="../charts/chart2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35.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2.xml"/><Relationship Id="rId5" Type="http://schemas.openxmlformats.org/officeDocument/2006/relationships/image" Target="../media/image56.emf"/><Relationship Id="rId4" Type="http://schemas.openxmlformats.org/officeDocument/2006/relationships/image" Target="../media/image55.emf"/></Relationships>
</file>

<file path=ppt/slides/_rels/slide36.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 Id="rId5" Type="http://schemas.openxmlformats.org/officeDocument/2006/relationships/image" Target="../media/image60.emf"/><Relationship Id="rId4" Type="http://schemas.openxmlformats.org/officeDocument/2006/relationships/image" Target="../media/image59.emf"/></Relationships>
</file>

<file path=ppt/slides/_rels/slide37.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image" Target="../media/image61.emf"/><Relationship Id="rId1" Type="http://schemas.openxmlformats.org/officeDocument/2006/relationships/slideLayout" Target="../slideLayouts/slideLayout2.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s>
</file>

<file path=ppt/slides/_rels/slide38.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slideLayout" Target="../slideLayouts/slideLayout2.xml"/><Relationship Id="rId4" Type="http://schemas.openxmlformats.org/officeDocument/2006/relationships/image" Target="../media/image69.emf"/></Relationships>
</file>

<file path=ppt/slides/_rels/slide39.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image" Target="../media/image72.em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7.xml"/><Relationship Id="rId4" Type="http://schemas.openxmlformats.org/officeDocument/2006/relationships/image" Target="../media/image76.emf"/></Relationships>
</file>

<file path=ppt/slides/_rels/slide43.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7.xml"/><Relationship Id="rId4" Type="http://schemas.openxmlformats.org/officeDocument/2006/relationships/image" Target="../media/image77.emf"/></Relationships>
</file>

<file path=ppt/slides/_rels/slide44.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image" Target="../media/image78.emf"/><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80.emf"/><Relationship Id="rId2" Type="http://schemas.openxmlformats.org/officeDocument/2006/relationships/image" Target="../media/image79.emf"/><Relationship Id="rId1" Type="http://schemas.openxmlformats.org/officeDocument/2006/relationships/slideLayout" Target="../slideLayouts/slideLayout7.xml"/><Relationship Id="rId4" Type="http://schemas.openxmlformats.org/officeDocument/2006/relationships/image" Target="../media/image81.emf"/></Relationships>
</file>

<file path=ppt/slides/_rels/slide46.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slideLayout" Target="../slideLayouts/slideLayout7.xml"/><Relationship Id="rId4" Type="http://schemas.openxmlformats.org/officeDocument/2006/relationships/image" Target="../media/image84.emf"/></Relationships>
</file>

<file path=ppt/slides/_rels/slide47.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image" Target="../media/image85.em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7.xml"/><Relationship Id="rId4" Type="http://schemas.openxmlformats.org/officeDocument/2006/relationships/image" Target="../media/image89.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4.svg"/></Relationships>
</file>

<file path=ppt/slides/_rels/slide50.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7.xml"/><Relationship Id="rId4" Type="http://schemas.openxmlformats.org/officeDocument/2006/relationships/image" Target="../media/image76.emf"/></Relationships>
</file>

<file path=ppt/slides/_rels/slide51.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image" Target="../media/image78.emf"/><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90.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93.emf"/><Relationship Id="rId2" Type="http://schemas.openxmlformats.org/officeDocument/2006/relationships/image" Target="../media/image92.emf"/><Relationship Id="rId1" Type="http://schemas.openxmlformats.org/officeDocument/2006/relationships/slideLayout" Target="../slideLayouts/slideLayout7.xml"/><Relationship Id="rId6" Type="http://schemas.openxmlformats.org/officeDocument/2006/relationships/image" Target="../media/image96.png"/><Relationship Id="rId5" Type="http://schemas.openxmlformats.org/officeDocument/2006/relationships/image" Target="../media/image95.emf"/><Relationship Id="rId4" Type="http://schemas.openxmlformats.org/officeDocument/2006/relationships/image" Target="../media/image94.emf"/></Relationships>
</file>

<file path=ppt/slides/_rels/slide57.xml.rels><?xml version="1.0" encoding="UTF-8" standalone="yes"?>
<Relationships xmlns="http://schemas.openxmlformats.org/package/2006/relationships"><Relationship Id="rId3" Type="http://schemas.openxmlformats.org/officeDocument/2006/relationships/image" Target="../media/image98.png"/><Relationship Id="rId2" Type="http://schemas.openxmlformats.org/officeDocument/2006/relationships/image" Target="../media/image97.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8.svg"/><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5.png"/></Relationships>
</file>

<file path=ppt/slides/_rels/slide6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emf"/><Relationship Id="rId1" Type="http://schemas.openxmlformats.org/officeDocument/2006/relationships/slideLayout" Target="../slideLayouts/slideLayout7.xml"/><Relationship Id="rId5" Type="http://schemas.openxmlformats.org/officeDocument/2006/relationships/image" Target="../media/image102.png"/><Relationship Id="rId4" Type="http://schemas.openxmlformats.org/officeDocument/2006/relationships/image" Target="../media/image10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99.emf"/><Relationship Id="rId1" Type="http://schemas.openxmlformats.org/officeDocument/2006/relationships/slideLayout" Target="../slideLayouts/slideLayout7.xml"/><Relationship Id="rId6" Type="http://schemas.openxmlformats.org/officeDocument/2006/relationships/image" Target="../media/image106.png"/><Relationship Id="rId5" Type="http://schemas.openxmlformats.org/officeDocument/2006/relationships/image" Target="../media/image105.png"/><Relationship Id="rId4" Type="http://schemas.openxmlformats.org/officeDocument/2006/relationships/image" Target="../media/image10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99.emf"/><Relationship Id="rId1" Type="http://schemas.openxmlformats.org/officeDocument/2006/relationships/slideLayout" Target="../slideLayouts/slideLayout7.xml"/><Relationship Id="rId5" Type="http://schemas.openxmlformats.org/officeDocument/2006/relationships/image" Target="../media/image109.png"/><Relationship Id="rId4" Type="http://schemas.openxmlformats.org/officeDocument/2006/relationships/image" Target="../media/image10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99.emf"/><Relationship Id="rId1" Type="http://schemas.openxmlformats.org/officeDocument/2006/relationships/slideLayout" Target="../slideLayouts/slideLayout7.xml"/><Relationship Id="rId6" Type="http://schemas.openxmlformats.org/officeDocument/2006/relationships/image" Target="../media/image113.svg"/><Relationship Id="rId5" Type="http://schemas.openxmlformats.org/officeDocument/2006/relationships/image" Target="../media/image112.png"/><Relationship Id="rId4" Type="http://schemas.openxmlformats.org/officeDocument/2006/relationships/image" Target="../media/image111.png"/></Relationships>
</file>

<file path=ppt/slides/_rels/slide67.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image" Target="../media/image99.emf"/><Relationship Id="rId1" Type="http://schemas.openxmlformats.org/officeDocument/2006/relationships/slideLayout" Target="../slideLayouts/slideLayout7.xml"/><Relationship Id="rId4" Type="http://schemas.openxmlformats.org/officeDocument/2006/relationships/image" Target="../media/image116.png"/></Relationships>
</file>

<file path=ppt/slides/_rels/slide7.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8.svg"/><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6.png"/></Relationships>
</file>

<file path=ppt/slides/_rels/slide70.xml.rels><?xml version="1.0" encoding="UTF-8" standalone="yes"?>
<Relationships xmlns="http://schemas.openxmlformats.org/package/2006/relationships"><Relationship Id="rId2" Type="http://schemas.openxmlformats.org/officeDocument/2006/relationships/image" Target="../media/image117.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18.png"/><Relationship Id="rId2" Type="http://schemas.openxmlformats.org/officeDocument/2006/relationships/image" Target="../media/image99.emf"/><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73.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99.emf"/><Relationship Id="rId1" Type="http://schemas.openxmlformats.org/officeDocument/2006/relationships/slideLayout" Target="../slideLayouts/slideLayout7.xml"/><Relationship Id="rId4" Type="http://schemas.openxmlformats.org/officeDocument/2006/relationships/image" Target="../media/image119.png"/></Relationships>
</file>

<file path=ppt/slides/_rels/slide76.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emf"/><Relationship Id="rId1" Type="http://schemas.openxmlformats.org/officeDocument/2006/relationships/slideLayout" Target="../slideLayouts/slideLayout7.xml"/><Relationship Id="rId4" Type="http://schemas.openxmlformats.org/officeDocument/2006/relationships/image" Target="../media/image101.png"/></Relationships>
</file>

<file path=ppt/slides/_rels/slide7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99.emf"/><Relationship Id="rId1" Type="http://schemas.openxmlformats.org/officeDocument/2006/relationships/slideLayout" Target="../slideLayouts/slideLayout7.xml"/><Relationship Id="rId4" Type="http://schemas.openxmlformats.org/officeDocument/2006/relationships/image" Target="../media/image108.png"/></Relationships>
</file>

<file path=ppt/slides/_rels/slide78.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99.emf"/><Relationship Id="rId1" Type="http://schemas.openxmlformats.org/officeDocument/2006/relationships/slideLayout" Target="../slideLayouts/slideLayout7.xml"/><Relationship Id="rId5" Type="http://schemas.openxmlformats.org/officeDocument/2006/relationships/image" Target="../media/image105.png"/><Relationship Id="rId4" Type="http://schemas.openxmlformats.org/officeDocument/2006/relationships/image" Target="../media/image10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7.png"/><Relationship Id="rId3" Type="http://schemas.openxmlformats.org/officeDocument/2006/relationships/image" Target="../media/image18.svg"/><Relationship Id="rId7" Type="http://schemas.openxmlformats.org/officeDocument/2006/relationships/image" Target="../media/image22.svg"/><Relationship Id="rId12" Type="http://schemas.openxmlformats.org/officeDocument/2006/relationships/image" Target="../media/image27.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 Id="rId14" Type="http://schemas.openxmlformats.org/officeDocument/2006/relationships/image" Target="../media/image8.svg"/></Relationships>
</file>

<file path=ppt/slides/_rels/slide80.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25.png"/><Relationship Id="rId5" Type="http://schemas.openxmlformats.org/officeDocument/2006/relationships/image" Target="../media/image124.png"/><Relationship Id="rId4" Type="http://schemas.openxmlformats.org/officeDocument/2006/relationships/image" Target="../media/image123.png"/></Relationships>
</file>

<file path=ppt/slides/_rels/slide81.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29.png"/><Relationship Id="rId5" Type="http://schemas.openxmlformats.org/officeDocument/2006/relationships/image" Target="../media/image128.png"/><Relationship Id="rId4" Type="http://schemas.openxmlformats.org/officeDocument/2006/relationships/image" Target="../media/image127.png"/></Relationships>
</file>

<file path=ppt/slides/_rels/slide82.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s>
</file>

<file path=ppt/slides/_rels/slide83.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37.png"/><Relationship Id="rId5" Type="http://schemas.openxmlformats.org/officeDocument/2006/relationships/image" Target="../media/image136.png"/><Relationship Id="rId4" Type="http://schemas.openxmlformats.org/officeDocument/2006/relationships/image" Target="../media/image135.png"/></Relationships>
</file>

<file path=ppt/slides/_rels/slide84.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41.png"/><Relationship Id="rId5" Type="http://schemas.openxmlformats.org/officeDocument/2006/relationships/image" Target="../media/image140.png"/><Relationship Id="rId4" Type="http://schemas.openxmlformats.org/officeDocument/2006/relationships/image" Target="../media/image139.png"/></Relationships>
</file>

<file path=ppt/slides/_rels/slide85.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45.png"/><Relationship Id="rId5" Type="http://schemas.openxmlformats.org/officeDocument/2006/relationships/image" Target="../media/image144.png"/><Relationship Id="rId4" Type="http://schemas.openxmlformats.org/officeDocument/2006/relationships/image" Target="../media/image143.png"/></Relationships>
</file>

<file path=ppt/slides/_rels/slide86.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image" Target="../media/image149.png"/><Relationship Id="rId5" Type="http://schemas.openxmlformats.org/officeDocument/2006/relationships/image" Target="../media/image148.png"/><Relationship Id="rId4" Type="http://schemas.openxmlformats.org/officeDocument/2006/relationships/image" Target="../media/image147.png"/></Relationships>
</file>

<file path=ppt/slides/_rels/slide87.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image" Target="../media/image99.emf"/><Relationship Id="rId1" Type="http://schemas.openxmlformats.org/officeDocument/2006/relationships/slideLayout" Target="../slideLayouts/slideLayout2.xml"/><Relationship Id="rId5" Type="http://schemas.openxmlformats.org/officeDocument/2006/relationships/image" Target="../media/image152.png"/><Relationship Id="rId4" Type="http://schemas.openxmlformats.org/officeDocument/2006/relationships/image" Target="../media/image151.png"/></Relationships>
</file>

<file path=ppt/slides/_rels/slide88.xml.rels><?xml version="1.0" encoding="UTF-8" standalone="yes"?>
<Relationships xmlns="http://schemas.openxmlformats.org/package/2006/relationships"><Relationship Id="rId2" Type="http://schemas.openxmlformats.org/officeDocument/2006/relationships/image" Target="../media/image153.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svg"/><Relationship Id="rId3" Type="http://schemas.microsoft.com/office/2007/relationships/hdphoto" Target="../media/hdphoto1.wdp"/><Relationship Id="rId7" Type="http://schemas.openxmlformats.org/officeDocument/2006/relationships/image" Target="../media/image32.svg"/><Relationship Id="rId12" Type="http://schemas.openxmlformats.org/officeDocument/2006/relationships/image" Target="../media/image37.png"/><Relationship Id="rId17" Type="http://schemas.openxmlformats.org/officeDocument/2006/relationships/image" Target="../media/image42.svg"/><Relationship Id="rId2" Type="http://schemas.openxmlformats.org/officeDocument/2006/relationships/image" Target="../media/image28.png"/><Relationship Id="rId16"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svg"/><Relationship Id="rId5" Type="http://schemas.openxmlformats.org/officeDocument/2006/relationships/image" Target="../media/image30.svg"/><Relationship Id="rId15" Type="http://schemas.openxmlformats.org/officeDocument/2006/relationships/image" Target="../media/image40.sv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svg"/><Relationship Id="rId1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3631BE15-910F-FA49-8420-B9B7C131022C}"/>
              </a:ext>
            </a:extLst>
          </p:cNvPr>
          <p:cNvSpPr>
            <a:spLocks noGrp="1"/>
          </p:cNvSpPr>
          <p:nvPr>
            <p:ph type="ctrTitle"/>
          </p:nvPr>
        </p:nvSpPr>
        <p:spPr>
          <a:xfrm>
            <a:off x="4419136" y="1020871"/>
            <a:ext cx="6960759" cy="2849671"/>
          </a:xfrm>
        </p:spPr>
        <p:txBody>
          <a:bodyPr>
            <a:normAutofit/>
          </a:bodyPr>
          <a:lstStyle/>
          <a:p>
            <a:pPr algn="l"/>
            <a:r>
              <a:rPr lang="it-IT" sz="7200" b="1" dirty="0">
                <a:solidFill>
                  <a:schemeClr val="tx1"/>
                </a:solidFill>
                <a:latin typeface="Avenir Next" panose="020B0503020202020204" pitchFamily="34" charset="0"/>
              </a:rPr>
              <a:t>UNINOTE</a:t>
            </a:r>
            <a:r>
              <a:rPr lang="it-IT" sz="7200" b="1" dirty="0">
                <a:solidFill>
                  <a:schemeClr val="tx1"/>
                </a:solidFill>
              </a:rPr>
              <a:t> </a:t>
            </a:r>
          </a:p>
        </p:txBody>
      </p:sp>
      <p:sp>
        <p:nvSpPr>
          <p:cNvPr id="3" name="Sottotitolo 2">
            <a:extLst>
              <a:ext uri="{FF2B5EF4-FFF2-40B4-BE49-F238E27FC236}">
                <a16:creationId xmlns:a16="http://schemas.microsoft.com/office/drawing/2014/main" id="{70767334-95CD-3147-AD38-D42067C203C7}"/>
              </a:ext>
            </a:extLst>
          </p:cNvPr>
          <p:cNvSpPr>
            <a:spLocks noGrp="1"/>
          </p:cNvSpPr>
          <p:nvPr>
            <p:ph type="subTitle" idx="1"/>
          </p:nvPr>
        </p:nvSpPr>
        <p:spPr>
          <a:xfrm>
            <a:off x="4456386" y="3962087"/>
            <a:ext cx="6203795" cy="1510025"/>
          </a:xfrm>
        </p:spPr>
        <p:txBody>
          <a:bodyPr>
            <a:noAutofit/>
          </a:bodyPr>
          <a:lstStyle/>
          <a:p>
            <a:pPr algn="l"/>
            <a:r>
              <a:rPr lang="it-IT" sz="2400" dirty="0">
                <a:solidFill>
                  <a:schemeClr val="tx1">
                    <a:alpha val="70000"/>
                  </a:schemeClr>
                </a:solidFill>
                <a:latin typeface="Avenir Next" panose="020B0503020202020204" pitchFamily="34" charset="0"/>
              </a:rPr>
              <a:t>Francesco Bovi</a:t>
            </a:r>
          </a:p>
          <a:p>
            <a:pPr algn="l"/>
            <a:r>
              <a:rPr lang="it-IT" sz="2400" dirty="0">
                <a:solidFill>
                  <a:schemeClr val="tx1">
                    <a:alpha val="70000"/>
                  </a:schemeClr>
                </a:solidFill>
                <a:latin typeface="Avenir Next" panose="020B0503020202020204" pitchFamily="34" charset="0"/>
              </a:rPr>
              <a:t>Francesca Davidde</a:t>
            </a:r>
          </a:p>
          <a:p>
            <a:pPr algn="l"/>
            <a:r>
              <a:rPr lang="it-IT" sz="2400" dirty="0">
                <a:solidFill>
                  <a:schemeClr val="tx1">
                    <a:alpha val="70000"/>
                  </a:schemeClr>
                </a:solidFill>
                <a:latin typeface="Avenir Next" panose="020B0503020202020204" pitchFamily="34" charset="0"/>
              </a:rPr>
              <a:t>Valentina Ferrazzi</a:t>
            </a: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Elemento grafico 4" descr="Cappello di laurea con riempimento a tinta unita">
            <a:extLst>
              <a:ext uri="{FF2B5EF4-FFF2-40B4-BE49-F238E27FC236}">
                <a16:creationId xmlns:a16="http://schemas.microsoft.com/office/drawing/2014/main" id="{6625A8EF-6DF8-A140-9D30-0261BA4E1A1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57706" y="2266572"/>
            <a:ext cx="1086133" cy="1086133"/>
          </a:xfrm>
          <a:prstGeom prst="rect">
            <a:avLst/>
          </a:prstGeom>
        </p:spPr>
      </p:pic>
    </p:spTree>
    <p:extLst>
      <p:ext uri="{BB962C8B-B14F-4D97-AF65-F5344CB8AC3E}">
        <p14:creationId xmlns:p14="http://schemas.microsoft.com/office/powerpoint/2010/main" val="315169036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403C9594-9C90-9B43-B645-7A6342ACBEE6}"/>
              </a:ext>
            </a:extLst>
          </p:cNvPr>
          <p:cNvSpPr txBox="1"/>
          <p:nvPr/>
        </p:nvSpPr>
        <p:spPr>
          <a:xfrm>
            <a:off x="468014" y="2552160"/>
            <a:ext cx="5760000" cy="3888000"/>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b="1" dirty="0">
                <a:latin typeface="Avenir Next" panose="020B0503020202020204" pitchFamily="34" charset="0"/>
              </a:rPr>
              <a:t>Matteo</a:t>
            </a:r>
            <a:r>
              <a:rPr lang="en-US" sz="1300" dirty="0">
                <a:latin typeface="Avenir Next" panose="020B0503020202020204" pitchFamily="34" charset="0"/>
              </a:rPr>
              <a:t> is one of the best </a:t>
            </a:r>
            <a:r>
              <a:rPr lang="en-US" sz="1300" b="1" dirty="0">
                <a:latin typeface="Avenir Next" panose="020B0503020202020204" pitchFamily="34" charset="0"/>
              </a:rPr>
              <a:t>student of the Physics master course </a:t>
            </a:r>
            <a:r>
              <a:rPr lang="en-US" sz="1300" dirty="0">
                <a:latin typeface="Avenir Next" panose="020B0503020202020204" pitchFamily="34" charset="0"/>
              </a:rPr>
              <a:t>and </a:t>
            </a:r>
            <a:r>
              <a:rPr lang="en-US" sz="1300" u="heavy" dirty="0">
                <a:latin typeface="Avenir Next" panose="020B0503020202020204" pitchFamily="34" charset="0"/>
              </a:rPr>
              <a:t>he lives with his parents and his brother</a:t>
            </a:r>
            <a:r>
              <a:rPr lang="en-US" sz="1300" dirty="0">
                <a:latin typeface="Avenir Next" panose="020B0503020202020204" pitchFamily="34" charset="0"/>
              </a:rPr>
              <a:t>. He is attending his senior year and he is going to graduate on the next summer.</a:t>
            </a:r>
          </a:p>
          <a:p>
            <a:pPr algn="just"/>
            <a:endParaRPr lang="en-US" sz="1300" dirty="0">
              <a:latin typeface="Avenir Next" panose="020B0503020202020204" pitchFamily="34" charset="0"/>
            </a:endParaRPr>
          </a:p>
          <a:p>
            <a:pPr algn="just"/>
            <a:r>
              <a:rPr lang="en-US" sz="1300" dirty="0">
                <a:latin typeface="Avenir Next" panose="020B0503020202020204" pitchFamily="34" charset="0"/>
              </a:rPr>
              <a:t>He is a really curious guy and he is always looking for something new to learn. He </a:t>
            </a:r>
            <a:r>
              <a:rPr lang="en-US" sz="1300" b="1" dirty="0">
                <a:latin typeface="Avenir Next" panose="020B0503020202020204" pitchFamily="34" charset="0"/>
              </a:rPr>
              <a:t>loves exchanging ideas and opinions with other students </a:t>
            </a:r>
            <a:r>
              <a:rPr lang="en-US" sz="1300" dirty="0">
                <a:latin typeface="Avenir Next" panose="020B0503020202020204" pitchFamily="34" charset="0"/>
              </a:rPr>
              <a:t>in order to keep up with the times. </a:t>
            </a:r>
            <a:r>
              <a:rPr lang="en-US" sz="1300" u="heavy" dirty="0">
                <a:latin typeface="Avenir Next" panose="020B0503020202020204" pitchFamily="34" charset="0"/>
              </a:rPr>
              <a:t>He thinks he has a lot to learn from other students and they can learn a lot from him too</a:t>
            </a:r>
            <a:r>
              <a:rPr lang="en-US" sz="1300" dirty="0">
                <a:latin typeface="Avenir Next" panose="020B0503020202020204" pitchFamily="34" charset="0"/>
              </a:rPr>
              <a:t>.</a:t>
            </a:r>
          </a:p>
          <a:p>
            <a:pPr algn="just"/>
            <a:endParaRPr lang="en-US" sz="1300" dirty="0">
              <a:latin typeface="Avenir Next" panose="020B0503020202020204" pitchFamily="34" charset="0"/>
            </a:endParaRPr>
          </a:p>
          <a:p>
            <a:pPr algn="just"/>
            <a:r>
              <a:rPr lang="en-US" sz="1300" dirty="0">
                <a:latin typeface="Avenir Next" panose="020B0503020202020204" pitchFamily="34" charset="0"/>
              </a:rPr>
              <a:t>Matteo really loves to study and he spends a lot of time on it. He </a:t>
            </a:r>
            <a:r>
              <a:rPr lang="en-US" sz="1300" b="1" dirty="0">
                <a:latin typeface="Avenir Next" panose="020B0503020202020204" pitchFamily="34" charset="0"/>
              </a:rPr>
              <a:t>does not miss any lecture </a:t>
            </a:r>
            <a:r>
              <a:rPr lang="en-US" sz="1300" dirty="0">
                <a:latin typeface="Avenir Next" panose="020B0503020202020204" pitchFamily="34" charset="0"/>
              </a:rPr>
              <a:t>and he pays attention on everything  professor says. In order to be fast, he is used to </a:t>
            </a:r>
            <a:r>
              <a:rPr lang="en-US" sz="1300" b="1" dirty="0">
                <a:latin typeface="Avenir Next" panose="020B0503020202020204" pitchFamily="34" charset="0"/>
              </a:rPr>
              <a:t>take notes on PC</a:t>
            </a:r>
            <a:r>
              <a:rPr lang="en-US" sz="1300" dirty="0">
                <a:latin typeface="Avenir Next" panose="020B0503020202020204" pitchFamily="34" charset="0"/>
              </a:rPr>
              <a:t>. It also helps him to manage his </a:t>
            </a:r>
            <a:r>
              <a:rPr lang="en-US" sz="1300" dirty="0" err="1">
                <a:latin typeface="Avenir Next" panose="020B0503020202020204" pitchFamily="34" charset="0"/>
              </a:rPr>
              <a:t>materal</a:t>
            </a:r>
            <a:r>
              <a:rPr lang="en-US" sz="1300" dirty="0">
                <a:latin typeface="Avenir Next" panose="020B0503020202020204" pitchFamily="34" charset="0"/>
              </a:rPr>
              <a:t>. Indeed, </a:t>
            </a:r>
            <a:r>
              <a:rPr lang="en-US" sz="1300" u="heavy" dirty="0">
                <a:latin typeface="Avenir Next" panose="020B0503020202020204" pitchFamily="34" charset="0"/>
              </a:rPr>
              <a:t>he creates a folder for each course he is attending and he saves the </a:t>
            </a:r>
            <a:r>
              <a:rPr lang="en-US" sz="1300" u="heavy" dirty="0" err="1">
                <a:latin typeface="Avenir Next" panose="020B0503020202020204" pitchFamily="34" charset="0"/>
              </a:rPr>
              <a:t>corrisponding</a:t>
            </a:r>
            <a:r>
              <a:rPr lang="en-US" sz="1300" u="heavy" dirty="0">
                <a:latin typeface="Avenir Next" panose="020B0503020202020204" pitchFamily="34" charset="0"/>
              </a:rPr>
              <a:t> notes in it</a:t>
            </a:r>
            <a:r>
              <a:rPr lang="en-US" sz="1300" dirty="0">
                <a:latin typeface="Avenir Next" panose="020B0503020202020204" pitchFamily="34" charset="0"/>
              </a:rPr>
              <a:t>.</a:t>
            </a:r>
          </a:p>
          <a:p>
            <a:pPr algn="just"/>
            <a:endParaRPr lang="en-US" sz="1300" dirty="0">
              <a:latin typeface="Avenir Next" panose="020B0503020202020204" pitchFamily="34" charset="0"/>
            </a:endParaRPr>
          </a:p>
          <a:p>
            <a:pPr algn="just"/>
            <a:r>
              <a:rPr lang="en-US" sz="1300" dirty="0">
                <a:latin typeface="Avenir Next" panose="020B0503020202020204" pitchFamily="34" charset="0"/>
              </a:rPr>
              <a:t>Matteo is a sporty person: during his free time he is used to go jogging with his brother, while on Monday and on Friday he plays tennis. Sport  helps him to relieve stress. He thought to give up the Tennis Club because of studies. Then he realized: it’s just a matter of finding the right balance!</a:t>
            </a:r>
          </a:p>
        </p:txBody>
      </p:sp>
      <p:sp>
        <p:nvSpPr>
          <p:cNvPr id="5" name="CasellaDiTesto 4">
            <a:extLst>
              <a:ext uri="{FF2B5EF4-FFF2-40B4-BE49-F238E27FC236}">
                <a16:creationId xmlns:a16="http://schemas.microsoft.com/office/drawing/2014/main" id="{0D72A2C7-73B1-A642-BEB7-242C57561EE7}"/>
              </a:ext>
            </a:extLst>
          </p:cNvPr>
          <p:cNvSpPr txBox="1"/>
          <p:nvPr/>
        </p:nvSpPr>
        <p:spPr>
          <a:xfrm>
            <a:off x="6647986" y="1166954"/>
            <a:ext cx="5076000" cy="5292000"/>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dirty="0">
                <a:latin typeface="Avenir Next" panose="020B0503020202020204" pitchFamily="34" charset="0"/>
              </a:rPr>
              <a:t>It’s the last week of May. The second semester of the master in Physics has almost finished. Matteo is getting ready for the exam summer session.</a:t>
            </a:r>
          </a:p>
          <a:p>
            <a:pPr algn="just"/>
            <a:endParaRPr lang="en-US" sz="1300" dirty="0">
              <a:latin typeface="Avenir Next" panose="020B0503020202020204" pitchFamily="34" charset="0"/>
            </a:endParaRPr>
          </a:p>
          <a:p>
            <a:pPr algn="just"/>
            <a:r>
              <a:rPr lang="en-US" sz="1300" dirty="0">
                <a:latin typeface="Avenir Next" panose="020B0503020202020204" pitchFamily="34" charset="0"/>
              </a:rPr>
              <a:t>He is a very careful and organized student and, for this reason, </a:t>
            </a:r>
            <a:r>
              <a:rPr lang="en-US" sz="1300" b="1" dirty="0">
                <a:latin typeface="Avenir Next" panose="020B0503020202020204" pitchFamily="34" charset="0"/>
              </a:rPr>
              <a:t>he has attended all the lectures and as he is used to do, he has put together all his notes in some PC folders</a:t>
            </a:r>
            <a:r>
              <a:rPr lang="en-US" sz="1300" dirty="0">
                <a:latin typeface="Avenir Next" panose="020B0503020202020204" pitchFamily="34" charset="0"/>
              </a:rPr>
              <a:t>. </a:t>
            </a:r>
            <a:r>
              <a:rPr lang="en-US" sz="1300" u="heavy" dirty="0">
                <a:latin typeface="Avenir Next" panose="020B0503020202020204" pitchFamily="34" charset="0"/>
              </a:rPr>
              <a:t>His desktop is full of them and there are also other private documents and private folders in it</a:t>
            </a:r>
            <a:r>
              <a:rPr lang="en-US" sz="1300" u="sng" dirty="0">
                <a:latin typeface="Avenir Next" panose="020B0503020202020204" pitchFamily="34" charset="0"/>
              </a:rPr>
              <a:t>.</a:t>
            </a:r>
            <a:r>
              <a:rPr lang="en-US" sz="1300" dirty="0">
                <a:latin typeface="Avenir Next" panose="020B0503020202020204" pitchFamily="34" charset="0"/>
              </a:rPr>
              <a:t> So, he has some difficulties on checking up what he really needs.  </a:t>
            </a:r>
          </a:p>
          <a:p>
            <a:pPr algn="just"/>
            <a:r>
              <a:rPr lang="en-US" sz="1300" dirty="0">
                <a:latin typeface="Avenir Next" panose="020B0503020202020204" pitchFamily="34" charset="0"/>
              </a:rPr>
              <a:t>Furthermore, next week exams will start and Matteo is studying a lot and he is doing also a lot of exercises in order to get good marks. </a:t>
            </a:r>
            <a:r>
              <a:rPr lang="en-US" sz="1300" b="1" dirty="0">
                <a:latin typeface="Avenir Next" panose="020B0503020202020204" pitchFamily="34" charset="0"/>
              </a:rPr>
              <a:t>He wants to compare his opinion with other colleagues </a:t>
            </a:r>
            <a:r>
              <a:rPr lang="en-US" sz="1300" dirty="0">
                <a:latin typeface="Avenir Next" panose="020B0503020202020204" pitchFamily="34" charset="0"/>
              </a:rPr>
              <a:t>and so he uses WhatsApp and Telegram's chats. Unfortunately, </a:t>
            </a:r>
            <a:r>
              <a:rPr lang="en-US" sz="1300" u="heavy" dirty="0">
                <a:latin typeface="Avenir Next" panose="020B0503020202020204" pitchFamily="34" charset="0"/>
              </a:rPr>
              <a:t>Matteo has to check if a course is associated to a WhatsApp chat or a Telegram one and he gets so annoyed wasting time!</a:t>
            </a:r>
          </a:p>
          <a:p>
            <a:pPr algn="just"/>
            <a:endParaRPr lang="en-US" sz="1300" u="sng" dirty="0">
              <a:latin typeface="Avenir Next" panose="020B0503020202020204" pitchFamily="34" charset="0"/>
            </a:endParaRPr>
          </a:p>
          <a:p>
            <a:pPr algn="just"/>
            <a:r>
              <a:rPr lang="en-US" sz="1300" dirty="0">
                <a:latin typeface="Avenir Next" panose="020B0503020202020204" pitchFamily="34" charset="0"/>
              </a:rPr>
              <a:t>The exam period is very important for him, therefore he has decided to stop playing tennis for a while! </a:t>
            </a:r>
            <a:r>
              <a:rPr lang="en-US" sz="1300" b="1" dirty="0">
                <a:latin typeface="Avenir Next" panose="020B0503020202020204" pitchFamily="34" charset="0"/>
              </a:rPr>
              <a:t>He gets a lot of deadlines to meet! He has to deliver final projects and</a:t>
            </a:r>
            <a:r>
              <a:rPr lang="en-US" sz="1300" dirty="0">
                <a:latin typeface="Avenir Next" panose="020B0503020202020204" pitchFamily="34" charset="0"/>
              </a:rPr>
              <a:t> </a:t>
            </a:r>
            <a:r>
              <a:rPr lang="en-US" sz="1300" b="1" dirty="0">
                <a:latin typeface="Avenir Next" panose="020B0503020202020204" pitchFamily="34" charset="0"/>
              </a:rPr>
              <a:t>he has also several meetings with the relator </a:t>
            </a:r>
            <a:r>
              <a:rPr lang="en-US" sz="1300" dirty="0">
                <a:latin typeface="Avenir Next" panose="020B0503020202020204" pitchFamily="34" charset="0"/>
              </a:rPr>
              <a:t>for questions about the degree thesis. To do not let those commitments drive him crazy, </a:t>
            </a:r>
            <a:r>
              <a:rPr lang="en-US" sz="1300" b="1" dirty="0">
                <a:latin typeface="Avenir Next" panose="020B0503020202020204" pitchFamily="34" charset="0"/>
              </a:rPr>
              <a:t>Matteo uses his calendar on mobile phone and he writes down the various appointments</a:t>
            </a:r>
            <a:r>
              <a:rPr lang="en-US" sz="1300" dirty="0">
                <a:latin typeface="Avenir Next" panose="020B0503020202020204" pitchFamily="34" charset="0"/>
              </a:rPr>
              <a:t>. Everything has to be perfectly organized!</a:t>
            </a:r>
          </a:p>
        </p:txBody>
      </p:sp>
      <p:sp>
        <p:nvSpPr>
          <p:cNvPr id="6" name="CasellaDiTesto 5">
            <a:extLst>
              <a:ext uri="{FF2B5EF4-FFF2-40B4-BE49-F238E27FC236}">
                <a16:creationId xmlns:a16="http://schemas.microsoft.com/office/drawing/2014/main" id="{0CFE4663-04C7-3A46-B5E1-0F7EB01ADFE4}"/>
              </a:ext>
            </a:extLst>
          </p:cNvPr>
          <p:cNvSpPr txBox="1"/>
          <p:nvPr/>
        </p:nvSpPr>
        <p:spPr>
          <a:xfrm>
            <a:off x="936000" y="468000"/>
            <a:ext cx="1406154"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Persona</a:t>
            </a:r>
            <a:r>
              <a:rPr lang="it-IT" sz="2000" b="1" dirty="0">
                <a:solidFill>
                  <a:srgbClr val="0070C0"/>
                </a:solidFill>
                <a:latin typeface="Avenir Next" panose="020B0503020202020204" pitchFamily="34" charset="0"/>
                <a:ea typeface="Palatino" pitchFamily="2" charset="77"/>
              </a:rPr>
              <a:t> 1</a:t>
            </a:r>
          </a:p>
        </p:txBody>
      </p:sp>
      <p:sp>
        <p:nvSpPr>
          <p:cNvPr id="7" name="Angolo ripiegato 6">
            <a:extLst>
              <a:ext uri="{FF2B5EF4-FFF2-40B4-BE49-F238E27FC236}">
                <a16:creationId xmlns:a16="http://schemas.microsoft.com/office/drawing/2014/main" id="{FB30C007-2A74-8441-A637-0C69089F563D}"/>
              </a:ext>
            </a:extLst>
          </p:cNvPr>
          <p:cNvSpPr/>
          <p:nvPr/>
        </p:nvSpPr>
        <p:spPr>
          <a:xfrm>
            <a:off x="2412000" y="1152000"/>
            <a:ext cx="1872029" cy="827146"/>
          </a:xfrm>
          <a:prstGeom prst="foldedCorner">
            <a:avLst>
              <a:gd name="adj" fmla="val 0"/>
            </a:avLst>
          </a:prstGeom>
          <a:solidFill>
            <a:schemeClr val="accent1">
              <a:lumMod val="40000"/>
              <a:lumOff val="60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200" b="1" dirty="0">
                <a:solidFill>
                  <a:schemeClr val="tx2">
                    <a:lumMod val="50000"/>
                  </a:schemeClr>
                </a:solidFill>
                <a:latin typeface="Avenir Next" panose="020B0503020202020204" pitchFamily="34" charset="0"/>
                <a:ea typeface="Palatino" pitchFamily="2" charset="77"/>
              </a:rPr>
              <a:t>Matteo</a:t>
            </a:r>
          </a:p>
          <a:p>
            <a:pPr algn="ctr"/>
            <a:r>
              <a:rPr lang="it-IT" sz="1200" i="1" dirty="0">
                <a:solidFill>
                  <a:schemeClr val="tx2">
                    <a:lumMod val="50000"/>
                  </a:schemeClr>
                </a:solidFill>
                <a:latin typeface="Avenir Next" panose="020B0503020202020204" pitchFamily="34" charset="0"/>
                <a:ea typeface="Palatino" pitchFamily="2" charset="77"/>
              </a:rPr>
              <a:t>24 </a:t>
            </a:r>
            <a:r>
              <a:rPr lang="it-IT" sz="1200" i="1" dirty="0" err="1">
                <a:solidFill>
                  <a:schemeClr val="tx2">
                    <a:lumMod val="50000"/>
                  </a:schemeClr>
                </a:solidFill>
                <a:latin typeface="Avenir Next" panose="020B0503020202020204" pitchFamily="34" charset="0"/>
                <a:ea typeface="Palatino" pitchFamily="2" charset="77"/>
              </a:rPr>
              <a:t>years</a:t>
            </a:r>
            <a:r>
              <a:rPr lang="it-IT" sz="1200" i="1" dirty="0">
                <a:solidFill>
                  <a:schemeClr val="tx2">
                    <a:lumMod val="50000"/>
                  </a:schemeClr>
                </a:solidFill>
                <a:latin typeface="Avenir Next" panose="020B0503020202020204" pitchFamily="34" charset="0"/>
                <a:ea typeface="Palatino" pitchFamily="2" charset="77"/>
              </a:rPr>
              <a:t> </a:t>
            </a:r>
            <a:r>
              <a:rPr lang="it-IT" sz="1200" i="1" dirty="0" err="1">
                <a:solidFill>
                  <a:schemeClr val="tx2">
                    <a:lumMod val="50000"/>
                  </a:schemeClr>
                </a:solidFill>
                <a:latin typeface="Avenir Next" panose="020B0503020202020204" pitchFamily="34" charset="0"/>
                <a:ea typeface="Palatino" pitchFamily="2" charset="77"/>
              </a:rPr>
              <a:t>old</a:t>
            </a:r>
            <a:r>
              <a:rPr lang="it-IT" sz="1200" i="1" dirty="0">
                <a:solidFill>
                  <a:schemeClr val="tx2">
                    <a:lumMod val="50000"/>
                  </a:schemeClr>
                </a:solidFill>
                <a:latin typeface="Avenir Next" panose="020B0503020202020204" pitchFamily="34" charset="0"/>
                <a:ea typeface="Palatino" pitchFamily="2" charset="77"/>
              </a:rPr>
              <a:t>, Latina,</a:t>
            </a:r>
          </a:p>
          <a:p>
            <a:pPr algn="ctr"/>
            <a:r>
              <a:rPr lang="it-IT" sz="1200" dirty="0" err="1">
                <a:solidFill>
                  <a:schemeClr val="tx2">
                    <a:lumMod val="50000"/>
                  </a:schemeClr>
                </a:solidFill>
                <a:latin typeface="Avenir Next" panose="020B0503020202020204" pitchFamily="34" charset="0"/>
                <a:ea typeface="Palatino" pitchFamily="2" charset="77"/>
              </a:rPr>
              <a:t>student</a:t>
            </a:r>
            <a:endParaRPr lang="it-IT" sz="1200" dirty="0">
              <a:solidFill>
                <a:schemeClr val="tx2">
                  <a:lumMod val="50000"/>
                </a:schemeClr>
              </a:solidFill>
              <a:latin typeface="Avenir Next" panose="020B0503020202020204" pitchFamily="34" charset="0"/>
              <a:ea typeface="Palatino" pitchFamily="2" charset="77"/>
            </a:endParaRPr>
          </a:p>
        </p:txBody>
      </p:sp>
      <p:pic>
        <p:nvPicPr>
          <p:cNvPr id="12" name="Elemento grafico 11" descr="Scena collina">
            <a:extLst>
              <a:ext uri="{FF2B5EF4-FFF2-40B4-BE49-F238E27FC236}">
                <a16:creationId xmlns:a16="http://schemas.microsoft.com/office/drawing/2014/main" id="{F0696375-E1C4-2548-9A56-452E584A0C8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986" y="375782"/>
            <a:ext cx="539935" cy="539935"/>
          </a:xfrm>
          <a:prstGeom prst="rect">
            <a:avLst/>
          </a:prstGeom>
        </p:spPr>
      </p:pic>
      <p:sp>
        <p:nvSpPr>
          <p:cNvPr id="13" name="CasellaDiTesto 12">
            <a:extLst>
              <a:ext uri="{FF2B5EF4-FFF2-40B4-BE49-F238E27FC236}">
                <a16:creationId xmlns:a16="http://schemas.microsoft.com/office/drawing/2014/main" id="{43F5AB3B-270C-864C-867E-A079FA73F90E}"/>
              </a:ext>
            </a:extLst>
          </p:cNvPr>
          <p:cNvSpPr txBox="1"/>
          <p:nvPr/>
        </p:nvSpPr>
        <p:spPr>
          <a:xfrm>
            <a:off x="7313885" y="495148"/>
            <a:ext cx="1489510"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Scenario</a:t>
            </a:r>
            <a:r>
              <a:rPr lang="it-IT" sz="2000" b="1" dirty="0">
                <a:solidFill>
                  <a:srgbClr val="0070C0"/>
                </a:solidFill>
                <a:latin typeface="Avenir Next" panose="020B0503020202020204" pitchFamily="34" charset="0"/>
                <a:ea typeface="Palatino" pitchFamily="2" charset="77"/>
              </a:rPr>
              <a:t> 1</a:t>
            </a:r>
          </a:p>
        </p:txBody>
      </p:sp>
      <p:pic>
        <p:nvPicPr>
          <p:cNvPr id="15" name="Elemento grafico 14" descr="Utente">
            <a:extLst>
              <a:ext uri="{FF2B5EF4-FFF2-40B4-BE49-F238E27FC236}">
                <a16:creationId xmlns:a16="http://schemas.microsoft.com/office/drawing/2014/main" id="{196E9670-B4F2-404B-92A0-E957F1714CA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0000" y="360000"/>
            <a:ext cx="571500" cy="571500"/>
          </a:xfrm>
          <a:prstGeom prst="rect">
            <a:avLst/>
          </a:prstGeom>
        </p:spPr>
      </p:pic>
      <p:pic>
        <p:nvPicPr>
          <p:cNvPr id="3" name="Immagine 2">
            <a:extLst>
              <a:ext uri="{FF2B5EF4-FFF2-40B4-BE49-F238E27FC236}">
                <a16:creationId xmlns:a16="http://schemas.microsoft.com/office/drawing/2014/main" id="{CD219329-FDCB-B149-9BEF-F1DCD715A4D1}"/>
              </a:ext>
            </a:extLst>
          </p:cNvPr>
          <p:cNvPicPr>
            <a:picLocks noChangeAspect="1"/>
          </p:cNvPicPr>
          <p:nvPr/>
        </p:nvPicPr>
        <p:blipFill>
          <a:blip r:embed="rId6"/>
          <a:stretch>
            <a:fillRect/>
          </a:stretch>
        </p:blipFill>
        <p:spPr>
          <a:xfrm>
            <a:off x="810049" y="576221"/>
            <a:ext cx="2363957" cy="2346249"/>
          </a:xfrm>
          <a:prstGeom prst="rect">
            <a:avLst/>
          </a:prstGeom>
        </p:spPr>
      </p:pic>
    </p:spTree>
    <p:extLst>
      <p:ext uri="{BB962C8B-B14F-4D97-AF65-F5344CB8AC3E}">
        <p14:creationId xmlns:p14="http://schemas.microsoft.com/office/powerpoint/2010/main" val="874841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8C5626E6-FE36-2649-882D-F0D6F8C76E2C}"/>
              </a:ext>
            </a:extLst>
          </p:cNvPr>
          <p:cNvSpPr txBox="1"/>
          <p:nvPr/>
        </p:nvSpPr>
        <p:spPr>
          <a:xfrm>
            <a:off x="924567" y="153585"/>
            <a:ext cx="1406154"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Persona</a:t>
            </a:r>
            <a:r>
              <a:rPr lang="it-IT" sz="2000" b="1" dirty="0">
                <a:solidFill>
                  <a:srgbClr val="0070C0"/>
                </a:solidFill>
                <a:latin typeface="Avenir Next" panose="020B0503020202020204" pitchFamily="34" charset="0"/>
                <a:ea typeface="Palatino" pitchFamily="2" charset="77"/>
              </a:rPr>
              <a:t> 2</a:t>
            </a:r>
          </a:p>
        </p:txBody>
      </p:sp>
      <p:sp>
        <p:nvSpPr>
          <p:cNvPr id="7" name="Angolo ripiegato 6">
            <a:extLst>
              <a:ext uri="{FF2B5EF4-FFF2-40B4-BE49-F238E27FC236}">
                <a16:creationId xmlns:a16="http://schemas.microsoft.com/office/drawing/2014/main" id="{10B56501-0FE3-AA48-BED2-BC28044C6730}"/>
              </a:ext>
            </a:extLst>
          </p:cNvPr>
          <p:cNvSpPr/>
          <p:nvPr/>
        </p:nvSpPr>
        <p:spPr>
          <a:xfrm>
            <a:off x="2385297" y="869077"/>
            <a:ext cx="2061296" cy="863894"/>
          </a:xfrm>
          <a:prstGeom prst="foldedCorner">
            <a:avLst>
              <a:gd name="adj" fmla="val 0"/>
            </a:avLst>
          </a:prstGeom>
          <a:solidFill>
            <a:schemeClr val="accent1">
              <a:lumMod val="40000"/>
              <a:lumOff val="60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200" b="1" dirty="0">
                <a:solidFill>
                  <a:schemeClr val="tx2">
                    <a:lumMod val="50000"/>
                  </a:schemeClr>
                </a:solidFill>
                <a:latin typeface="Avenir Next" panose="020B0503020202020204" pitchFamily="34" charset="0"/>
                <a:ea typeface="Palatino" pitchFamily="2" charset="77"/>
              </a:rPr>
              <a:t>Federica</a:t>
            </a:r>
            <a:endParaRPr lang="it-IT" sz="1200" dirty="0">
              <a:solidFill>
                <a:schemeClr val="tx2">
                  <a:lumMod val="50000"/>
                </a:schemeClr>
              </a:solidFill>
              <a:latin typeface="Avenir Next" panose="020B0503020202020204" pitchFamily="34" charset="0"/>
              <a:ea typeface="Palatino" pitchFamily="2" charset="77"/>
            </a:endParaRPr>
          </a:p>
          <a:p>
            <a:pPr algn="ctr"/>
            <a:r>
              <a:rPr lang="it-IT" sz="1200" dirty="0">
                <a:solidFill>
                  <a:schemeClr val="tx2">
                    <a:lumMod val="50000"/>
                  </a:schemeClr>
                </a:solidFill>
                <a:latin typeface="Avenir Next" panose="020B0503020202020204" pitchFamily="34" charset="0"/>
                <a:ea typeface="Palatino" pitchFamily="2" charset="77"/>
              </a:rPr>
              <a:t> </a:t>
            </a:r>
            <a:r>
              <a:rPr lang="it-IT" sz="1200" i="1" dirty="0">
                <a:solidFill>
                  <a:schemeClr val="tx2">
                    <a:lumMod val="50000"/>
                  </a:schemeClr>
                </a:solidFill>
                <a:latin typeface="Avenir Next" panose="020B0503020202020204" pitchFamily="34" charset="0"/>
                <a:ea typeface="Palatino" pitchFamily="2" charset="77"/>
              </a:rPr>
              <a:t>23 </a:t>
            </a:r>
            <a:r>
              <a:rPr lang="it-IT" sz="1200" i="1" dirty="0" err="1">
                <a:solidFill>
                  <a:schemeClr val="tx2">
                    <a:lumMod val="50000"/>
                  </a:schemeClr>
                </a:solidFill>
                <a:latin typeface="Avenir Next" panose="020B0503020202020204" pitchFamily="34" charset="0"/>
                <a:ea typeface="Palatino" pitchFamily="2" charset="77"/>
              </a:rPr>
              <a:t>years</a:t>
            </a:r>
            <a:r>
              <a:rPr lang="it-IT" sz="1200" i="1" dirty="0">
                <a:solidFill>
                  <a:schemeClr val="tx2">
                    <a:lumMod val="50000"/>
                  </a:schemeClr>
                </a:solidFill>
                <a:latin typeface="Avenir Next" panose="020B0503020202020204" pitchFamily="34" charset="0"/>
                <a:ea typeface="Palatino" pitchFamily="2" charset="77"/>
              </a:rPr>
              <a:t> </a:t>
            </a:r>
            <a:r>
              <a:rPr lang="it-IT" sz="1200" i="1" dirty="0" err="1">
                <a:solidFill>
                  <a:schemeClr val="tx2">
                    <a:lumMod val="50000"/>
                  </a:schemeClr>
                </a:solidFill>
                <a:latin typeface="Avenir Next" panose="020B0503020202020204" pitchFamily="34" charset="0"/>
                <a:ea typeface="Palatino" pitchFamily="2" charset="77"/>
              </a:rPr>
              <a:t>old</a:t>
            </a:r>
            <a:r>
              <a:rPr lang="it-IT" sz="1200" i="1" dirty="0">
                <a:solidFill>
                  <a:schemeClr val="tx2">
                    <a:lumMod val="50000"/>
                  </a:schemeClr>
                </a:solidFill>
                <a:latin typeface="Avenir Next" panose="020B0503020202020204" pitchFamily="34" charset="0"/>
                <a:ea typeface="Palatino" pitchFamily="2" charset="77"/>
              </a:rPr>
              <a:t>,  Rome,</a:t>
            </a:r>
          </a:p>
          <a:p>
            <a:pPr algn="ctr"/>
            <a:r>
              <a:rPr lang="it-IT" sz="1200" dirty="0">
                <a:solidFill>
                  <a:schemeClr val="tx2">
                    <a:lumMod val="50000"/>
                  </a:schemeClr>
                </a:solidFill>
                <a:latin typeface="Avenir Next" panose="020B0503020202020204" pitchFamily="34" charset="0"/>
                <a:ea typeface="Palatino" pitchFamily="2" charset="77"/>
              </a:rPr>
              <a:t>part-time </a:t>
            </a:r>
            <a:r>
              <a:rPr lang="it-IT" sz="1200" dirty="0" err="1">
                <a:solidFill>
                  <a:schemeClr val="tx2">
                    <a:lumMod val="50000"/>
                  </a:schemeClr>
                </a:solidFill>
                <a:latin typeface="Avenir Next" panose="020B0503020202020204" pitchFamily="34" charset="0"/>
                <a:ea typeface="Palatino" pitchFamily="2" charset="77"/>
              </a:rPr>
              <a:t>student</a:t>
            </a:r>
            <a:r>
              <a:rPr lang="it-IT" sz="1200" dirty="0">
                <a:solidFill>
                  <a:schemeClr val="tx2">
                    <a:lumMod val="50000"/>
                  </a:schemeClr>
                </a:solidFill>
                <a:latin typeface="Avenir Next" panose="020B0503020202020204" pitchFamily="34" charset="0"/>
                <a:ea typeface="Palatino" pitchFamily="2" charset="77"/>
              </a:rPr>
              <a:t>, </a:t>
            </a:r>
            <a:r>
              <a:rPr lang="it-IT" sz="1200" dirty="0" err="1">
                <a:solidFill>
                  <a:schemeClr val="tx2">
                    <a:lumMod val="50000"/>
                  </a:schemeClr>
                </a:solidFill>
                <a:latin typeface="Avenir Next" panose="020B0503020202020204" pitchFamily="34" charset="0"/>
                <a:ea typeface="Palatino" pitchFamily="2" charset="77"/>
              </a:rPr>
              <a:t>worker</a:t>
            </a:r>
            <a:endParaRPr lang="it-IT" sz="1200" dirty="0">
              <a:solidFill>
                <a:schemeClr val="tx2">
                  <a:lumMod val="50000"/>
                </a:schemeClr>
              </a:solidFill>
              <a:latin typeface="Avenir Next" panose="020B0503020202020204" pitchFamily="34" charset="0"/>
              <a:ea typeface="Palatino" pitchFamily="2" charset="77"/>
            </a:endParaRPr>
          </a:p>
        </p:txBody>
      </p:sp>
      <p:sp>
        <p:nvSpPr>
          <p:cNvPr id="8" name="CasellaDiTesto 7">
            <a:extLst>
              <a:ext uri="{FF2B5EF4-FFF2-40B4-BE49-F238E27FC236}">
                <a16:creationId xmlns:a16="http://schemas.microsoft.com/office/drawing/2014/main" id="{2340CD42-2392-0B4C-9B01-BF2D3212D2EE}"/>
              </a:ext>
            </a:extLst>
          </p:cNvPr>
          <p:cNvSpPr txBox="1"/>
          <p:nvPr/>
        </p:nvSpPr>
        <p:spPr>
          <a:xfrm>
            <a:off x="506016" y="1917217"/>
            <a:ext cx="5760000" cy="4693593"/>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b="1" dirty="0">
                <a:latin typeface="Avenir Next" panose="020B0503020202020204" pitchFamily="34" charset="0"/>
                <a:ea typeface="Palatino" pitchFamily="2" charset="77"/>
              </a:rPr>
              <a:t>Federica</a:t>
            </a:r>
            <a:r>
              <a:rPr lang="en-US" sz="1300" dirty="0">
                <a:latin typeface="Avenir Next" panose="020B0503020202020204" pitchFamily="34" charset="0"/>
                <a:ea typeface="Palatino" pitchFamily="2" charset="77"/>
              </a:rPr>
              <a:t> is a part-time student, she </a:t>
            </a:r>
            <a:r>
              <a:rPr lang="en-US" sz="1300" u="heavy" dirty="0">
                <a:latin typeface="Avenir Next" panose="020B0503020202020204" pitchFamily="34" charset="0"/>
                <a:ea typeface="Palatino" pitchFamily="2" charset="77"/>
              </a:rPr>
              <a:t>lives with her parents</a:t>
            </a:r>
            <a:r>
              <a:rPr lang="en-US" sz="1300" dirty="0">
                <a:latin typeface="Avenir Next" panose="020B0503020202020204" pitchFamily="34" charset="0"/>
                <a:ea typeface="Palatino" pitchFamily="2" charset="77"/>
              </a:rPr>
              <a:t> and </a:t>
            </a:r>
            <a:r>
              <a:rPr lang="en-US" sz="1300" b="1" dirty="0">
                <a:latin typeface="Avenir Next" panose="020B0503020202020204" pitchFamily="34" charset="0"/>
                <a:ea typeface="Palatino" pitchFamily="2" charset="77"/>
              </a:rPr>
              <a:t>she is attending the master-degree in Engineering in Computer Science</a:t>
            </a:r>
            <a:r>
              <a:rPr lang="en-US" sz="1300" dirty="0">
                <a:latin typeface="Avenir Next" panose="020B0503020202020204" pitchFamily="34" charset="0"/>
                <a:ea typeface="Palatino" pitchFamily="2" charset="77"/>
              </a:rPr>
              <a:t>  (Sapienza University) </a:t>
            </a:r>
            <a:r>
              <a:rPr lang="en-US" sz="1300" b="1" dirty="0">
                <a:latin typeface="Avenir Next" panose="020B0503020202020204" pitchFamily="34" charset="0"/>
                <a:ea typeface="Palatino" pitchFamily="2" charset="77"/>
              </a:rPr>
              <a:t>while she is working as Java Developer for a company.</a:t>
            </a:r>
          </a:p>
          <a:p>
            <a:pPr algn="just"/>
            <a:endParaRPr lang="en-US" sz="1300" b="1" dirty="0">
              <a:latin typeface="Avenir Next" panose="020B0503020202020204" pitchFamily="34" charset="0"/>
              <a:ea typeface="Palatino" pitchFamily="2" charset="77"/>
            </a:endParaRPr>
          </a:p>
          <a:p>
            <a:pPr algn="just"/>
            <a:r>
              <a:rPr lang="en-US" sz="1300" b="1" dirty="0">
                <a:latin typeface="Avenir Next" panose="020B0503020202020204" pitchFamily="34" charset="0"/>
                <a:ea typeface="Palatino" pitchFamily="2" charset="77"/>
              </a:rPr>
              <a:t>She is really busy </a:t>
            </a:r>
            <a:r>
              <a:rPr lang="en-US" sz="1300" dirty="0">
                <a:latin typeface="Avenir Next" panose="020B0503020202020204" pitchFamily="34" charset="0"/>
                <a:ea typeface="Palatino" pitchFamily="2" charset="77"/>
              </a:rPr>
              <a:t>and she has no free-time at all. Federica really thanks her mother, who worries about everything her daughter needs. So, Federica has always her packed lunch ready! Her bedroom is always tidy, even though she doesn’t lift a finger!</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Federica </a:t>
            </a:r>
            <a:r>
              <a:rPr lang="en-US" sz="1300" u="heavy" dirty="0">
                <a:latin typeface="Avenir Next" panose="020B0503020202020204" pitchFamily="34" charset="0"/>
                <a:ea typeface="Palatino" pitchFamily="2" charset="77"/>
              </a:rPr>
              <a:t>spends all her mornings at work and all her afternoons studying and doing university stuff</a:t>
            </a:r>
            <a:r>
              <a:rPr lang="en-US" sz="1300" dirty="0">
                <a:latin typeface="Avenir Next" panose="020B0503020202020204" pitchFamily="34" charset="0"/>
                <a:ea typeface="Palatino" pitchFamily="2" charset="77"/>
              </a:rPr>
              <a:t>.  Her daily routine is really stressful: she wakes up very early, she gets ready and she goes to work. At 1 </a:t>
            </a:r>
            <a:r>
              <a:rPr lang="en-US" sz="1300" dirty="0" err="1">
                <a:latin typeface="Avenir Next" panose="020B0503020202020204" pitchFamily="34" charset="0"/>
                <a:ea typeface="Palatino" pitchFamily="2" charset="77"/>
              </a:rPr>
              <a:t>p.m</a:t>
            </a:r>
            <a:r>
              <a:rPr lang="en-US" sz="1300" dirty="0">
                <a:latin typeface="Avenir Next" panose="020B0503020202020204" pitchFamily="34" charset="0"/>
                <a:ea typeface="Palatino" pitchFamily="2" charset="77"/>
              </a:rPr>
              <a:t> she gets off and</a:t>
            </a:r>
            <a:r>
              <a:rPr lang="en-US" sz="1300" b="1" dirty="0">
                <a:latin typeface="Avenir Next" panose="020B0503020202020204" pitchFamily="34" charset="0"/>
                <a:ea typeface="Palatino" pitchFamily="2" charset="77"/>
              </a:rPr>
              <a:t>, if there are afternoon lectures on her schedule, then she attends them</a:t>
            </a:r>
            <a:r>
              <a:rPr lang="en-US" sz="1300" dirty="0">
                <a:latin typeface="Avenir Next" panose="020B0503020202020204" pitchFamily="34" charset="0"/>
                <a:ea typeface="Palatino" pitchFamily="2" charset="77"/>
              </a:rPr>
              <a:t>. </a:t>
            </a:r>
            <a:r>
              <a:rPr lang="en-US" sz="1300" b="1" dirty="0">
                <a:latin typeface="Avenir Next" panose="020B0503020202020204" pitchFamily="34" charset="0"/>
                <a:ea typeface="Palatino" pitchFamily="2" charset="77"/>
              </a:rPr>
              <a:t>Otherwise</a:t>
            </a:r>
            <a:r>
              <a:rPr lang="en-US" sz="1300" dirty="0">
                <a:latin typeface="Avenir Next" panose="020B0503020202020204" pitchFamily="34" charset="0"/>
                <a:ea typeface="Palatino" pitchFamily="2" charset="77"/>
              </a:rPr>
              <a:t>, Federica comes back home and</a:t>
            </a:r>
            <a:r>
              <a:rPr lang="en-US" sz="1300" b="1" dirty="0">
                <a:latin typeface="Avenir Next" panose="020B0503020202020204" pitchFamily="34" charset="0"/>
                <a:ea typeface="Palatino" pitchFamily="2" charset="77"/>
              </a:rPr>
              <a:t> she studies something about the morning lectures she has lost</a:t>
            </a:r>
            <a:r>
              <a:rPr lang="en-US" sz="1300" dirty="0">
                <a:latin typeface="Avenir Next" panose="020B0503020202020204" pitchFamily="34" charset="0"/>
                <a:ea typeface="Palatino" pitchFamily="2" charset="77"/>
              </a:rPr>
              <a:t>.</a:t>
            </a:r>
          </a:p>
          <a:p>
            <a:pPr algn="just"/>
            <a:endParaRPr lang="en-US" sz="1300" dirty="0">
              <a:latin typeface="Avenir Next" panose="020B0503020202020204" pitchFamily="34" charset="0"/>
              <a:ea typeface="Palatino" pitchFamily="2" charset="77"/>
            </a:endParaRPr>
          </a:p>
          <a:p>
            <a:pPr algn="just"/>
            <a:r>
              <a:rPr lang="en-US" sz="1300" b="1" dirty="0">
                <a:latin typeface="Avenir Next" panose="020B0503020202020204" pitchFamily="34" charset="0"/>
                <a:ea typeface="Palatino" pitchFamily="2" charset="77"/>
              </a:rPr>
              <a:t>She is a really good student </a:t>
            </a:r>
            <a:r>
              <a:rPr lang="en-US" sz="1300" dirty="0">
                <a:latin typeface="Avenir Next" panose="020B0503020202020204" pitchFamily="34" charset="0"/>
                <a:ea typeface="Palatino" pitchFamily="2" charset="77"/>
              </a:rPr>
              <a:t>and since she cares a lot about her university career, she always tries to do her best.</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Usually, </a:t>
            </a:r>
            <a:r>
              <a:rPr lang="en-US" sz="1300" b="1" dirty="0">
                <a:latin typeface="Avenir Next" panose="020B0503020202020204" pitchFamily="34" charset="0"/>
                <a:ea typeface="Palatino" pitchFamily="2" charset="77"/>
              </a:rPr>
              <a:t>she is a very neat </a:t>
            </a:r>
            <a:r>
              <a:rPr lang="en-US" sz="1300" dirty="0">
                <a:latin typeface="Avenir Next" panose="020B0503020202020204" pitchFamily="34" charset="0"/>
                <a:ea typeface="Palatino" pitchFamily="2" charset="77"/>
              </a:rPr>
              <a:t>person, </a:t>
            </a:r>
            <a:r>
              <a:rPr lang="en-US" sz="1300" u="heavy" dirty="0">
                <a:latin typeface="Avenir Next" panose="020B0503020202020204" pitchFamily="34" charset="0"/>
                <a:ea typeface="Palatino" pitchFamily="2" charset="77"/>
              </a:rPr>
              <a:t>she really likes to have all university notes and material well-ordered</a:t>
            </a:r>
            <a:r>
              <a:rPr lang="en-US" sz="1300" dirty="0">
                <a:latin typeface="Avenir Next" panose="020B0503020202020204" pitchFamily="34" charset="0"/>
                <a:ea typeface="Palatino" pitchFamily="2" charset="77"/>
              </a:rPr>
              <a:t>. Unfortunately, she is always in a hurry and therefore she has not so much time to organize everything she needs. </a:t>
            </a:r>
          </a:p>
        </p:txBody>
      </p:sp>
      <p:sp>
        <p:nvSpPr>
          <p:cNvPr id="12" name="CasellaDiTesto 11">
            <a:extLst>
              <a:ext uri="{FF2B5EF4-FFF2-40B4-BE49-F238E27FC236}">
                <a16:creationId xmlns:a16="http://schemas.microsoft.com/office/drawing/2014/main" id="{B5E02A4F-705E-0F4A-B673-78A456FC755A}"/>
              </a:ext>
            </a:extLst>
          </p:cNvPr>
          <p:cNvSpPr txBox="1"/>
          <p:nvPr/>
        </p:nvSpPr>
        <p:spPr>
          <a:xfrm>
            <a:off x="6562085" y="1121550"/>
            <a:ext cx="5076000" cy="5364000"/>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dirty="0">
                <a:latin typeface="Avenir Next" panose="020B0503020202020204" pitchFamily="34" charset="0"/>
                <a:ea typeface="Palatino" pitchFamily="2" charset="77"/>
              </a:rPr>
              <a:t>It’s</a:t>
            </a:r>
            <a:r>
              <a:rPr lang="it-IT" sz="1300" dirty="0">
                <a:latin typeface="Avenir Next" panose="020B0503020202020204" pitchFamily="34" charset="0"/>
                <a:ea typeface="Palatino" pitchFamily="2" charset="77"/>
              </a:rPr>
              <a:t> one of the first days of March and the </a:t>
            </a:r>
            <a:r>
              <a:rPr lang="it-IT" sz="1300" b="1" dirty="0">
                <a:latin typeface="Avenir Next" panose="020B0503020202020204" pitchFamily="34" charset="0"/>
                <a:ea typeface="Palatino" pitchFamily="2" charset="77"/>
              </a:rPr>
              <a:t>second </a:t>
            </a:r>
            <a:r>
              <a:rPr lang="it-IT" sz="1300" b="1" dirty="0" err="1">
                <a:latin typeface="Avenir Next" panose="020B0503020202020204" pitchFamily="34" charset="0"/>
                <a:ea typeface="Palatino" pitchFamily="2" charset="77"/>
              </a:rPr>
              <a:t>semester</a:t>
            </a:r>
            <a:r>
              <a:rPr lang="it-IT" sz="1300" b="1" dirty="0">
                <a:latin typeface="Avenir Next" panose="020B0503020202020204" pitchFamily="34" charset="0"/>
                <a:ea typeface="Palatino" pitchFamily="2" charset="77"/>
              </a:rPr>
              <a:t> of the first </a:t>
            </a:r>
            <a:r>
              <a:rPr lang="it-IT" sz="1300" b="1" dirty="0" err="1">
                <a:latin typeface="Avenir Next" panose="020B0503020202020204" pitchFamily="34" charset="0"/>
                <a:ea typeface="Palatino" pitchFamily="2" charset="77"/>
              </a:rPr>
              <a:t>year</a:t>
            </a:r>
            <a:r>
              <a:rPr lang="it-IT" sz="1300" b="1" dirty="0">
                <a:latin typeface="Avenir Next" panose="020B0503020202020204" pitchFamily="34" charset="0"/>
                <a:ea typeface="Palatino" pitchFamily="2" charset="77"/>
              </a:rPr>
              <a:t> of Engineering in Computer Science </a:t>
            </a:r>
            <a:r>
              <a:rPr lang="it-IT" sz="1300" b="1" dirty="0" err="1">
                <a:latin typeface="Avenir Next" panose="020B0503020202020204" pitchFamily="34" charset="0"/>
                <a:ea typeface="Palatino" pitchFamily="2" charset="77"/>
              </a:rPr>
              <a:t>has</a:t>
            </a:r>
            <a:r>
              <a:rPr lang="it-IT" sz="1300" b="1" dirty="0">
                <a:latin typeface="Avenir Next" panose="020B0503020202020204" pitchFamily="34" charset="0"/>
                <a:ea typeface="Palatino" pitchFamily="2" charset="77"/>
              </a:rPr>
              <a:t> just </a:t>
            </a:r>
            <a:r>
              <a:rPr lang="it-IT" sz="1300" b="1" dirty="0" err="1">
                <a:latin typeface="Avenir Next" panose="020B0503020202020204" pitchFamily="34" charset="0"/>
                <a:ea typeface="Palatino" pitchFamily="2" charset="77"/>
              </a:rPr>
              <a:t>started</a:t>
            </a:r>
            <a:r>
              <a:rPr lang="it-IT" sz="1300" dirty="0">
                <a:latin typeface="Avenir Next" panose="020B0503020202020204" pitchFamily="34" charset="0"/>
                <a:ea typeface="Palatino" pitchFamily="2" charset="77"/>
              </a:rPr>
              <a:t>.</a:t>
            </a:r>
          </a:p>
          <a:p>
            <a:pPr algn="just"/>
            <a:endParaRPr lang="it-IT" sz="1300" dirty="0">
              <a:latin typeface="Avenir Next" panose="020B0503020202020204" pitchFamily="34" charset="0"/>
              <a:ea typeface="Palatino" pitchFamily="2" charset="77"/>
            </a:endParaRPr>
          </a:p>
          <a:p>
            <a:pPr algn="just"/>
            <a:r>
              <a:rPr lang="it-IT" sz="1300" dirty="0">
                <a:latin typeface="Avenir Next" panose="020B0503020202020204" pitchFamily="34" charset="0"/>
                <a:ea typeface="Palatino" pitchFamily="2" charset="77"/>
              </a:rPr>
              <a:t>Federica </a:t>
            </a:r>
            <a:r>
              <a:rPr lang="it-IT" sz="1300" dirty="0" err="1">
                <a:latin typeface="Avenir Next" panose="020B0503020202020204" pitchFamily="34" charset="0"/>
                <a:ea typeface="Palatino" pitchFamily="2" charset="77"/>
              </a:rPr>
              <a:t>was</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really</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excited</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about</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this</a:t>
            </a:r>
            <a:r>
              <a:rPr lang="it-IT" sz="1300" dirty="0">
                <a:latin typeface="Avenir Next" panose="020B0503020202020204" pitchFamily="34" charset="0"/>
                <a:ea typeface="Palatino" pitchFamily="2" charset="77"/>
              </a:rPr>
              <a:t> new </a:t>
            </a:r>
            <a:r>
              <a:rPr lang="it-IT" sz="1300" dirty="0" err="1">
                <a:latin typeface="Avenir Next" panose="020B0503020202020204" pitchFamily="34" charset="0"/>
                <a:ea typeface="Palatino" pitchFamily="2" charset="77"/>
              </a:rPr>
              <a:t>beginning</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but</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unluckily</a:t>
            </a:r>
            <a:r>
              <a:rPr lang="it-IT" sz="1300"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she</a:t>
            </a:r>
            <a:r>
              <a:rPr lang="it-IT" sz="1300" b="1"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could</a:t>
            </a:r>
            <a:r>
              <a:rPr lang="it-IT" sz="1300" b="1"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not</a:t>
            </a:r>
            <a:r>
              <a:rPr lang="it-IT" sz="1300" b="1"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attend</a:t>
            </a:r>
            <a:r>
              <a:rPr lang="it-IT" sz="1300" b="1"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all</a:t>
            </a:r>
            <a:r>
              <a:rPr lang="it-IT" sz="1300" b="1" dirty="0">
                <a:latin typeface="Avenir Next" panose="020B0503020202020204" pitchFamily="34" charset="0"/>
                <a:ea typeface="Palatino" pitchFamily="2" charset="77"/>
              </a:rPr>
              <a:t> the classes </a:t>
            </a:r>
            <a:r>
              <a:rPr lang="it-IT" sz="1300" b="1" dirty="0" err="1">
                <a:latin typeface="Avenir Next" panose="020B0503020202020204" pitchFamily="34" charset="0"/>
                <a:ea typeface="Palatino" pitchFamily="2" charset="77"/>
              </a:rPr>
              <a:t>because</a:t>
            </a:r>
            <a:r>
              <a:rPr lang="it-IT" sz="1300" b="1" dirty="0">
                <a:latin typeface="Avenir Next" panose="020B0503020202020204" pitchFamily="34" charset="0"/>
                <a:ea typeface="Palatino" pitchFamily="2" charset="77"/>
              </a:rPr>
              <a:t> </a:t>
            </a:r>
            <a:r>
              <a:rPr lang="it-IT" sz="1300" b="1" dirty="0" err="1">
                <a:latin typeface="Avenir Next" panose="020B0503020202020204" pitchFamily="34" charset="0"/>
                <a:ea typeface="Palatino" pitchFamily="2" charset="77"/>
              </a:rPr>
              <a:t>she</a:t>
            </a:r>
            <a:r>
              <a:rPr lang="it-IT" sz="1300" b="1" dirty="0">
                <a:latin typeface="Avenir Next" panose="020B0503020202020204" pitchFamily="34" charset="0"/>
                <a:ea typeface="Palatino" pitchFamily="2" charset="77"/>
              </a:rPr>
              <a:t> works in the </a:t>
            </a:r>
            <a:r>
              <a:rPr lang="it-IT" sz="1300" b="1" dirty="0" err="1">
                <a:latin typeface="Avenir Next" panose="020B0503020202020204" pitchFamily="34" charset="0"/>
                <a:ea typeface="Palatino" pitchFamily="2" charset="77"/>
              </a:rPr>
              <a:t>morning</a:t>
            </a:r>
            <a:r>
              <a:rPr lang="it-IT" sz="1300" dirty="0">
                <a:latin typeface="Avenir Next" panose="020B0503020202020204" pitchFamily="34" charset="0"/>
                <a:ea typeface="Palatino" pitchFamily="2" charset="77"/>
              </a:rPr>
              <a:t>. The first week </a:t>
            </a:r>
            <a:r>
              <a:rPr lang="it-IT" sz="1300" dirty="0" err="1">
                <a:latin typeface="Avenir Next" panose="020B0503020202020204" pitchFamily="34" charset="0"/>
                <a:ea typeface="Palatino" pitchFamily="2" charset="77"/>
              </a:rPr>
              <a:t>is</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usually</a:t>
            </a:r>
            <a:r>
              <a:rPr lang="it-IT" sz="1300" dirty="0">
                <a:latin typeface="Avenir Next" panose="020B0503020202020204" pitchFamily="34" charset="0"/>
                <a:ea typeface="Palatino" pitchFamily="2" charset="77"/>
              </a:rPr>
              <a:t> one of the </a:t>
            </a:r>
            <a:r>
              <a:rPr lang="it-IT" sz="1300" dirty="0" err="1">
                <a:latin typeface="Avenir Next" panose="020B0503020202020204" pitchFamily="34" charset="0"/>
                <a:ea typeface="Palatino" pitchFamily="2" charset="77"/>
              </a:rPr>
              <a:t>most</a:t>
            </a:r>
            <a:r>
              <a:rPr lang="it-IT" sz="1300" dirty="0">
                <a:latin typeface="Avenir Next" panose="020B0503020202020204" pitchFamily="34" charset="0"/>
                <a:ea typeface="Palatino" pitchFamily="2" charset="77"/>
              </a:rPr>
              <a:t> </a:t>
            </a:r>
            <a:r>
              <a:rPr lang="it-IT" sz="1300" dirty="0" err="1">
                <a:latin typeface="Avenir Next" panose="020B0503020202020204" pitchFamily="34" charset="0"/>
                <a:ea typeface="Palatino" pitchFamily="2" charset="77"/>
              </a:rPr>
              <a:t>important</a:t>
            </a:r>
            <a:r>
              <a:rPr lang="it-IT" sz="1300" dirty="0">
                <a:latin typeface="Avenir Next" panose="020B0503020202020204" pitchFamily="34" charset="0"/>
                <a:ea typeface="Palatino" pitchFamily="2" charset="77"/>
              </a:rPr>
              <a:t> weeks of the </a:t>
            </a:r>
            <a:r>
              <a:rPr lang="it-IT" sz="1300" dirty="0" err="1">
                <a:latin typeface="Avenir Next" panose="020B0503020202020204" pitchFamily="34" charset="0"/>
                <a:ea typeface="Palatino" pitchFamily="2" charset="77"/>
              </a:rPr>
              <a:t>semester</a:t>
            </a:r>
            <a:r>
              <a:rPr lang="it-IT" sz="1300" dirty="0">
                <a:latin typeface="Avenir Next" panose="020B0503020202020204" pitchFamily="34" charset="0"/>
                <a:ea typeface="Palatino" pitchFamily="2" charset="77"/>
              </a:rPr>
              <a:t>. </a:t>
            </a:r>
            <a:r>
              <a:rPr lang="it-IT" sz="1300" u="heavy" dirty="0">
                <a:latin typeface="Avenir Next" panose="020B0503020202020204" pitchFamily="34" charset="0"/>
                <a:ea typeface="Palatino" pitchFamily="2" charset="77"/>
              </a:rPr>
              <a:t>Professors introduce </a:t>
            </a:r>
            <a:r>
              <a:rPr lang="it-IT" sz="1300" u="heavy" dirty="0" err="1">
                <a:latin typeface="Avenir Next" panose="020B0503020202020204" pitchFamily="34" charset="0"/>
                <a:ea typeface="Palatino" pitchFamily="2" charset="77"/>
              </a:rPr>
              <a:t>their</a:t>
            </a:r>
            <a:r>
              <a:rPr lang="it-IT" sz="1300" u="heavy" dirty="0">
                <a:latin typeface="Avenir Next" panose="020B0503020202020204" pitchFamily="34" charset="0"/>
                <a:ea typeface="Palatino" pitchFamily="2" charset="77"/>
              </a:rPr>
              <a:t> </a:t>
            </a:r>
            <a:r>
              <a:rPr lang="it-IT" sz="1300" u="heavy" dirty="0" err="1">
                <a:latin typeface="Avenir Next" panose="020B0503020202020204" pitchFamily="34" charset="0"/>
                <a:ea typeface="Palatino" pitchFamily="2" charset="77"/>
              </a:rPr>
              <a:t>courses</a:t>
            </a:r>
            <a:r>
              <a:rPr lang="it-IT" sz="1300" u="heavy" dirty="0">
                <a:latin typeface="Avenir Next" panose="020B0503020202020204" pitchFamily="34" charset="0"/>
                <a:ea typeface="Palatino" pitchFamily="2" charset="77"/>
              </a:rPr>
              <a:t> and </a:t>
            </a:r>
            <a:r>
              <a:rPr lang="it-IT" sz="1300" u="heavy" dirty="0" err="1">
                <a:latin typeface="Avenir Next" panose="020B0503020202020204" pitchFamily="34" charset="0"/>
                <a:ea typeface="Palatino" pitchFamily="2" charset="77"/>
              </a:rPr>
              <a:t>they</a:t>
            </a:r>
            <a:r>
              <a:rPr lang="it-IT" sz="1300" u="heavy" dirty="0">
                <a:latin typeface="Avenir Next" panose="020B0503020202020204" pitchFamily="34" charset="0"/>
                <a:ea typeface="Palatino" pitchFamily="2" charset="77"/>
              </a:rPr>
              <a:t> </a:t>
            </a:r>
            <a:r>
              <a:rPr lang="it-IT" sz="1300" u="heavy" dirty="0" err="1">
                <a:latin typeface="Avenir Next" panose="020B0503020202020204" pitchFamily="34" charset="0"/>
                <a:ea typeface="Palatino" pitchFamily="2" charset="77"/>
              </a:rPr>
              <a:t>provide</a:t>
            </a:r>
            <a:r>
              <a:rPr lang="it-IT" sz="1300" u="heavy" dirty="0">
                <a:latin typeface="Avenir Next" panose="020B0503020202020204" pitchFamily="34" charset="0"/>
                <a:ea typeface="Palatino" pitchFamily="2" charset="77"/>
              </a:rPr>
              <a:t> </a:t>
            </a:r>
            <a:r>
              <a:rPr lang="it-IT" sz="1300" u="heavy" dirty="0" err="1">
                <a:latin typeface="Avenir Next" panose="020B0503020202020204" pitchFamily="34" charset="0"/>
                <a:ea typeface="Palatino" pitchFamily="2" charset="77"/>
              </a:rPr>
              <a:t>students</a:t>
            </a:r>
            <a:r>
              <a:rPr lang="it-IT" sz="1300" u="heavy" dirty="0">
                <a:latin typeface="Avenir Next" panose="020B0503020202020204" pitchFamily="34" charset="0"/>
                <a:ea typeface="Palatino" pitchFamily="2" charset="77"/>
              </a:rPr>
              <a:t> </a:t>
            </a:r>
            <a:r>
              <a:rPr lang="it-IT" sz="1300" u="heavy" dirty="0" err="1">
                <a:latin typeface="Avenir Next" panose="020B0503020202020204" pitchFamily="34" charset="0"/>
                <a:ea typeface="Palatino" pitchFamily="2" charset="77"/>
              </a:rPr>
              <a:t>important</a:t>
            </a:r>
            <a:r>
              <a:rPr lang="it-IT" sz="1300" u="heavy" dirty="0">
                <a:latin typeface="Avenir Next" panose="020B0503020202020204" pitchFamily="34" charset="0"/>
                <a:ea typeface="Palatino" pitchFamily="2" charset="77"/>
              </a:rPr>
              <a:t> information and </a:t>
            </a:r>
            <a:r>
              <a:rPr lang="it-IT" sz="1300" u="heavy" dirty="0" err="1">
                <a:latin typeface="Avenir Next" panose="020B0503020202020204" pitchFamily="34" charset="0"/>
                <a:ea typeface="Palatino" pitchFamily="2" charset="77"/>
              </a:rPr>
              <a:t>instructions</a:t>
            </a:r>
            <a:r>
              <a:rPr lang="it-IT" sz="1300" u="heavy" dirty="0">
                <a:latin typeface="Avenir Next" panose="020B0503020202020204" pitchFamily="34" charset="0"/>
                <a:ea typeface="Palatino" pitchFamily="2" charset="77"/>
              </a:rPr>
              <a:t> </a:t>
            </a:r>
            <a:r>
              <a:rPr lang="it-IT" sz="1300" u="heavy" dirty="0" err="1">
                <a:latin typeface="Avenir Next" panose="020B0503020202020204" pitchFamily="34" charset="0"/>
                <a:ea typeface="Palatino" pitchFamily="2" charset="77"/>
              </a:rPr>
              <a:t>about</a:t>
            </a:r>
            <a:r>
              <a:rPr lang="it-IT" sz="1300" u="heavy" dirty="0">
                <a:latin typeface="Avenir Next" panose="020B0503020202020204" pitchFamily="34" charset="0"/>
                <a:ea typeface="Palatino" pitchFamily="2" charset="77"/>
              </a:rPr>
              <a:t> the </a:t>
            </a:r>
            <a:r>
              <a:rPr lang="it-IT" sz="1300" u="heavy" dirty="0" err="1">
                <a:latin typeface="Avenir Next" panose="020B0503020202020204" pitchFamily="34" charset="0"/>
                <a:ea typeface="Palatino" pitchFamily="2" charset="77"/>
              </a:rPr>
              <a:t>organization</a:t>
            </a:r>
            <a:r>
              <a:rPr lang="it-IT" sz="1300" u="heavy" dirty="0">
                <a:latin typeface="Avenir Next" panose="020B0503020202020204" pitchFamily="34" charset="0"/>
                <a:ea typeface="Palatino" pitchFamily="2" charset="77"/>
              </a:rPr>
              <a:t> of the </a:t>
            </a:r>
            <a:r>
              <a:rPr lang="it-IT" sz="1300" u="heavy" dirty="0" err="1">
                <a:latin typeface="Avenir Next" panose="020B0503020202020204" pitchFamily="34" charset="0"/>
                <a:ea typeface="Palatino" pitchFamily="2" charset="77"/>
              </a:rPr>
              <a:t>course</a:t>
            </a:r>
            <a:r>
              <a:rPr lang="it-IT" sz="1300" dirty="0">
                <a:latin typeface="Avenir Next" panose="020B0503020202020204" pitchFamily="34" charset="0"/>
                <a:ea typeface="Palatino" pitchFamily="2" charset="77"/>
              </a:rPr>
              <a:t>.</a:t>
            </a:r>
            <a:r>
              <a:rPr lang="en-US" sz="1300" b="1" dirty="0">
                <a:latin typeface="Avenir Next" panose="020B0503020202020204" pitchFamily="34" charset="0"/>
              </a:rPr>
              <a:t>These basic information are related to the platform used to attend lectures</a:t>
            </a:r>
            <a:r>
              <a:rPr lang="en-US" sz="1300" dirty="0">
                <a:latin typeface="Avenir Next" panose="020B0503020202020204" pitchFamily="34" charset="0"/>
              </a:rPr>
              <a:t>, the website in which students can find all the needed materials, what kind of final exam there will be and additional information about projects and homework.</a:t>
            </a:r>
          </a:p>
          <a:p>
            <a:pPr algn="just"/>
            <a:endParaRPr lang="en-US" sz="1300" dirty="0">
              <a:latin typeface="Avenir Next" panose="020B0503020202020204" pitchFamily="34" charset="0"/>
            </a:endParaRPr>
          </a:p>
          <a:p>
            <a:pPr algn="just"/>
            <a:r>
              <a:rPr lang="en-US" sz="1300" dirty="0">
                <a:latin typeface="Avenir Next" panose="020B0503020202020204" pitchFamily="34" charset="0"/>
              </a:rPr>
              <a:t>Since Federica missed some first lectures, she has to check on Sapienza web site if what she needs is there</a:t>
            </a:r>
            <a:r>
              <a:rPr lang="en-US" sz="1300" u="heavy" dirty="0">
                <a:latin typeface="Avenir Next" panose="020B0503020202020204" pitchFamily="34" charset="0"/>
              </a:rPr>
              <a:t>. Sapienza website is not always clear, so she has to spend a lot of time on searching on professor private website or course’s pages</a:t>
            </a:r>
            <a:r>
              <a:rPr lang="en-US" sz="1300" dirty="0">
                <a:latin typeface="Avenir Next" panose="020B0503020202020204" pitchFamily="34" charset="0"/>
              </a:rPr>
              <a:t>. At the end, she has maybe collected all the information.</a:t>
            </a:r>
            <a:r>
              <a:rPr lang="it-IT" sz="1300" dirty="0">
                <a:latin typeface="Avenir Next" panose="020B0503020202020204" pitchFamily="34" charset="0"/>
                <a:ea typeface="Palatino" pitchFamily="2" charset="77"/>
              </a:rPr>
              <a:t> </a:t>
            </a:r>
            <a:r>
              <a:rPr lang="en-US" sz="1300" b="1" dirty="0">
                <a:latin typeface="Avenir Next" panose="020B0503020202020204" pitchFamily="34" charset="0"/>
                <a:ea typeface="Palatino" pitchFamily="2" charset="77"/>
              </a:rPr>
              <a:t>Information are a lot: how much time she will take to memorize them?</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Federica already knows </a:t>
            </a:r>
            <a:r>
              <a:rPr lang="en-US" sz="1300" b="1" dirty="0">
                <a:latin typeface="Avenir Next" panose="020B0503020202020204" pitchFamily="34" charset="0"/>
                <a:ea typeface="Palatino" pitchFamily="2" charset="77"/>
              </a:rPr>
              <a:t>her biggest problem is related to the room in which each classes will take place</a:t>
            </a:r>
            <a:r>
              <a:rPr lang="en-US" sz="1300" dirty="0">
                <a:latin typeface="Avenir Next" panose="020B0503020202020204" pitchFamily="34" charset="0"/>
                <a:ea typeface="Palatino" pitchFamily="2" charset="77"/>
              </a:rPr>
              <a:t>.  She has always  had trouble with them.  </a:t>
            </a:r>
            <a:r>
              <a:rPr lang="en-US" sz="1300" u="heavy" dirty="0">
                <a:latin typeface="Avenir Next" panose="020B0503020202020204" pitchFamily="34" charset="0"/>
                <a:ea typeface="Palatino" pitchFamily="2" charset="77"/>
              </a:rPr>
              <a:t>One imagines her, being in hurry, looking for the geolocation of a room on Google Maps</a:t>
            </a:r>
            <a:r>
              <a:rPr lang="en-US" sz="1300" dirty="0">
                <a:latin typeface="Avenir Next" panose="020B0503020202020204" pitchFamily="34" charset="0"/>
                <a:ea typeface="Palatino" pitchFamily="2" charset="77"/>
              </a:rPr>
              <a:t>.</a:t>
            </a:r>
          </a:p>
        </p:txBody>
      </p:sp>
      <p:sp>
        <p:nvSpPr>
          <p:cNvPr id="13" name="CasellaDiTesto 12">
            <a:extLst>
              <a:ext uri="{FF2B5EF4-FFF2-40B4-BE49-F238E27FC236}">
                <a16:creationId xmlns:a16="http://schemas.microsoft.com/office/drawing/2014/main" id="{53A5E18A-96FA-5D4A-92B5-8F1EEE4C88E2}"/>
              </a:ext>
            </a:extLst>
          </p:cNvPr>
          <p:cNvSpPr txBox="1"/>
          <p:nvPr/>
        </p:nvSpPr>
        <p:spPr>
          <a:xfrm>
            <a:off x="7063147" y="439335"/>
            <a:ext cx="1489510"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Scenario</a:t>
            </a:r>
            <a:r>
              <a:rPr lang="it-IT" sz="2000" b="1" dirty="0">
                <a:solidFill>
                  <a:srgbClr val="0070C0"/>
                </a:solidFill>
                <a:latin typeface="Avenir Next" panose="020B0503020202020204" pitchFamily="34" charset="0"/>
                <a:ea typeface="Palatino" pitchFamily="2" charset="77"/>
              </a:rPr>
              <a:t> 2</a:t>
            </a:r>
          </a:p>
        </p:txBody>
      </p:sp>
      <p:pic>
        <p:nvPicPr>
          <p:cNvPr id="17" name="Elemento grafico 16" descr="Utente">
            <a:extLst>
              <a:ext uri="{FF2B5EF4-FFF2-40B4-BE49-F238E27FC236}">
                <a16:creationId xmlns:a16="http://schemas.microsoft.com/office/drawing/2014/main" id="{38238713-1E72-4E47-B27F-3CCD7504909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3067" y="67890"/>
            <a:ext cx="571500" cy="571500"/>
          </a:xfrm>
          <a:prstGeom prst="rect">
            <a:avLst/>
          </a:prstGeom>
        </p:spPr>
      </p:pic>
      <p:pic>
        <p:nvPicPr>
          <p:cNvPr id="18" name="Elemento grafico 17" descr="Scena collina">
            <a:extLst>
              <a:ext uri="{FF2B5EF4-FFF2-40B4-BE49-F238E27FC236}">
                <a16:creationId xmlns:a16="http://schemas.microsoft.com/office/drawing/2014/main" id="{AFD241FA-2077-794E-B5F5-C4F370DF16F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23212" y="329142"/>
            <a:ext cx="539935" cy="539935"/>
          </a:xfrm>
          <a:prstGeom prst="rect">
            <a:avLst/>
          </a:prstGeom>
        </p:spPr>
      </p:pic>
      <p:pic>
        <p:nvPicPr>
          <p:cNvPr id="3" name="Immagine 2">
            <a:extLst>
              <a:ext uri="{FF2B5EF4-FFF2-40B4-BE49-F238E27FC236}">
                <a16:creationId xmlns:a16="http://schemas.microsoft.com/office/drawing/2014/main" id="{E7DFC5BE-1390-A543-8D94-E847B06BACC7}"/>
              </a:ext>
            </a:extLst>
          </p:cNvPr>
          <p:cNvPicPr>
            <a:picLocks noChangeAspect="1"/>
          </p:cNvPicPr>
          <p:nvPr/>
        </p:nvPicPr>
        <p:blipFill>
          <a:blip r:embed="rId7"/>
          <a:stretch>
            <a:fillRect/>
          </a:stretch>
        </p:blipFill>
        <p:spPr>
          <a:xfrm>
            <a:off x="895787" y="240198"/>
            <a:ext cx="2093285" cy="2077605"/>
          </a:xfrm>
          <a:prstGeom prst="rect">
            <a:avLst/>
          </a:prstGeom>
        </p:spPr>
      </p:pic>
    </p:spTree>
    <p:extLst>
      <p:ext uri="{BB962C8B-B14F-4D97-AF65-F5344CB8AC3E}">
        <p14:creationId xmlns:p14="http://schemas.microsoft.com/office/powerpoint/2010/main" val="2773573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AA8CFB85-B826-0D48-A5DA-7011775A2B1D}"/>
              </a:ext>
            </a:extLst>
          </p:cNvPr>
          <p:cNvSpPr txBox="1"/>
          <p:nvPr/>
        </p:nvSpPr>
        <p:spPr>
          <a:xfrm>
            <a:off x="739356" y="222198"/>
            <a:ext cx="1406154"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Persona</a:t>
            </a:r>
            <a:r>
              <a:rPr lang="it-IT" sz="2000" b="1" dirty="0">
                <a:solidFill>
                  <a:srgbClr val="0070C0"/>
                </a:solidFill>
                <a:latin typeface="Avenir Next" panose="020B0503020202020204" pitchFamily="34" charset="0"/>
                <a:ea typeface="Palatino" pitchFamily="2" charset="77"/>
              </a:rPr>
              <a:t> 3</a:t>
            </a:r>
          </a:p>
        </p:txBody>
      </p:sp>
      <p:sp>
        <p:nvSpPr>
          <p:cNvPr id="5" name="Angolo ripiegato 4">
            <a:extLst>
              <a:ext uri="{FF2B5EF4-FFF2-40B4-BE49-F238E27FC236}">
                <a16:creationId xmlns:a16="http://schemas.microsoft.com/office/drawing/2014/main" id="{A79D1734-8812-854B-A997-D89DE86C93A4}"/>
              </a:ext>
            </a:extLst>
          </p:cNvPr>
          <p:cNvSpPr/>
          <p:nvPr/>
        </p:nvSpPr>
        <p:spPr>
          <a:xfrm>
            <a:off x="2145510" y="759591"/>
            <a:ext cx="1935556" cy="893604"/>
          </a:xfrm>
          <a:prstGeom prst="foldedCorner">
            <a:avLst>
              <a:gd name="adj" fmla="val 0"/>
            </a:avLst>
          </a:prstGeom>
          <a:solidFill>
            <a:schemeClr val="accent1">
              <a:lumMod val="40000"/>
              <a:lumOff val="60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200" b="1" dirty="0">
                <a:solidFill>
                  <a:schemeClr val="tx2">
                    <a:lumMod val="50000"/>
                  </a:schemeClr>
                </a:solidFill>
                <a:latin typeface="Avenir Next" panose="020B0503020202020204" pitchFamily="34" charset="0"/>
                <a:ea typeface="Palatino" pitchFamily="2" charset="77"/>
              </a:rPr>
              <a:t>Sara</a:t>
            </a:r>
          </a:p>
          <a:p>
            <a:pPr algn="ctr"/>
            <a:r>
              <a:rPr lang="it-IT" sz="1200" i="1" dirty="0">
                <a:solidFill>
                  <a:schemeClr val="tx2">
                    <a:lumMod val="50000"/>
                  </a:schemeClr>
                </a:solidFill>
                <a:latin typeface="Avenir Next" panose="020B0503020202020204" pitchFamily="34" charset="0"/>
                <a:ea typeface="Palatino" pitchFamily="2" charset="77"/>
              </a:rPr>
              <a:t>30 </a:t>
            </a:r>
            <a:r>
              <a:rPr lang="it-IT" sz="1200" i="1" dirty="0" err="1">
                <a:solidFill>
                  <a:schemeClr val="tx2">
                    <a:lumMod val="50000"/>
                  </a:schemeClr>
                </a:solidFill>
                <a:latin typeface="Avenir Next" panose="020B0503020202020204" pitchFamily="34" charset="0"/>
                <a:ea typeface="Palatino" pitchFamily="2" charset="77"/>
              </a:rPr>
              <a:t>years</a:t>
            </a:r>
            <a:r>
              <a:rPr lang="it-IT" sz="1200" i="1" dirty="0">
                <a:solidFill>
                  <a:schemeClr val="tx2">
                    <a:lumMod val="50000"/>
                  </a:schemeClr>
                </a:solidFill>
                <a:latin typeface="Avenir Next" panose="020B0503020202020204" pitchFamily="34" charset="0"/>
                <a:ea typeface="Palatino" pitchFamily="2" charset="77"/>
              </a:rPr>
              <a:t> </a:t>
            </a:r>
            <a:r>
              <a:rPr lang="it-IT" sz="1200" i="1" dirty="0" err="1">
                <a:solidFill>
                  <a:schemeClr val="tx2">
                    <a:lumMod val="50000"/>
                  </a:schemeClr>
                </a:solidFill>
                <a:latin typeface="Avenir Next" panose="020B0503020202020204" pitchFamily="34" charset="0"/>
                <a:ea typeface="Palatino" pitchFamily="2" charset="77"/>
              </a:rPr>
              <a:t>old</a:t>
            </a:r>
            <a:r>
              <a:rPr lang="it-IT" sz="1200" i="1" dirty="0">
                <a:solidFill>
                  <a:schemeClr val="tx2">
                    <a:lumMod val="50000"/>
                  </a:schemeClr>
                </a:solidFill>
                <a:latin typeface="Avenir Next" panose="020B0503020202020204" pitchFamily="34" charset="0"/>
                <a:ea typeface="Palatino" pitchFamily="2" charset="77"/>
              </a:rPr>
              <a:t>, Tivoli, </a:t>
            </a:r>
          </a:p>
          <a:p>
            <a:pPr algn="ctr"/>
            <a:r>
              <a:rPr lang="it-IT" sz="1200" dirty="0" err="1">
                <a:solidFill>
                  <a:schemeClr val="tx2">
                    <a:lumMod val="50000"/>
                  </a:schemeClr>
                </a:solidFill>
                <a:latin typeface="Avenir Next" panose="020B0503020202020204" pitchFamily="34" charset="0"/>
                <a:ea typeface="Palatino" pitchFamily="2" charset="77"/>
              </a:rPr>
              <a:t>mother</a:t>
            </a:r>
            <a:r>
              <a:rPr lang="it-IT" sz="1200" dirty="0">
                <a:solidFill>
                  <a:schemeClr val="tx2">
                    <a:lumMod val="50000"/>
                  </a:schemeClr>
                </a:solidFill>
                <a:latin typeface="Avenir Next" panose="020B0503020202020204" pitchFamily="34" charset="0"/>
                <a:ea typeface="Palatino" pitchFamily="2" charset="77"/>
              </a:rPr>
              <a:t>, </a:t>
            </a:r>
            <a:r>
              <a:rPr lang="it-IT" sz="1200" dirty="0" err="1">
                <a:solidFill>
                  <a:schemeClr val="tx2">
                    <a:lumMod val="50000"/>
                  </a:schemeClr>
                </a:solidFill>
                <a:latin typeface="Avenir Next" panose="020B0503020202020204" pitchFamily="34" charset="0"/>
                <a:ea typeface="Palatino" pitchFamily="2" charset="77"/>
              </a:rPr>
              <a:t>worker</a:t>
            </a:r>
            <a:r>
              <a:rPr lang="it-IT" sz="1200" dirty="0">
                <a:solidFill>
                  <a:schemeClr val="tx2">
                    <a:lumMod val="50000"/>
                  </a:schemeClr>
                </a:solidFill>
                <a:latin typeface="Avenir Next" panose="020B0503020202020204" pitchFamily="34" charset="0"/>
                <a:ea typeface="Palatino" pitchFamily="2" charset="77"/>
              </a:rPr>
              <a:t> and part-time </a:t>
            </a:r>
            <a:r>
              <a:rPr lang="it-IT" sz="1200" dirty="0" err="1">
                <a:solidFill>
                  <a:schemeClr val="tx2">
                    <a:lumMod val="50000"/>
                  </a:schemeClr>
                </a:solidFill>
                <a:latin typeface="Avenir Next" panose="020B0503020202020204" pitchFamily="34" charset="0"/>
                <a:ea typeface="Palatino" pitchFamily="2" charset="77"/>
              </a:rPr>
              <a:t>student</a:t>
            </a:r>
            <a:endParaRPr lang="it-IT" sz="1200" dirty="0">
              <a:solidFill>
                <a:schemeClr val="tx2">
                  <a:lumMod val="50000"/>
                </a:schemeClr>
              </a:solidFill>
              <a:latin typeface="Avenir Next" panose="020B0503020202020204" pitchFamily="34" charset="0"/>
              <a:ea typeface="Palatino" pitchFamily="2" charset="77"/>
            </a:endParaRPr>
          </a:p>
        </p:txBody>
      </p:sp>
      <p:sp>
        <p:nvSpPr>
          <p:cNvPr id="6" name="CasellaDiTesto 5">
            <a:extLst>
              <a:ext uri="{FF2B5EF4-FFF2-40B4-BE49-F238E27FC236}">
                <a16:creationId xmlns:a16="http://schemas.microsoft.com/office/drawing/2014/main" id="{5E9FDE2D-F37E-C745-8651-A7951165F399}"/>
              </a:ext>
            </a:extLst>
          </p:cNvPr>
          <p:cNvSpPr txBox="1"/>
          <p:nvPr/>
        </p:nvSpPr>
        <p:spPr>
          <a:xfrm>
            <a:off x="468804" y="1880004"/>
            <a:ext cx="5742878" cy="4893647"/>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b="1" dirty="0">
                <a:latin typeface="Avenir Next" panose="020B0503020202020204" pitchFamily="34" charset="0"/>
                <a:ea typeface="Palatino" pitchFamily="2" charset="77"/>
              </a:rPr>
              <a:t>Sara</a:t>
            </a:r>
            <a:r>
              <a:rPr lang="en-US" sz="1300" dirty="0">
                <a:latin typeface="Avenir Next" panose="020B0503020202020204" pitchFamily="34" charset="0"/>
                <a:ea typeface="Palatino" pitchFamily="2" charset="77"/>
              </a:rPr>
              <a:t> is a 30 years old woman. She </a:t>
            </a:r>
            <a:r>
              <a:rPr lang="en-US" sz="1300" u="heavy" dirty="0">
                <a:latin typeface="Avenir Next" panose="020B0503020202020204" pitchFamily="34" charset="0"/>
                <a:ea typeface="Palatino" pitchFamily="2" charset="77"/>
              </a:rPr>
              <a:t>lives in Tivoli with her family which  consists of her husband Giacomo, her 8 years old girl </a:t>
            </a:r>
            <a:r>
              <a:rPr lang="en-US" sz="1300" u="heavy" dirty="0" err="1">
                <a:latin typeface="Avenir Next" panose="020B0503020202020204" pitchFamily="34" charset="0"/>
                <a:ea typeface="Palatino" pitchFamily="2" charset="77"/>
              </a:rPr>
              <a:t>Ludovica</a:t>
            </a:r>
            <a:r>
              <a:rPr lang="en-US" sz="1300" u="heavy" dirty="0">
                <a:latin typeface="Avenir Next" panose="020B0503020202020204" pitchFamily="34" charset="0"/>
                <a:ea typeface="Palatino" pitchFamily="2" charset="77"/>
              </a:rPr>
              <a:t> and her lovely dog Poppy.</a:t>
            </a:r>
            <a:r>
              <a:rPr lang="en-US" sz="1300" dirty="0">
                <a:latin typeface="Avenir Next" panose="020B0503020202020204" pitchFamily="34" charset="0"/>
                <a:ea typeface="Palatino" pitchFamily="2" charset="77"/>
              </a:rPr>
              <a:t>  She </a:t>
            </a:r>
            <a:r>
              <a:rPr lang="en-US" sz="1300" b="1" dirty="0">
                <a:latin typeface="Avenir Next" panose="020B0503020202020204" pitchFamily="34" charset="0"/>
                <a:ea typeface="Palatino" pitchFamily="2" charset="77"/>
              </a:rPr>
              <a:t>works as physiotherapist in Rome </a:t>
            </a:r>
            <a:r>
              <a:rPr lang="en-US" sz="1300" dirty="0">
                <a:latin typeface="Avenir Next" panose="020B0503020202020204" pitchFamily="34" charset="0"/>
                <a:ea typeface="Palatino" pitchFamily="2" charset="77"/>
              </a:rPr>
              <a:t>but she is not satisfied about her job: she would like to be a kindergarten teacher. So, the last year she has decided to start university again</a:t>
            </a:r>
            <a:r>
              <a:rPr lang="en-US" sz="1300" b="1" dirty="0">
                <a:latin typeface="Avenir Next" panose="020B0503020202020204" pitchFamily="34" charset="0"/>
                <a:ea typeface="Palatino" pitchFamily="2" charset="77"/>
              </a:rPr>
              <a:t>. She enrolled in Primary Education Science course at Sapienza University</a:t>
            </a:r>
            <a:r>
              <a:rPr lang="en-US" sz="1300" dirty="0">
                <a:latin typeface="Avenir Next" panose="020B0503020202020204" pitchFamily="34" charset="0"/>
                <a:ea typeface="Palatino" pitchFamily="2" charset="77"/>
              </a:rPr>
              <a:t>. </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Whole Sara’s life is about her daughter and her family. So, </a:t>
            </a:r>
            <a:r>
              <a:rPr lang="en-US" sz="1300" u="heavy" dirty="0">
                <a:latin typeface="Avenir Next" panose="020B0503020202020204" pitchFamily="34" charset="0"/>
                <a:ea typeface="Palatino" pitchFamily="2" charset="77"/>
              </a:rPr>
              <a:t>she does not devote a lot of time to university stuff</a:t>
            </a:r>
            <a:r>
              <a:rPr lang="en-US" sz="1300" dirty="0">
                <a:latin typeface="Avenir Next" panose="020B0503020202020204" pitchFamily="34" charset="0"/>
                <a:ea typeface="Palatino" pitchFamily="2" charset="77"/>
              </a:rPr>
              <a:t>. </a:t>
            </a:r>
            <a:r>
              <a:rPr lang="en-US" sz="1300" b="1" dirty="0">
                <a:latin typeface="Avenir Next" panose="020B0503020202020204" pitchFamily="34" charset="0"/>
                <a:ea typeface="Palatino" pitchFamily="2" charset="77"/>
              </a:rPr>
              <a:t>She studies just when she has free time</a:t>
            </a:r>
            <a:r>
              <a:rPr lang="en-US" sz="1300" dirty="0">
                <a:latin typeface="Avenir Next" panose="020B0503020202020204" pitchFamily="34" charset="0"/>
                <a:ea typeface="Palatino" pitchFamily="2" charset="77"/>
              </a:rPr>
              <a:t> (usually at night) and she does not expect to pass too many exams during the year. After all, </a:t>
            </a:r>
            <a:r>
              <a:rPr lang="en-US" sz="1300" u="heavy" dirty="0">
                <a:latin typeface="Avenir Next" panose="020B0503020202020204" pitchFamily="34" charset="0"/>
                <a:ea typeface="Palatino" pitchFamily="2" charset="77"/>
              </a:rPr>
              <a:t>she is a mother, a wife, a worker and at the end she is also a student</a:t>
            </a:r>
            <a:r>
              <a:rPr lang="en-US" sz="1300" dirty="0">
                <a:latin typeface="Avenir Next" panose="020B0503020202020204" pitchFamily="34" charset="0"/>
                <a:ea typeface="Palatino" pitchFamily="2" charset="77"/>
              </a:rPr>
              <a:t>. </a:t>
            </a:r>
          </a:p>
          <a:p>
            <a:pPr algn="just"/>
            <a:endParaRPr lang="en-US" sz="1300" dirty="0">
              <a:latin typeface="Avenir Next" panose="020B0503020202020204" pitchFamily="34" charset="0"/>
              <a:ea typeface="Palatino" pitchFamily="2" charset="77"/>
            </a:endParaRPr>
          </a:p>
          <a:p>
            <a:pPr algn="just"/>
            <a:r>
              <a:rPr lang="en-US" sz="1300" b="1" dirty="0">
                <a:latin typeface="Avenir Next" panose="020B0503020202020204" pitchFamily="34" charset="0"/>
                <a:ea typeface="Palatino" pitchFamily="2" charset="77"/>
              </a:rPr>
              <a:t>Sara is a cluttered person </a:t>
            </a:r>
            <a:r>
              <a:rPr lang="en-US" sz="1300" dirty="0">
                <a:latin typeface="Avenir Next" panose="020B0503020202020204" pitchFamily="34" charset="0"/>
                <a:ea typeface="Palatino" pitchFamily="2" charset="77"/>
              </a:rPr>
              <a:t>and </a:t>
            </a:r>
            <a:r>
              <a:rPr lang="en-US" sz="1300" u="heavy" dirty="0">
                <a:latin typeface="Avenir Next" panose="020B0503020202020204" pitchFamily="34" charset="0"/>
                <a:ea typeface="Palatino" pitchFamily="2" charset="77"/>
              </a:rPr>
              <a:t>it does not help her to manage all her daily tasks</a:t>
            </a:r>
            <a:r>
              <a:rPr lang="en-US" sz="1300" dirty="0">
                <a:latin typeface="Avenir Next" panose="020B0503020202020204" pitchFamily="34" charset="0"/>
                <a:ea typeface="Palatino" pitchFamily="2" charset="77"/>
              </a:rPr>
              <a:t>. She is that kind of person that usually forgets where she rests her phone just two minutes after she rested it! On the contrary, she is flawless about her daughter. Sara always cares about </a:t>
            </a:r>
            <a:r>
              <a:rPr lang="en-US" sz="1300" dirty="0" err="1">
                <a:latin typeface="Avenir Next" panose="020B0503020202020204" pitchFamily="34" charset="0"/>
                <a:ea typeface="Palatino" pitchFamily="2" charset="77"/>
              </a:rPr>
              <a:t>Ludovica’s</a:t>
            </a:r>
            <a:r>
              <a:rPr lang="en-US" sz="1300" dirty="0">
                <a:latin typeface="Avenir Next" panose="020B0503020202020204" pitchFamily="34" charset="0"/>
                <a:ea typeface="Palatino" pitchFamily="2" charset="77"/>
              </a:rPr>
              <a:t> life. So,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is always in time at school, she has never missed a dance lecture and she has always got good marks at school. </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During the weekend, Sara loves to spend time with her family. She is used to spend summer afternoons in the garden. She lets Poppy and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play on the grass while Giacomo cooks some pancakes! A perfect family scene!  </a:t>
            </a:r>
          </a:p>
        </p:txBody>
      </p:sp>
      <p:sp>
        <p:nvSpPr>
          <p:cNvPr id="7" name="CasellaDiTesto 6">
            <a:extLst>
              <a:ext uri="{FF2B5EF4-FFF2-40B4-BE49-F238E27FC236}">
                <a16:creationId xmlns:a16="http://schemas.microsoft.com/office/drawing/2014/main" id="{9725EC3E-F8BA-184D-82D9-A74E44CDD4F9}"/>
              </a:ext>
            </a:extLst>
          </p:cNvPr>
          <p:cNvSpPr txBox="1"/>
          <p:nvPr/>
        </p:nvSpPr>
        <p:spPr>
          <a:xfrm>
            <a:off x="6588272" y="1375673"/>
            <a:ext cx="5197204" cy="307777"/>
          </a:xfrm>
          <a:prstGeom prst="rect">
            <a:avLst/>
          </a:prstGeom>
          <a:noFill/>
        </p:spPr>
        <p:txBody>
          <a:bodyPr wrap="square" rtlCol="0">
            <a:spAutoFit/>
          </a:bodyPr>
          <a:lstStyle/>
          <a:p>
            <a:pPr algn="just"/>
            <a:endParaRPr lang="it-IT" sz="1400" dirty="0">
              <a:latin typeface="Avenir Next" panose="020B0503020202020204" pitchFamily="34" charset="0"/>
              <a:ea typeface="Palatino" pitchFamily="2" charset="77"/>
            </a:endParaRPr>
          </a:p>
        </p:txBody>
      </p:sp>
      <p:pic>
        <p:nvPicPr>
          <p:cNvPr id="10" name="Elemento grafico 9" descr="Utente">
            <a:extLst>
              <a:ext uri="{FF2B5EF4-FFF2-40B4-BE49-F238E27FC236}">
                <a16:creationId xmlns:a16="http://schemas.microsoft.com/office/drawing/2014/main" id="{5485BDD7-6B94-EB44-8167-37F3AE788DF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3356" y="114198"/>
            <a:ext cx="571500" cy="571500"/>
          </a:xfrm>
          <a:prstGeom prst="rect">
            <a:avLst/>
          </a:prstGeom>
        </p:spPr>
      </p:pic>
      <p:sp>
        <p:nvSpPr>
          <p:cNvPr id="20" name="CasellaDiTesto 19">
            <a:extLst>
              <a:ext uri="{FF2B5EF4-FFF2-40B4-BE49-F238E27FC236}">
                <a16:creationId xmlns:a16="http://schemas.microsoft.com/office/drawing/2014/main" id="{EF7B3D83-954D-3B43-9D57-B30C28A5CC3D}"/>
              </a:ext>
            </a:extLst>
          </p:cNvPr>
          <p:cNvSpPr txBox="1"/>
          <p:nvPr/>
        </p:nvSpPr>
        <p:spPr>
          <a:xfrm>
            <a:off x="6524098" y="1238185"/>
            <a:ext cx="5076000" cy="5436000"/>
          </a:xfrm>
          <a:prstGeom prst="rect">
            <a:avLst/>
          </a:prstGeom>
          <a:ln w="25400">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1300" dirty="0">
                <a:latin typeface="Avenir Next" panose="020B0503020202020204" pitchFamily="34" charset="0"/>
                <a:ea typeface="Palatino" pitchFamily="2" charset="77"/>
              </a:rPr>
              <a:t>It’s 15th December morning. Christmas holidays are going to start in a few days. Sara is thinking about the Christmas’ Eve menu: this year it will take place at her house and it must be perfect! </a:t>
            </a:r>
            <a:r>
              <a:rPr lang="en-US" sz="1300" u="heavy" dirty="0">
                <a:latin typeface="Avenir Next" panose="020B0503020202020204" pitchFamily="34" charset="0"/>
                <a:ea typeface="Palatino" pitchFamily="2" charset="77"/>
              </a:rPr>
              <a:t>December has always been a very busy period</a:t>
            </a:r>
            <a:r>
              <a:rPr lang="en-US" sz="1300" dirty="0">
                <a:latin typeface="Avenir Next" panose="020B0503020202020204" pitchFamily="34" charset="0"/>
                <a:ea typeface="Palatino" pitchFamily="2" charset="77"/>
              </a:rPr>
              <a:t>.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is actually a really challenging girl. </a:t>
            </a:r>
            <a:r>
              <a:rPr lang="en-US" sz="1300" b="1" dirty="0">
                <a:latin typeface="Avenir Next" panose="020B0503020202020204" pitchFamily="34" charset="0"/>
                <a:ea typeface="Palatino" pitchFamily="2" charset="77"/>
              </a:rPr>
              <a:t>She is getting ready for the Christmas pageant and also for the year-end essay (dance show)</a:t>
            </a:r>
            <a:r>
              <a:rPr lang="en-US" sz="1300" dirty="0">
                <a:latin typeface="Avenir Next" panose="020B0503020202020204" pitchFamily="34" charset="0"/>
                <a:ea typeface="Palatino" pitchFamily="2" charset="77"/>
              </a:rPr>
              <a:t>.</a:t>
            </a:r>
            <a:r>
              <a:rPr lang="en-US" sz="1300" b="1" dirty="0">
                <a:latin typeface="Avenir Next" panose="020B0503020202020204" pitchFamily="34" charset="0"/>
                <a:ea typeface="Palatino" pitchFamily="2" charset="77"/>
              </a:rPr>
              <a:t>  </a:t>
            </a:r>
            <a:r>
              <a:rPr lang="en-US" sz="1300" dirty="0">
                <a:latin typeface="Avenir Next" panose="020B0503020202020204" pitchFamily="34" charset="0"/>
                <a:ea typeface="Palatino" pitchFamily="2" charset="77"/>
              </a:rPr>
              <a:t>So, she has many lines to learn, many extra school works to do, many ballet routines to go over.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really needs mum’s help.</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Additionally, </a:t>
            </a:r>
            <a:r>
              <a:rPr lang="en-US" sz="1300" b="1" dirty="0">
                <a:latin typeface="Avenir Next" panose="020B0503020202020204" pitchFamily="34" charset="0"/>
                <a:ea typeface="Palatino" pitchFamily="2" charset="77"/>
              </a:rPr>
              <a:t>Sara should start to organize her university stuff in order to attend at least one exam on January</a:t>
            </a:r>
            <a:r>
              <a:rPr lang="en-US" sz="1300" dirty="0">
                <a:latin typeface="Avenir Next" panose="020B0503020202020204" pitchFamily="34" charset="0"/>
                <a:ea typeface="Palatino" pitchFamily="2" charset="77"/>
              </a:rPr>
              <a:t>. </a:t>
            </a:r>
          </a:p>
          <a:p>
            <a:pPr algn="just"/>
            <a:r>
              <a:rPr lang="en-US" sz="1300" dirty="0">
                <a:latin typeface="Avenir Next" panose="020B0503020202020204" pitchFamily="34" charset="0"/>
                <a:ea typeface="Palatino" pitchFamily="2" charset="77"/>
              </a:rPr>
              <a:t>After work, she drives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to the Dance School. When Sara is at home, she decides to register for the Children’s Literature exam. Then </a:t>
            </a:r>
            <a:r>
              <a:rPr lang="en-US" sz="1300" u="heavy" dirty="0">
                <a:latin typeface="Avenir Next" panose="020B0503020202020204" pitchFamily="34" charset="0"/>
                <a:ea typeface="Palatino" pitchFamily="2" charset="77"/>
              </a:rPr>
              <a:t>she searches the course’s summary and the slides to study</a:t>
            </a:r>
            <a:r>
              <a:rPr lang="en-US" sz="1300" dirty="0">
                <a:latin typeface="Avenir Next" panose="020B0503020202020204" pitchFamily="34" charset="0"/>
                <a:ea typeface="Palatino" pitchFamily="2" charset="77"/>
              </a:rPr>
              <a:t>. Since she has some free time, she starts to read them. </a:t>
            </a:r>
            <a:r>
              <a:rPr lang="en-US" sz="1300" b="1" dirty="0">
                <a:latin typeface="Avenir Next" panose="020B0503020202020204" pitchFamily="34" charset="0"/>
                <a:ea typeface="Palatino" pitchFamily="2" charset="77"/>
              </a:rPr>
              <a:t>The material is really bad made and it is not enough to pass the exam! </a:t>
            </a:r>
            <a:r>
              <a:rPr lang="en-US" sz="1300" dirty="0">
                <a:latin typeface="Avenir Next" panose="020B0503020202020204" pitchFamily="34" charset="0"/>
                <a:ea typeface="Palatino" pitchFamily="2" charset="77"/>
              </a:rPr>
              <a:t>There is not even a book to refer to! </a:t>
            </a:r>
            <a:r>
              <a:rPr lang="en-US" sz="1300" b="1" dirty="0">
                <a:latin typeface="Avenir Next" panose="020B0503020202020204" pitchFamily="34" charset="0"/>
                <a:ea typeface="Palatino" pitchFamily="2" charset="77"/>
              </a:rPr>
              <a:t>Sara has no colleagues at university that can suggest her how to get ready for the  exam</a:t>
            </a:r>
            <a:r>
              <a:rPr lang="en-US" sz="1300" dirty="0">
                <a:latin typeface="Avenir Next" panose="020B0503020202020204" pitchFamily="34" charset="0"/>
                <a:ea typeface="Palatino" pitchFamily="2" charset="77"/>
              </a:rPr>
              <a:t>. She’d really like to consult some well-written notes! But where can she find them? </a:t>
            </a:r>
            <a:r>
              <a:rPr lang="en-US" sz="1300" u="heavy" dirty="0">
                <a:latin typeface="Avenir Next" panose="020B0503020202020204" pitchFamily="34" charset="0"/>
                <a:ea typeface="Palatino" pitchFamily="2" charset="77"/>
              </a:rPr>
              <a:t>There are no good notes on the web! </a:t>
            </a:r>
          </a:p>
          <a:p>
            <a:pPr algn="just"/>
            <a:endParaRPr lang="en-US" sz="1300" dirty="0">
              <a:latin typeface="Avenir Next" panose="020B0503020202020204" pitchFamily="34" charset="0"/>
              <a:ea typeface="Palatino" pitchFamily="2" charset="77"/>
            </a:endParaRPr>
          </a:p>
          <a:p>
            <a:pPr algn="just"/>
            <a:r>
              <a:rPr lang="en-US" sz="1300" dirty="0">
                <a:latin typeface="Avenir Next" panose="020B0503020202020204" pitchFamily="34" charset="0"/>
                <a:ea typeface="Palatino" pitchFamily="2" charset="77"/>
              </a:rPr>
              <a:t>It’s almost time to pick up </a:t>
            </a:r>
            <a:r>
              <a:rPr lang="en-US" sz="1300" dirty="0" err="1">
                <a:latin typeface="Avenir Next" panose="020B0503020202020204" pitchFamily="34" charset="0"/>
                <a:ea typeface="Palatino" pitchFamily="2" charset="77"/>
              </a:rPr>
              <a:t>Ludovica</a:t>
            </a:r>
            <a:r>
              <a:rPr lang="en-US" sz="1300" dirty="0">
                <a:latin typeface="Avenir Next" panose="020B0503020202020204" pitchFamily="34" charset="0"/>
                <a:ea typeface="Palatino" pitchFamily="2" charset="77"/>
              </a:rPr>
              <a:t>. Giacomo is coming back from work and she has to make dinner. </a:t>
            </a:r>
          </a:p>
          <a:p>
            <a:pPr algn="just"/>
            <a:r>
              <a:rPr lang="en-US" sz="1300" dirty="0">
                <a:latin typeface="Avenir Next" panose="020B0503020202020204" pitchFamily="34" charset="0"/>
                <a:ea typeface="Palatino" pitchFamily="2" charset="77"/>
              </a:rPr>
              <a:t>Sara lights the Christmas tree and she sighs: she will look for a solution! </a:t>
            </a:r>
          </a:p>
        </p:txBody>
      </p:sp>
      <p:sp>
        <p:nvSpPr>
          <p:cNvPr id="12" name="CasellaDiTesto 11">
            <a:extLst>
              <a:ext uri="{FF2B5EF4-FFF2-40B4-BE49-F238E27FC236}">
                <a16:creationId xmlns:a16="http://schemas.microsoft.com/office/drawing/2014/main" id="{B214FBCF-897F-48E4-9E0B-DA750DB3AFA1}"/>
              </a:ext>
            </a:extLst>
          </p:cNvPr>
          <p:cNvSpPr txBox="1"/>
          <p:nvPr/>
        </p:nvSpPr>
        <p:spPr>
          <a:xfrm>
            <a:off x="7126593" y="285588"/>
            <a:ext cx="1489510" cy="400110"/>
          </a:xfrm>
          <a:prstGeom prst="rect">
            <a:avLst/>
          </a:prstGeom>
          <a:noFill/>
        </p:spPr>
        <p:txBody>
          <a:bodyPr wrap="none" rtlCol="0">
            <a:spAutoFit/>
          </a:bodyPr>
          <a:lstStyle/>
          <a:p>
            <a:r>
              <a:rPr lang="it-IT" sz="2000" b="1" dirty="0">
                <a:solidFill>
                  <a:srgbClr val="005493"/>
                </a:solidFill>
                <a:latin typeface="Avenir Next" panose="020B0503020202020204" pitchFamily="34" charset="0"/>
                <a:ea typeface="Palatino" pitchFamily="2" charset="77"/>
              </a:rPr>
              <a:t>Scenario</a:t>
            </a:r>
            <a:r>
              <a:rPr lang="it-IT" sz="2000" b="1" dirty="0">
                <a:solidFill>
                  <a:srgbClr val="0070C0"/>
                </a:solidFill>
                <a:latin typeface="Avenir Next" panose="020B0503020202020204" pitchFamily="34" charset="0"/>
                <a:ea typeface="Palatino" pitchFamily="2" charset="77"/>
              </a:rPr>
              <a:t> 3</a:t>
            </a:r>
          </a:p>
        </p:txBody>
      </p:sp>
      <p:pic>
        <p:nvPicPr>
          <p:cNvPr id="13" name="Elemento grafico 12" descr="Scena collina">
            <a:extLst>
              <a:ext uri="{FF2B5EF4-FFF2-40B4-BE49-F238E27FC236}">
                <a16:creationId xmlns:a16="http://schemas.microsoft.com/office/drawing/2014/main" id="{3EC5A36B-933D-43CF-8209-9E0AD214A5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88272" y="248512"/>
            <a:ext cx="539935" cy="539935"/>
          </a:xfrm>
          <a:prstGeom prst="rect">
            <a:avLst/>
          </a:prstGeom>
        </p:spPr>
      </p:pic>
      <p:pic>
        <p:nvPicPr>
          <p:cNvPr id="3" name="Immagine 2">
            <a:extLst>
              <a:ext uri="{FF2B5EF4-FFF2-40B4-BE49-F238E27FC236}">
                <a16:creationId xmlns:a16="http://schemas.microsoft.com/office/drawing/2014/main" id="{62956564-20CB-F644-A21E-613B61AFB975}"/>
              </a:ext>
            </a:extLst>
          </p:cNvPr>
          <p:cNvPicPr>
            <a:picLocks noChangeAspect="1"/>
          </p:cNvPicPr>
          <p:nvPr/>
        </p:nvPicPr>
        <p:blipFill>
          <a:blip r:embed="rId6"/>
          <a:stretch>
            <a:fillRect/>
          </a:stretch>
        </p:blipFill>
        <p:spPr>
          <a:xfrm>
            <a:off x="3448193" y="0"/>
            <a:ext cx="2280698" cy="2260225"/>
          </a:xfrm>
          <a:prstGeom prst="rect">
            <a:avLst/>
          </a:prstGeom>
        </p:spPr>
      </p:pic>
    </p:spTree>
    <p:extLst>
      <p:ext uri="{BB962C8B-B14F-4D97-AF65-F5344CB8AC3E}">
        <p14:creationId xmlns:p14="http://schemas.microsoft.com/office/powerpoint/2010/main" val="314531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6320967D-D7E8-8A48-9C89-E533DD0B9094}"/>
              </a:ext>
            </a:extLst>
          </p:cNvPr>
          <p:cNvSpPr txBox="1">
            <a:spLocks/>
          </p:cNvSpPr>
          <p:nvPr/>
        </p:nvSpPr>
        <p:spPr>
          <a:xfrm>
            <a:off x="285083" y="224303"/>
            <a:ext cx="6195230"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Questionnaire Analysis</a:t>
            </a:r>
          </a:p>
        </p:txBody>
      </p:sp>
      <p:sp>
        <p:nvSpPr>
          <p:cNvPr id="5" name="Rettangolo con un angolo ritagliato e uno arrotondato 4">
            <a:extLst>
              <a:ext uri="{FF2B5EF4-FFF2-40B4-BE49-F238E27FC236}">
                <a16:creationId xmlns:a16="http://schemas.microsoft.com/office/drawing/2014/main" id="{919968BC-3742-C44D-8164-30F05530D3BE}"/>
              </a:ext>
            </a:extLst>
          </p:cNvPr>
          <p:cNvSpPr/>
          <p:nvPr/>
        </p:nvSpPr>
        <p:spPr>
          <a:xfrm>
            <a:off x="7176051" y="843798"/>
            <a:ext cx="4611758" cy="5746865"/>
          </a:xfrm>
          <a:prstGeom prst="snipRoundRect">
            <a:avLst>
              <a:gd name="adj1" fmla="val 0"/>
              <a:gd name="adj2" fmla="val 12788"/>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dirty="0"/>
          </a:p>
        </p:txBody>
      </p:sp>
      <p:cxnSp>
        <p:nvCxnSpPr>
          <p:cNvPr id="7" name="Connettore 1 6">
            <a:extLst>
              <a:ext uri="{FF2B5EF4-FFF2-40B4-BE49-F238E27FC236}">
                <a16:creationId xmlns:a16="http://schemas.microsoft.com/office/drawing/2014/main" id="{CBEE96C0-E10B-AB44-8A19-5B93792E849C}"/>
              </a:ext>
            </a:extLst>
          </p:cNvPr>
          <p:cNvCxnSpPr>
            <a:cxnSpLocks/>
          </p:cNvCxnSpPr>
          <p:nvPr/>
        </p:nvCxnSpPr>
        <p:spPr>
          <a:xfrm>
            <a:off x="7364895" y="1679711"/>
            <a:ext cx="4234070" cy="0"/>
          </a:xfrm>
          <a:prstGeom prst="line">
            <a:avLst/>
          </a:prstGeom>
        </p:spPr>
        <p:style>
          <a:lnRef idx="1">
            <a:schemeClr val="accent2"/>
          </a:lnRef>
          <a:fillRef idx="0">
            <a:schemeClr val="accent2"/>
          </a:fillRef>
          <a:effectRef idx="0">
            <a:schemeClr val="accent2"/>
          </a:effectRef>
          <a:fontRef idx="minor">
            <a:schemeClr val="tx1"/>
          </a:fontRef>
        </p:style>
      </p:cxnSp>
      <p:sp>
        <p:nvSpPr>
          <p:cNvPr id="8" name="CasellaDiTesto 7">
            <a:extLst>
              <a:ext uri="{FF2B5EF4-FFF2-40B4-BE49-F238E27FC236}">
                <a16:creationId xmlns:a16="http://schemas.microsoft.com/office/drawing/2014/main" id="{7AD0AD0B-CB8F-7042-B39C-0ABC5345DEE2}"/>
              </a:ext>
            </a:extLst>
          </p:cNvPr>
          <p:cNvSpPr txBox="1"/>
          <p:nvPr/>
        </p:nvSpPr>
        <p:spPr>
          <a:xfrm>
            <a:off x="7195929" y="1152759"/>
            <a:ext cx="4611758" cy="338554"/>
          </a:xfrm>
          <a:prstGeom prst="rect">
            <a:avLst/>
          </a:prstGeom>
          <a:noFill/>
        </p:spPr>
        <p:txBody>
          <a:bodyPr wrap="square" rtlCol="0">
            <a:spAutoFit/>
          </a:bodyPr>
          <a:lstStyle/>
          <a:p>
            <a:pPr algn="ctr"/>
            <a:r>
              <a:rPr lang="en-GB" sz="1600" dirty="0">
                <a:latin typeface="Avenir Next" panose="020B0503020202020204" pitchFamily="34" charset="0"/>
              </a:rPr>
              <a:t>Who is answering?</a:t>
            </a:r>
          </a:p>
        </p:txBody>
      </p:sp>
      <p:sp>
        <p:nvSpPr>
          <p:cNvPr id="9" name="CasellaDiTesto 8">
            <a:extLst>
              <a:ext uri="{FF2B5EF4-FFF2-40B4-BE49-F238E27FC236}">
                <a16:creationId xmlns:a16="http://schemas.microsoft.com/office/drawing/2014/main" id="{A4311771-3FA1-BB43-885F-A28AC24F2B12}"/>
              </a:ext>
            </a:extLst>
          </p:cNvPr>
          <p:cNvSpPr txBox="1"/>
          <p:nvPr/>
        </p:nvSpPr>
        <p:spPr>
          <a:xfrm>
            <a:off x="7195929" y="1860264"/>
            <a:ext cx="4611758" cy="338554"/>
          </a:xfrm>
          <a:prstGeom prst="rect">
            <a:avLst/>
          </a:prstGeom>
          <a:noFill/>
        </p:spPr>
        <p:txBody>
          <a:bodyPr wrap="square" rtlCol="0">
            <a:spAutoFit/>
          </a:bodyPr>
          <a:lstStyle/>
          <a:p>
            <a:pPr algn="ctr"/>
            <a:r>
              <a:rPr lang="en-GB" sz="1600" dirty="0">
                <a:latin typeface="Avenir Next" panose="020B0503020202020204" pitchFamily="34" charset="0"/>
              </a:rPr>
              <a:t>How students find out information they need?</a:t>
            </a:r>
          </a:p>
        </p:txBody>
      </p:sp>
      <p:sp>
        <p:nvSpPr>
          <p:cNvPr id="10" name="CasellaDiTesto 9">
            <a:extLst>
              <a:ext uri="{FF2B5EF4-FFF2-40B4-BE49-F238E27FC236}">
                <a16:creationId xmlns:a16="http://schemas.microsoft.com/office/drawing/2014/main" id="{9180E75D-09E5-9D4F-A60A-CAF149DC09CF}"/>
              </a:ext>
            </a:extLst>
          </p:cNvPr>
          <p:cNvSpPr txBox="1"/>
          <p:nvPr/>
        </p:nvSpPr>
        <p:spPr>
          <a:xfrm>
            <a:off x="7195929" y="2642233"/>
            <a:ext cx="4611758" cy="338554"/>
          </a:xfrm>
          <a:prstGeom prst="rect">
            <a:avLst/>
          </a:prstGeom>
          <a:noFill/>
        </p:spPr>
        <p:txBody>
          <a:bodyPr wrap="square" rtlCol="0">
            <a:spAutoFit/>
          </a:bodyPr>
          <a:lstStyle/>
          <a:p>
            <a:pPr algn="ctr"/>
            <a:r>
              <a:rPr lang="en-GB" sz="1600" dirty="0">
                <a:latin typeface="Avenir Next" panose="020B0503020202020204" pitchFamily="34" charset="0"/>
              </a:rPr>
              <a:t>Will UNINOTE will useful?</a:t>
            </a:r>
          </a:p>
        </p:txBody>
      </p:sp>
      <p:cxnSp>
        <p:nvCxnSpPr>
          <p:cNvPr id="11" name="Connettore 1 10">
            <a:extLst>
              <a:ext uri="{FF2B5EF4-FFF2-40B4-BE49-F238E27FC236}">
                <a16:creationId xmlns:a16="http://schemas.microsoft.com/office/drawing/2014/main" id="{3D7D2ABA-292D-6C4F-B724-40D08813ED51}"/>
              </a:ext>
            </a:extLst>
          </p:cNvPr>
          <p:cNvCxnSpPr>
            <a:cxnSpLocks/>
          </p:cNvCxnSpPr>
          <p:nvPr/>
        </p:nvCxnSpPr>
        <p:spPr>
          <a:xfrm>
            <a:off x="7364895" y="2398642"/>
            <a:ext cx="4234070" cy="0"/>
          </a:xfrm>
          <a:prstGeom prst="line">
            <a:avLst/>
          </a:prstGeom>
        </p:spPr>
        <p:style>
          <a:lnRef idx="1">
            <a:schemeClr val="accent2"/>
          </a:lnRef>
          <a:fillRef idx="0">
            <a:schemeClr val="accent2"/>
          </a:fillRef>
          <a:effectRef idx="0">
            <a:schemeClr val="accent2"/>
          </a:effectRef>
          <a:fontRef idx="minor">
            <a:schemeClr val="tx1"/>
          </a:fontRef>
        </p:style>
      </p:cxnSp>
      <p:sp>
        <p:nvSpPr>
          <p:cNvPr id="14" name="CasellaDiTesto 13">
            <a:extLst>
              <a:ext uri="{FF2B5EF4-FFF2-40B4-BE49-F238E27FC236}">
                <a16:creationId xmlns:a16="http://schemas.microsoft.com/office/drawing/2014/main" id="{3545AB69-47CD-4F4C-8D88-9643A936E6AD}"/>
              </a:ext>
            </a:extLst>
          </p:cNvPr>
          <p:cNvSpPr txBox="1"/>
          <p:nvPr/>
        </p:nvSpPr>
        <p:spPr>
          <a:xfrm>
            <a:off x="7176051" y="3480746"/>
            <a:ext cx="4611758" cy="584775"/>
          </a:xfrm>
          <a:prstGeom prst="rect">
            <a:avLst/>
          </a:prstGeom>
          <a:noFill/>
        </p:spPr>
        <p:txBody>
          <a:bodyPr wrap="square" rtlCol="0">
            <a:spAutoFit/>
          </a:bodyPr>
          <a:lstStyle/>
          <a:p>
            <a:pPr algn="ctr"/>
            <a:r>
              <a:rPr lang="en-GB" sz="1600" dirty="0">
                <a:latin typeface="Avenir Next" panose="020B0503020202020204" pitchFamily="34" charset="0"/>
              </a:rPr>
              <a:t>H</a:t>
            </a:r>
            <a:r>
              <a:rPr lang="en-US" sz="1600" dirty="0">
                <a:latin typeface="Avenir Next" panose="020B0503020202020204" pitchFamily="34" charset="0"/>
              </a:rPr>
              <a:t>ow often do students take notes during the lessons and which tool do they use</a:t>
            </a:r>
            <a:r>
              <a:rPr lang="it-IT" sz="1600" dirty="0">
                <a:latin typeface="Avenir Next" panose="020B0503020202020204" pitchFamily="34" charset="0"/>
              </a:rPr>
              <a:t> ?</a:t>
            </a:r>
            <a:endParaRPr lang="en-GB" sz="1600" dirty="0">
              <a:latin typeface="Avenir Next" panose="020B0503020202020204" pitchFamily="34" charset="0"/>
            </a:endParaRPr>
          </a:p>
        </p:txBody>
      </p:sp>
      <p:sp>
        <p:nvSpPr>
          <p:cNvPr id="15" name="CasellaDiTesto 14">
            <a:extLst>
              <a:ext uri="{FF2B5EF4-FFF2-40B4-BE49-F238E27FC236}">
                <a16:creationId xmlns:a16="http://schemas.microsoft.com/office/drawing/2014/main" id="{420CDCBA-7531-C44A-814F-BAD0A0591C21}"/>
              </a:ext>
            </a:extLst>
          </p:cNvPr>
          <p:cNvSpPr txBox="1"/>
          <p:nvPr/>
        </p:nvSpPr>
        <p:spPr>
          <a:xfrm>
            <a:off x="7195929" y="4563386"/>
            <a:ext cx="4611758" cy="584775"/>
          </a:xfrm>
          <a:prstGeom prst="rect">
            <a:avLst/>
          </a:prstGeom>
          <a:noFill/>
        </p:spPr>
        <p:txBody>
          <a:bodyPr wrap="square" rtlCol="0">
            <a:spAutoFit/>
          </a:bodyPr>
          <a:lstStyle/>
          <a:p>
            <a:pPr algn="ctr"/>
            <a:r>
              <a:rPr lang="en-GB" sz="1600" dirty="0">
                <a:latin typeface="Avenir Next" panose="020B0503020202020204" pitchFamily="34" charset="0"/>
              </a:rPr>
              <a:t>H</a:t>
            </a:r>
            <a:r>
              <a:rPr lang="en-US" sz="1600" dirty="0">
                <a:latin typeface="Avenir Next" panose="020B0503020202020204" pitchFamily="34" charset="0"/>
              </a:rPr>
              <a:t>ow do the students communicate one with the other</a:t>
            </a:r>
            <a:r>
              <a:rPr lang="it-IT" sz="1600" dirty="0">
                <a:latin typeface="Avenir Next" panose="020B0503020202020204" pitchFamily="34" charset="0"/>
              </a:rPr>
              <a:t> ?</a:t>
            </a:r>
            <a:endParaRPr lang="en-GB" sz="1600" dirty="0">
              <a:latin typeface="Avenir Next" panose="020B0503020202020204" pitchFamily="34" charset="0"/>
            </a:endParaRPr>
          </a:p>
        </p:txBody>
      </p:sp>
      <p:sp>
        <p:nvSpPr>
          <p:cNvPr id="16" name="CasellaDiTesto 15">
            <a:extLst>
              <a:ext uri="{FF2B5EF4-FFF2-40B4-BE49-F238E27FC236}">
                <a16:creationId xmlns:a16="http://schemas.microsoft.com/office/drawing/2014/main" id="{EADDF60A-22D0-7944-AA74-AD06E721D1B2}"/>
              </a:ext>
            </a:extLst>
          </p:cNvPr>
          <p:cNvSpPr txBox="1"/>
          <p:nvPr/>
        </p:nvSpPr>
        <p:spPr>
          <a:xfrm>
            <a:off x="7195929" y="5591576"/>
            <a:ext cx="4611758" cy="584775"/>
          </a:xfrm>
          <a:prstGeom prst="rect">
            <a:avLst/>
          </a:prstGeom>
          <a:noFill/>
        </p:spPr>
        <p:txBody>
          <a:bodyPr wrap="square" rtlCol="0">
            <a:spAutoFit/>
          </a:bodyPr>
          <a:lstStyle/>
          <a:p>
            <a:pPr algn="ctr"/>
            <a:r>
              <a:rPr lang="en-US" sz="1600" dirty="0">
                <a:latin typeface="Avenir Next" panose="020B0503020202020204" pitchFamily="34" charset="0"/>
              </a:rPr>
              <a:t>What are the mnemonic information that a user should remember during the courses </a:t>
            </a:r>
            <a:r>
              <a:rPr lang="it-IT" sz="1600" dirty="0">
                <a:latin typeface="Avenir Next" panose="020B0503020202020204" pitchFamily="34" charset="0"/>
              </a:rPr>
              <a:t>?</a:t>
            </a:r>
            <a:endParaRPr lang="en-GB" sz="1600" dirty="0">
              <a:latin typeface="Avenir Next" panose="020B0503020202020204" pitchFamily="34" charset="0"/>
            </a:endParaRPr>
          </a:p>
        </p:txBody>
      </p:sp>
      <p:cxnSp>
        <p:nvCxnSpPr>
          <p:cNvPr id="17" name="Connettore 1 16">
            <a:extLst>
              <a:ext uri="{FF2B5EF4-FFF2-40B4-BE49-F238E27FC236}">
                <a16:creationId xmlns:a16="http://schemas.microsoft.com/office/drawing/2014/main" id="{FB62D175-B124-5C41-999F-3D7F65E12126}"/>
              </a:ext>
            </a:extLst>
          </p:cNvPr>
          <p:cNvCxnSpPr>
            <a:cxnSpLocks/>
          </p:cNvCxnSpPr>
          <p:nvPr/>
        </p:nvCxnSpPr>
        <p:spPr>
          <a:xfrm>
            <a:off x="7364895" y="3167269"/>
            <a:ext cx="423407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8" name="Connettore 1 17">
            <a:extLst>
              <a:ext uri="{FF2B5EF4-FFF2-40B4-BE49-F238E27FC236}">
                <a16:creationId xmlns:a16="http://schemas.microsoft.com/office/drawing/2014/main" id="{8CEF186D-4737-444E-9B4C-FDA56376DDA9}"/>
              </a:ext>
            </a:extLst>
          </p:cNvPr>
          <p:cNvCxnSpPr>
            <a:cxnSpLocks/>
          </p:cNvCxnSpPr>
          <p:nvPr/>
        </p:nvCxnSpPr>
        <p:spPr>
          <a:xfrm>
            <a:off x="7384773" y="4273826"/>
            <a:ext cx="423407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9" name="Connettore 1 18">
            <a:extLst>
              <a:ext uri="{FF2B5EF4-FFF2-40B4-BE49-F238E27FC236}">
                <a16:creationId xmlns:a16="http://schemas.microsoft.com/office/drawing/2014/main" id="{A3390915-5576-2847-8A38-9905EDFC8007}"/>
              </a:ext>
            </a:extLst>
          </p:cNvPr>
          <p:cNvCxnSpPr>
            <a:cxnSpLocks/>
          </p:cNvCxnSpPr>
          <p:nvPr/>
        </p:nvCxnSpPr>
        <p:spPr>
          <a:xfrm>
            <a:off x="7384773" y="5310808"/>
            <a:ext cx="4234070" cy="0"/>
          </a:xfrm>
          <a:prstGeom prst="line">
            <a:avLst/>
          </a:prstGeom>
        </p:spPr>
        <p:style>
          <a:lnRef idx="1">
            <a:schemeClr val="accent2"/>
          </a:lnRef>
          <a:fillRef idx="0">
            <a:schemeClr val="accent2"/>
          </a:fillRef>
          <a:effectRef idx="0">
            <a:schemeClr val="accent2"/>
          </a:effectRef>
          <a:fontRef idx="minor">
            <a:schemeClr val="tx1"/>
          </a:fontRef>
        </p:style>
      </p:cxnSp>
      <p:sp>
        <p:nvSpPr>
          <p:cNvPr id="20" name="CasellaDiTesto 19">
            <a:extLst>
              <a:ext uri="{FF2B5EF4-FFF2-40B4-BE49-F238E27FC236}">
                <a16:creationId xmlns:a16="http://schemas.microsoft.com/office/drawing/2014/main" id="{A3167D02-E214-A04F-A9B2-F2724E9058D9}"/>
              </a:ext>
            </a:extLst>
          </p:cNvPr>
          <p:cNvSpPr txBox="1"/>
          <p:nvPr/>
        </p:nvSpPr>
        <p:spPr>
          <a:xfrm>
            <a:off x="483704" y="1762199"/>
            <a:ext cx="5599044" cy="4893647"/>
          </a:xfrm>
          <a:prstGeom prst="rect">
            <a:avLst/>
          </a:prstGeom>
          <a:noFill/>
        </p:spPr>
        <p:txBody>
          <a:bodyPr wrap="square" rtlCol="0">
            <a:spAutoFit/>
          </a:bodyPr>
          <a:lstStyle/>
          <a:p>
            <a:pPr marL="342900" indent="-342900">
              <a:buFont typeface="+mj-lt"/>
              <a:buAutoNum type="arabicPeriod"/>
            </a:pPr>
            <a:r>
              <a:rPr lang="it-IT" sz="1400" dirty="0" err="1">
                <a:latin typeface="Avenir Book" panose="02000503020000020003" pitchFamily="2" charset="0"/>
              </a:rPr>
              <a:t>Most</a:t>
            </a:r>
            <a:r>
              <a:rPr lang="it-IT" sz="1400" dirty="0">
                <a:latin typeface="Avenir Book" panose="02000503020000020003" pitchFamily="2" charset="0"/>
              </a:rPr>
              <a:t> of the </a:t>
            </a:r>
            <a:r>
              <a:rPr lang="it-IT" sz="1400" dirty="0" err="1">
                <a:latin typeface="Avenir Book" panose="02000503020000020003" pitchFamily="2" charset="0"/>
              </a:rPr>
              <a:t>answers</a:t>
            </a:r>
            <a:r>
              <a:rPr lang="it-IT" sz="1400" dirty="0">
                <a:latin typeface="Avenir Book" panose="02000503020000020003" pitchFamily="2" charset="0"/>
              </a:rPr>
              <a:t> come from </a:t>
            </a:r>
            <a:r>
              <a:rPr lang="it-IT" sz="1400" dirty="0" err="1">
                <a:latin typeface="Avenir Book" panose="02000503020000020003" pitchFamily="2" charset="0"/>
              </a:rPr>
              <a:t>students</a:t>
            </a:r>
            <a:r>
              <a:rPr lang="it-IT" sz="1400" dirty="0">
                <a:latin typeface="Avenir Book" panose="02000503020000020003" pitchFamily="2" charset="0"/>
              </a:rPr>
              <a:t> of “La Sapienza”;</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err="1">
                <a:latin typeface="Avenir Book" panose="02000503020000020003" pitchFamily="2" charset="0"/>
              </a:rPr>
              <a:t>Most</a:t>
            </a:r>
            <a:r>
              <a:rPr lang="it-IT" sz="1400" dirty="0">
                <a:latin typeface="Avenir Book" panose="02000503020000020003" pitchFamily="2" charset="0"/>
              </a:rPr>
              <a:t> of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involved</a:t>
            </a:r>
            <a:r>
              <a:rPr lang="it-IT" sz="1400" dirty="0">
                <a:latin typeface="Avenir Book" panose="02000503020000020003" pitchFamily="2" charset="0"/>
              </a:rPr>
              <a:t> in the </a:t>
            </a:r>
            <a:r>
              <a:rPr lang="it-IT" sz="1400" dirty="0" err="1">
                <a:latin typeface="Avenir Book" panose="02000503020000020003" pitchFamily="2" charset="0"/>
              </a:rPr>
              <a:t>questionnaire</a:t>
            </a:r>
            <a:r>
              <a:rPr lang="it-IT" sz="1400" dirty="0">
                <a:latin typeface="Avenir Book" panose="02000503020000020003" pitchFamily="2" charset="0"/>
              </a:rPr>
              <a:t> are full-time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they</a:t>
            </a:r>
            <a:r>
              <a:rPr lang="it-IT" sz="1400" dirty="0">
                <a:latin typeface="Avenir Book" panose="02000503020000020003" pitchFamily="2" charset="0"/>
              </a:rPr>
              <a:t> do </a:t>
            </a:r>
            <a:r>
              <a:rPr lang="it-IT" sz="1400" dirty="0" err="1">
                <a:latin typeface="Avenir Book" panose="02000503020000020003" pitchFamily="2" charset="0"/>
              </a:rPr>
              <a:t>not</a:t>
            </a:r>
            <a:r>
              <a:rPr lang="it-IT" sz="1400" dirty="0">
                <a:latin typeface="Avenir Book" panose="02000503020000020003" pitchFamily="2" charset="0"/>
              </a:rPr>
              <a:t> work);</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a:latin typeface="Avenir Book" panose="02000503020000020003" pitchFamily="2" charset="0"/>
              </a:rPr>
              <a:t>The 91% of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who</a:t>
            </a:r>
            <a:r>
              <a:rPr lang="it-IT" sz="1400" dirty="0">
                <a:latin typeface="Avenir Book" panose="02000503020000020003" pitchFamily="2" charset="0"/>
              </a:rPr>
              <a:t> </a:t>
            </a:r>
            <a:r>
              <a:rPr lang="it-IT" sz="1400" dirty="0" err="1">
                <a:latin typeface="Avenir Book" panose="02000503020000020003" pitchFamily="2" charset="0"/>
              </a:rPr>
              <a:t>answered</a:t>
            </a:r>
            <a:r>
              <a:rPr lang="it-IT" sz="1400" dirty="0">
                <a:latin typeface="Avenir Book" panose="02000503020000020003" pitchFamily="2" charset="0"/>
              </a:rPr>
              <a:t> the </a:t>
            </a:r>
            <a:r>
              <a:rPr lang="it-IT" sz="1400" dirty="0" err="1">
                <a:latin typeface="Avenir Book" panose="02000503020000020003" pitchFamily="2" charset="0"/>
              </a:rPr>
              <a:t>questionnaire</a:t>
            </a:r>
            <a:r>
              <a:rPr lang="it-IT" sz="1400" dirty="0">
                <a:latin typeface="Avenir Book" panose="02000503020000020003" pitchFamily="2" charset="0"/>
              </a:rPr>
              <a:t> </a:t>
            </a:r>
            <a:r>
              <a:rPr lang="it-IT" sz="1400" dirty="0" err="1">
                <a:latin typeface="Avenir Book" panose="02000503020000020003" pitchFamily="2" charset="0"/>
              </a:rPr>
              <a:t>need</a:t>
            </a:r>
            <a:r>
              <a:rPr lang="it-IT" sz="1400" dirty="0">
                <a:latin typeface="Avenir Book" panose="02000503020000020003" pitchFamily="2" charset="0"/>
              </a:rPr>
              <a:t> help to </a:t>
            </a:r>
            <a:r>
              <a:rPr lang="it-IT" sz="1400" dirty="0" err="1">
                <a:latin typeface="Avenir Book" panose="02000503020000020003" pitchFamily="2" charset="0"/>
              </a:rPr>
              <a:t>organize</a:t>
            </a:r>
            <a:r>
              <a:rPr lang="it-IT" sz="1400" dirty="0">
                <a:latin typeface="Avenir Book" panose="02000503020000020003" pitchFamily="2" charset="0"/>
              </a:rPr>
              <a:t> </a:t>
            </a:r>
            <a:r>
              <a:rPr lang="it-IT" sz="1400" dirty="0" err="1">
                <a:latin typeface="Avenir Book" panose="02000503020000020003" pitchFamily="2" charset="0"/>
              </a:rPr>
              <a:t>their</a:t>
            </a:r>
            <a:r>
              <a:rPr lang="it-IT" sz="1400" dirty="0">
                <a:latin typeface="Avenir Book" panose="02000503020000020003" pitchFamily="2" charset="0"/>
              </a:rPr>
              <a:t> ‘</a:t>
            </a:r>
            <a:r>
              <a:rPr lang="it-IT" sz="1400" dirty="0" err="1">
                <a:latin typeface="Avenir Book" panose="02000503020000020003" pitchFamily="2" charset="0"/>
              </a:rPr>
              <a:t>university</a:t>
            </a:r>
            <a:r>
              <a:rPr lang="it-IT" sz="1400" dirty="0">
                <a:latin typeface="Avenir Book" panose="02000503020000020003" pitchFamily="2" charset="0"/>
              </a:rPr>
              <a:t> life’;</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err="1">
                <a:latin typeface="Avenir Book" panose="02000503020000020003" pitchFamily="2" charset="0"/>
              </a:rPr>
              <a:t>Most</a:t>
            </a:r>
            <a:r>
              <a:rPr lang="it-IT" sz="1400" dirty="0">
                <a:latin typeface="Avenir Book" panose="02000503020000020003" pitchFamily="2" charset="0"/>
              </a:rPr>
              <a:t> of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involved</a:t>
            </a:r>
            <a:r>
              <a:rPr lang="it-IT" sz="1400" dirty="0">
                <a:latin typeface="Avenir Book" panose="02000503020000020003" pitchFamily="2" charset="0"/>
              </a:rPr>
              <a:t> in the </a:t>
            </a:r>
            <a:r>
              <a:rPr lang="it-IT" sz="1400" dirty="0" err="1">
                <a:latin typeface="Avenir Book" panose="02000503020000020003" pitchFamily="2" charset="0"/>
              </a:rPr>
              <a:t>questionnaire</a:t>
            </a:r>
            <a:r>
              <a:rPr lang="it-IT" sz="1400" dirty="0">
                <a:latin typeface="Avenir Book" panose="02000503020000020003" pitchFamily="2" charset="0"/>
              </a:rPr>
              <a:t> </a:t>
            </a:r>
            <a:r>
              <a:rPr lang="it-IT" sz="1400" dirty="0" err="1">
                <a:latin typeface="Avenir Book" panose="02000503020000020003" pitchFamily="2" charset="0"/>
              </a:rPr>
              <a:t>follow</a:t>
            </a:r>
            <a:r>
              <a:rPr lang="it-IT" sz="1400" dirty="0">
                <a:latin typeface="Avenir Book" panose="02000503020000020003" pitchFamily="2" charset="0"/>
              </a:rPr>
              <a:t> </a:t>
            </a:r>
            <a:r>
              <a:rPr lang="it-IT" sz="1400" dirty="0" err="1">
                <a:latin typeface="Avenir Book" panose="02000503020000020003" pitchFamily="2" charset="0"/>
              </a:rPr>
              <a:t>all</a:t>
            </a:r>
            <a:r>
              <a:rPr lang="it-IT" sz="1400" dirty="0">
                <a:latin typeface="Avenir Book" panose="02000503020000020003" pitchFamily="2" charset="0"/>
              </a:rPr>
              <a:t> the </a:t>
            </a:r>
            <a:r>
              <a:rPr lang="it-IT" sz="1400" dirty="0" err="1">
                <a:latin typeface="Avenir Book" panose="02000503020000020003" pitchFamily="2" charset="0"/>
              </a:rPr>
              <a:t>lessons</a:t>
            </a:r>
            <a:r>
              <a:rPr lang="it-IT" sz="1400" dirty="0">
                <a:latin typeface="Avenir Book" panose="02000503020000020003" pitchFamily="2" charset="0"/>
              </a:rPr>
              <a:t> (or </a:t>
            </a:r>
            <a:r>
              <a:rPr lang="it-IT" sz="1400" dirty="0" err="1">
                <a:latin typeface="Avenir Book" panose="02000503020000020003" pitchFamily="2" charset="0"/>
              </a:rPr>
              <a:t>at</a:t>
            </a:r>
            <a:r>
              <a:rPr lang="it-IT" sz="1400" dirty="0">
                <a:latin typeface="Avenir Book" panose="02000503020000020003" pitchFamily="2" charset="0"/>
              </a:rPr>
              <a:t> </a:t>
            </a:r>
            <a:r>
              <a:rPr lang="it-IT" sz="1400" dirty="0" err="1">
                <a:latin typeface="Avenir Book" panose="02000503020000020003" pitchFamily="2" charset="0"/>
              </a:rPr>
              <a:t>least</a:t>
            </a:r>
            <a:r>
              <a:rPr lang="it-IT" sz="1400" dirty="0">
                <a:latin typeface="Avenir Book" panose="02000503020000020003" pitchFamily="2" charset="0"/>
              </a:rPr>
              <a:t> </a:t>
            </a:r>
            <a:r>
              <a:rPr lang="it-IT" sz="1400" dirty="0" err="1">
                <a:latin typeface="Avenir Book" panose="02000503020000020003" pitchFamily="2" charset="0"/>
              </a:rPr>
              <a:t>try</a:t>
            </a:r>
            <a:r>
              <a:rPr lang="it-IT" sz="1400" dirty="0">
                <a:latin typeface="Avenir Book" panose="02000503020000020003" pitchFamily="2" charset="0"/>
              </a:rPr>
              <a:t> </a:t>
            </a:r>
            <a:r>
              <a:rPr lang="it-IT" sz="1400" dirty="0" err="1">
                <a:latin typeface="Avenir Book" panose="02000503020000020003" pitchFamily="2" charset="0"/>
              </a:rPr>
              <a:t>their</a:t>
            </a:r>
            <a:r>
              <a:rPr lang="it-IT" sz="1400" dirty="0">
                <a:latin typeface="Avenir Book" panose="02000503020000020003" pitchFamily="2" charset="0"/>
              </a:rPr>
              <a:t> best);</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err="1">
                <a:latin typeface="Avenir Book" panose="02000503020000020003" pitchFamily="2" charset="0"/>
              </a:rPr>
              <a:t>Almost</a:t>
            </a:r>
            <a:r>
              <a:rPr lang="it-IT" sz="1400" dirty="0">
                <a:latin typeface="Avenir Book" panose="02000503020000020003" pitchFamily="2" charset="0"/>
              </a:rPr>
              <a:t> </a:t>
            </a:r>
            <a:r>
              <a:rPr lang="it-IT" sz="1400" dirty="0" err="1">
                <a:latin typeface="Avenir Book" panose="02000503020000020003" pitchFamily="2" charset="0"/>
              </a:rPr>
              <a:t>all</a:t>
            </a:r>
            <a:r>
              <a:rPr lang="it-IT" sz="1400" dirty="0">
                <a:latin typeface="Avenir Book" panose="02000503020000020003" pitchFamily="2" charset="0"/>
              </a:rPr>
              <a:t>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involved</a:t>
            </a:r>
            <a:r>
              <a:rPr lang="it-IT" sz="1400" dirty="0">
                <a:latin typeface="Avenir Book" panose="02000503020000020003" pitchFamily="2" charset="0"/>
              </a:rPr>
              <a:t> in the </a:t>
            </a:r>
            <a:r>
              <a:rPr lang="it-IT" sz="1400" dirty="0" err="1">
                <a:latin typeface="Avenir Book" panose="02000503020000020003" pitchFamily="2" charset="0"/>
              </a:rPr>
              <a:t>questionnaire</a:t>
            </a:r>
            <a:r>
              <a:rPr lang="it-IT" sz="1400" dirty="0">
                <a:latin typeface="Avenir Book" panose="02000503020000020003" pitchFamily="2" charset="0"/>
              </a:rPr>
              <a:t> </a:t>
            </a:r>
            <a:r>
              <a:rPr lang="it-IT" sz="1400" dirty="0" err="1">
                <a:latin typeface="Avenir Book" panose="02000503020000020003" pitchFamily="2" charset="0"/>
              </a:rPr>
              <a:t>have</a:t>
            </a:r>
            <a:r>
              <a:rPr lang="it-IT" sz="1400" dirty="0">
                <a:latin typeface="Avenir Book" panose="02000503020000020003" pitchFamily="2" charset="0"/>
              </a:rPr>
              <a:t> </a:t>
            </a:r>
            <a:r>
              <a:rPr lang="it-IT" sz="1400" dirty="0" err="1">
                <a:latin typeface="Avenir Book" panose="02000503020000020003" pitchFamily="2" charset="0"/>
              </a:rPr>
              <a:t>problems</a:t>
            </a:r>
            <a:r>
              <a:rPr lang="it-IT" sz="1400" dirty="0">
                <a:latin typeface="Avenir Book" panose="02000503020000020003" pitchFamily="2" charset="0"/>
              </a:rPr>
              <a:t> </a:t>
            </a:r>
            <a:r>
              <a:rPr lang="it-IT" sz="1400" dirty="0" err="1">
                <a:latin typeface="Avenir Book" panose="02000503020000020003" pitchFamily="2" charset="0"/>
              </a:rPr>
              <a:t>finding</a:t>
            </a:r>
            <a:r>
              <a:rPr lang="it-IT" sz="1400" dirty="0">
                <a:latin typeface="Avenir Book" panose="02000503020000020003" pitchFamily="2" charset="0"/>
              </a:rPr>
              <a:t> </a:t>
            </a:r>
            <a:r>
              <a:rPr lang="it-IT" sz="1400" dirty="0" err="1">
                <a:latin typeface="Avenir Book" panose="02000503020000020003" pitchFamily="2" charset="0"/>
              </a:rPr>
              <a:t>classrooms</a:t>
            </a:r>
            <a:r>
              <a:rPr lang="it-IT" sz="1400" dirty="0">
                <a:latin typeface="Avenir Book" panose="02000503020000020003" pitchFamily="2" charset="0"/>
              </a:rPr>
              <a:t>;</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a:latin typeface="Avenir Book" panose="02000503020000020003" pitchFamily="2" charset="0"/>
              </a:rPr>
              <a:t>A </a:t>
            </a:r>
            <a:r>
              <a:rPr lang="it-IT" sz="1400" dirty="0" err="1">
                <a:latin typeface="Avenir Book" panose="02000503020000020003" pitchFamily="2" charset="0"/>
              </a:rPr>
              <a:t>good</a:t>
            </a:r>
            <a:r>
              <a:rPr lang="it-IT" sz="1400" dirty="0">
                <a:latin typeface="Avenir Book" panose="02000503020000020003" pitchFamily="2" charset="0"/>
              </a:rPr>
              <a:t> </a:t>
            </a:r>
            <a:r>
              <a:rPr lang="it-IT" sz="1400" dirty="0" err="1">
                <a:latin typeface="Avenir Book" panose="02000503020000020003" pitchFamily="2" charset="0"/>
              </a:rPr>
              <a:t>percentage</a:t>
            </a:r>
            <a:r>
              <a:rPr lang="it-IT" sz="1400" dirty="0">
                <a:latin typeface="Avenir Book" panose="02000503020000020003" pitchFamily="2" charset="0"/>
              </a:rPr>
              <a:t> of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who</a:t>
            </a:r>
            <a:r>
              <a:rPr lang="it-IT" sz="1400" dirty="0">
                <a:latin typeface="Avenir Book" panose="02000503020000020003" pitchFamily="2" charset="0"/>
              </a:rPr>
              <a:t> </a:t>
            </a:r>
            <a:r>
              <a:rPr lang="it-IT" sz="1400" dirty="0" err="1">
                <a:latin typeface="Avenir Book" panose="02000503020000020003" pitchFamily="2" charset="0"/>
              </a:rPr>
              <a:t>answered</a:t>
            </a:r>
            <a:r>
              <a:rPr lang="it-IT" sz="1400" dirty="0">
                <a:latin typeface="Avenir Book" panose="02000503020000020003" pitchFamily="2" charset="0"/>
              </a:rPr>
              <a:t> the </a:t>
            </a:r>
            <a:r>
              <a:rPr lang="it-IT" sz="1400" dirty="0" err="1">
                <a:latin typeface="Avenir Book" panose="02000503020000020003" pitchFamily="2" charset="0"/>
              </a:rPr>
              <a:t>questionnaire</a:t>
            </a:r>
            <a:r>
              <a:rPr lang="it-IT" sz="1400" dirty="0">
                <a:latin typeface="Avenir Book" panose="02000503020000020003" pitchFamily="2" charset="0"/>
              </a:rPr>
              <a:t> take notes on the computer and share </a:t>
            </a:r>
            <a:r>
              <a:rPr lang="it-IT" sz="1400" dirty="0" err="1">
                <a:latin typeface="Avenir Book" panose="02000503020000020003" pitchFamily="2" charset="0"/>
              </a:rPr>
              <a:t>them</a:t>
            </a:r>
            <a:r>
              <a:rPr lang="it-IT" sz="1400" dirty="0">
                <a:latin typeface="Avenir Book" panose="02000503020000020003" pitchFamily="2" charset="0"/>
              </a:rPr>
              <a:t> with </a:t>
            </a:r>
            <a:r>
              <a:rPr lang="it-IT" sz="1400" dirty="0" err="1">
                <a:latin typeface="Avenir Book" panose="02000503020000020003" pitchFamily="2" charset="0"/>
              </a:rPr>
              <a:t>other</a:t>
            </a:r>
            <a:r>
              <a:rPr lang="it-IT" sz="1400" dirty="0">
                <a:latin typeface="Avenir Book" panose="02000503020000020003" pitchFamily="2" charset="0"/>
              </a:rPr>
              <a:t> </a:t>
            </a:r>
            <a:r>
              <a:rPr lang="it-IT" sz="1400" dirty="0" err="1">
                <a:latin typeface="Avenir Book" panose="02000503020000020003" pitchFamily="2" charset="0"/>
              </a:rPr>
              <a:t>colleagues</a:t>
            </a:r>
            <a:r>
              <a:rPr lang="it-IT" sz="1400" dirty="0">
                <a:latin typeface="Avenir Book" panose="02000503020000020003" pitchFamily="2" charset="0"/>
              </a:rPr>
              <a:t>;</a:t>
            </a:r>
          </a:p>
          <a:p>
            <a:pPr marL="342900" indent="-342900">
              <a:buFont typeface="+mj-lt"/>
              <a:buAutoNum type="arabicPeriod"/>
            </a:pPr>
            <a:endParaRPr lang="it-IT" sz="1400" dirty="0">
              <a:latin typeface="Avenir Book" panose="02000503020000020003" pitchFamily="2" charset="0"/>
            </a:endParaRPr>
          </a:p>
          <a:p>
            <a:pPr marL="342900" indent="-342900">
              <a:buFont typeface="+mj-lt"/>
              <a:buAutoNum type="arabicPeriod"/>
            </a:pPr>
            <a:r>
              <a:rPr lang="it-IT" sz="1400" dirty="0" err="1">
                <a:latin typeface="Avenir Book" panose="02000503020000020003" pitchFamily="2" charset="0"/>
              </a:rPr>
              <a:t>Most</a:t>
            </a:r>
            <a:r>
              <a:rPr lang="it-IT" sz="1400" dirty="0">
                <a:latin typeface="Avenir Book" panose="02000503020000020003" pitchFamily="2" charset="0"/>
              </a:rPr>
              <a:t> of the </a:t>
            </a:r>
            <a:r>
              <a:rPr lang="it-IT" sz="1400" dirty="0" err="1">
                <a:latin typeface="Avenir Book" panose="02000503020000020003" pitchFamily="2" charset="0"/>
              </a:rPr>
              <a:t>students</a:t>
            </a:r>
            <a:r>
              <a:rPr lang="it-IT" sz="1400" dirty="0">
                <a:latin typeface="Avenir Book" panose="02000503020000020003" pitchFamily="2" charset="0"/>
              </a:rPr>
              <a:t> </a:t>
            </a:r>
            <a:r>
              <a:rPr lang="it-IT" sz="1400" dirty="0" err="1">
                <a:latin typeface="Avenir Book" panose="02000503020000020003" pitchFamily="2" charset="0"/>
              </a:rPr>
              <a:t>who</a:t>
            </a:r>
            <a:r>
              <a:rPr lang="it-IT" sz="1400" dirty="0">
                <a:latin typeface="Avenir Book" panose="02000503020000020003" pitchFamily="2" charset="0"/>
              </a:rPr>
              <a:t> </a:t>
            </a:r>
            <a:r>
              <a:rPr lang="it-IT" sz="1400" dirty="0" err="1">
                <a:latin typeface="Avenir Book" panose="02000503020000020003" pitchFamily="2" charset="0"/>
              </a:rPr>
              <a:t>answered</a:t>
            </a:r>
            <a:r>
              <a:rPr lang="it-IT" sz="1400" dirty="0">
                <a:latin typeface="Avenir Book" panose="02000503020000020003" pitchFamily="2" charset="0"/>
              </a:rPr>
              <a:t> the </a:t>
            </a:r>
            <a:r>
              <a:rPr lang="it-IT" sz="1400" dirty="0" err="1">
                <a:latin typeface="Avenir Book" panose="02000503020000020003" pitchFamily="2" charset="0"/>
              </a:rPr>
              <a:t>questionnaire</a:t>
            </a:r>
            <a:r>
              <a:rPr lang="it-IT" sz="1400" dirty="0">
                <a:latin typeface="Avenir Book" panose="02000503020000020003" pitchFamily="2" charset="0"/>
              </a:rPr>
              <a:t> share </a:t>
            </a:r>
            <a:r>
              <a:rPr lang="it-IT" sz="1400" dirty="0" err="1">
                <a:latin typeface="Avenir Book" panose="02000503020000020003" pitchFamily="2" charset="0"/>
              </a:rPr>
              <a:t>their</a:t>
            </a:r>
            <a:r>
              <a:rPr lang="it-IT" sz="1400" dirty="0">
                <a:latin typeface="Avenir Book" panose="02000503020000020003" pitchFamily="2" charset="0"/>
              </a:rPr>
              <a:t> notes with </a:t>
            </a:r>
            <a:r>
              <a:rPr lang="it-IT" sz="1400" dirty="0" err="1">
                <a:latin typeface="Avenir Book" panose="02000503020000020003" pitchFamily="2" charset="0"/>
              </a:rPr>
              <a:t>other</a:t>
            </a:r>
            <a:r>
              <a:rPr lang="it-IT" sz="1400" dirty="0">
                <a:latin typeface="Avenir Book" panose="02000503020000020003" pitchFamily="2" charset="0"/>
              </a:rPr>
              <a:t> </a:t>
            </a:r>
            <a:r>
              <a:rPr lang="it-IT" sz="1400" dirty="0" err="1">
                <a:latin typeface="Avenir Book" panose="02000503020000020003" pitchFamily="2" charset="0"/>
              </a:rPr>
              <a:t>colleagues</a:t>
            </a:r>
            <a:r>
              <a:rPr lang="it-IT" sz="1400" dirty="0">
                <a:latin typeface="Avenir Book" panose="02000503020000020003" pitchFamily="2" charset="0"/>
              </a:rPr>
              <a:t> </a:t>
            </a:r>
            <a:r>
              <a:rPr lang="it-IT" sz="1400" dirty="0" err="1">
                <a:latin typeface="Avenir Book" panose="02000503020000020003" pitchFamily="2" charset="0"/>
              </a:rPr>
              <a:t>but</a:t>
            </a:r>
            <a:r>
              <a:rPr lang="it-IT" sz="1400" dirty="0">
                <a:latin typeface="Avenir Book" panose="02000503020000020003" pitchFamily="2" charset="0"/>
              </a:rPr>
              <a:t> </a:t>
            </a:r>
            <a:r>
              <a:rPr lang="it-IT" sz="1400" dirty="0" err="1">
                <a:latin typeface="Avenir Book" panose="02000503020000020003" pitchFamily="2" charset="0"/>
              </a:rPr>
              <a:t>there</a:t>
            </a:r>
            <a:r>
              <a:rPr lang="it-IT" sz="1400" dirty="0">
                <a:latin typeface="Avenir Book" panose="02000503020000020003" pitchFamily="2" charset="0"/>
              </a:rPr>
              <a:t> </a:t>
            </a:r>
            <a:r>
              <a:rPr lang="it-IT" sz="1400" dirty="0" err="1">
                <a:latin typeface="Avenir Book" panose="02000503020000020003" pitchFamily="2" charset="0"/>
              </a:rPr>
              <a:t>is</a:t>
            </a:r>
            <a:r>
              <a:rPr lang="it-IT" sz="1400" dirty="0">
                <a:latin typeface="Avenir Book" panose="02000503020000020003" pitchFamily="2" charset="0"/>
              </a:rPr>
              <a:t> no </a:t>
            </a:r>
            <a:r>
              <a:rPr lang="it-IT" sz="1400" dirty="0" err="1">
                <a:latin typeface="Avenir Book" panose="02000503020000020003" pitchFamily="2" charset="0"/>
              </a:rPr>
              <a:t>platform</a:t>
            </a:r>
            <a:r>
              <a:rPr lang="it-IT" sz="1400" dirty="0">
                <a:latin typeface="Avenir Book" panose="02000503020000020003" pitchFamily="2" charset="0"/>
              </a:rPr>
              <a:t> </a:t>
            </a:r>
            <a:r>
              <a:rPr lang="it-IT" sz="1400" dirty="0" err="1">
                <a:latin typeface="Avenir Book" panose="02000503020000020003" pitchFamily="2" charset="0"/>
              </a:rPr>
              <a:t>that</a:t>
            </a:r>
            <a:r>
              <a:rPr lang="it-IT" sz="1400" dirty="0">
                <a:latin typeface="Avenir Book" panose="02000503020000020003" pitchFamily="2" charset="0"/>
              </a:rPr>
              <a:t> </a:t>
            </a:r>
            <a:r>
              <a:rPr lang="it-IT" sz="1400" dirty="0" err="1">
                <a:latin typeface="Avenir Book" panose="02000503020000020003" pitchFamily="2" charset="0"/>
              </a:rPr>
              <a:t>prevails</a:t>
            </a:r>
            <a:r>
              <a:rPr lang="it-IT" sz="1400" dirty="0">
                <a:latin typeface="Avenir Book" panose="02000503020000020003" pitchFamily="2" charset="0"/>
              </a:rPr>
              <a:t> over the </a:t>
            </a:r>
            <a:r>
              <a:rPr lang="it-IT" sz="1400" dirty="0" err="1">
                <a:latin typeface="Avenir Book" panose="02000503020000020003" pitchFamily="2" charset="0"/>
              </a:rPr>
              <a:t>others</a:t>
            </a:r>
            <a:r>
              <a:rPr lang="it-IT" sz="1400" dirty="0">
                <a:latin typeface="Avenir Book" panose="02000503020000020003" pitchFamily="2" charset="0"/>
              </a:rPr>
              <a:t>. </a:t>
            </a:r>
          </a:p>
          <a:p>
            <a:endParaRPr lang="en-GB" dirty="0"/>
          </a:p>
        </p:txBody>
      </p:sp>
      <p:sp>
        <p:nvSpPr>
          <p:cNvPr id="21" name="CasellaDiTesto 20">
            <a:extLst>
              <a:ext uri="{FF2B5EF4-FFF2-40B4-BE49-F238E27FC236}">
                <a16:creationId xmlns:a16="http://schemas.microsoft.com/office/drawing/2014/main" id="{0BAB0439-FBC8-0540-8811-43C7919D4DEC}"/>
              </a:ext>
            </a:extLst>
          </p:cNvPr>
          <p:cNvSpPr txBox="1"/>
          <p:nvPr/>
        </p:nvSpPr>
        <p:spPr>
          <a:xfrm>
            <a:off x="483704" y="1352097"/>
            <a:ext cx="5258555" cy="400110"/>
          </a:xfrm>
          <a:prstGeom prst="rect">
            <a:avLst/>
          </a:prstGeom>
          <a:noFill/>
        </p:spPr>
        <p:txBody>
          <a:bodyPr wrap="none" rtlCol="0">
            <a:spAutoFit/>
          </a:bodyPr>
          <a:lstStyle/>
          <a:p>
            <a:r>
              <a:rPr lang="en-GB" sz="2000" b="1" dirty="0">
                <a:solidFill>
                  <a:srgbClr val="5FCBEF"/>
                </a:solidFill>
                <a:latin typeface="Avenir Next" panose="020B0503020202020204" pitchFamily="34" charset="0"/>
              </a:rPr>
              <a:t>Data coming from questionnaire analysis</a:t>
            </a:r>
          </a:p>
        </p:txBody>
      </p:sp>
      <p:sp>
        <p:nvSpPr>
          <p:cNvPr id="22" name="CasellaDiTesto 21">
            <a:extLst>
              <a:ext uri="{FF2B5EF4-FFF2-40B4-BE49-F238E27FC236}">
                <a16:creationId xmlns:a16="http://schemas.microsoft.com/office/drawing/2014/main" id="{9501221D-D0A6-9742-8F65-5BCE12FA81B6}"/>
              </a:ext>
            </a:extLst>
          </p:cNvPr>
          <p:cNvSpPr txBox="1"/>
          <p:nvPr/>
        </p:nvSpPr>
        <p:spPr>
          <a:xfrm>
            <a:off x="7176051" y="302615"/>
            <a:ext cx="4005471" cy="400110"/>
          </a:xfrm>
          <a:prstGeom prst="rect">
            <a:avLst/>
          </a:prstGeom>
          <a:noFill/>
        </p:spPr>
        <p:txBody>
          <a:bodyPr wrap="square" rtlCol="0">
            <a:spAutoFit/>
          </a:bodyPr>
          <a:lstStyle/>
          <a:p>
            <a:pPr algn="ctr"/>
            <a:r>
              <a:rPr lang="en-GB" sz="2000" b="1" dirty="0">
                <a:solidFill>
                  <a:srgbClr val="0071C0"/>
                </a:solidFill>
                <a:latin typeface="Avenir Next" panose="020B0503020202020204" pitchFamily="34" charset="0"/>
              </a:rPr>
              <a:t>Questionnaire’s structure</a:t>
            </a:r>
          </a:p>
        </p:txBody>
      </p:sp>
    </p:spTree>
    <p:extLst>
      <p:ext uri="{BB962C8B-B14F-4D97-AF65-F5344CB8AC3E}">
        <p14:creationId xmlns:p14="http://schemas.microsoft.com/office/powerpoint/2010/main" val="1048232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DF6183B0-99D9-554E-A84F-CF3743A74E7B}"/>
              </a:ext>
            </a:extLst>
          </p:cNvPr>
          <p:cNvSpPr txBox="1"/>
          <p:nvPr/>
        </p:nvSpPr>
        <p:spPr>
          <a:xfrm>
            <a:off x="211617" y="101232"/>
            <a:ext cx="5059590" cy="584775"/>
          </a:xfrm>
          <a:prstGeom prst="rect">
            <a:avLst/>
          </a:prstGeom>
          <a:noFill/>
        </p:spPr>
        <p:txBody>
          <a:bodyPr wrap="none" rtlCol="0">
            <a:spAutoFit/>
          </a:bodyPr>
          <a:lstStyle/>
          <a:p>
            <a:r>
              <a:rPr lang="it-IT" sz="3200" b="1" dirty="0" err="1">
                <a:solidFill>
                  <a:srgbClr val="002060"/>
                </a:solidFill>
                <a:latin typeface="Avenir Next" panose="020B0503020202020204" pitchFamily="34" charset="0"/>
              </a:rPr>
              <a:t>Questionnaire’s</a:t>
            </a:r>
            <a:r>
              <a:rPr lang="it-IT" sz="3200" b="1" dirty="0">
                <a:solidFill>
                  <a:srgbClr val="002060"/>
                </a:solidFill>
                <a:latin typeface="Avenir Next" panose="020B0503020202020204" pitchFamily="34" charset="0"/>
              </a:rPr>
              <a:t> </a:t>
            </a:r>
            <a:r>
              <a:rPr lang="it-IT" sz="3200" b="1" dirty="0" err="1">
                <a:solidFill>
                  <a:srgbClr val="002060"/>
                </a:solidFill>
                <a:latin typeface="Avenir Next" panose="020B0503020202020204" pitchFamily="34" charset="0"/>
              </a:rPr>
              <a:t>answers</a:t>
            </a:r>
            <a:endParaRPr lang="it-IT" sz="3200" b="1" dirty="0">
              <a:solidFill>
                <a:srgbClr val="002060"/>
              </a:solidFill>
              <a:latin typeface="Avenir Next" panose="020B0503020202020204" pitchFamily="34" charset="0"/>
            </a:endParaRPr>
          </a:p>
        </p:txBody>
      </p:sp>
      <p:sp>
        <p:nvSpPr>
          <p:cNvPr id="3" name="CasellaDiTesto 2">
            <a:extLst>
              <a:ext uri="{FF2B5EF4-FFF2-40B4-BE49-F238E27FC236}">
                <a16:creationId xmlns:a16="http://schemas.microsoft.com/office/drawing/2014/main" id="{87A504D0-9D79-AF45-B60C-AF343E118F31}"/>
              </a:ext>
            </a:extLst>
          </p:cNvPr>
          <p:cNvSpPr txBox="1"/>
          <p:nvPr/>
        </p:nvSpPr>
        <p:spPr>
          <a:xfrm>
            <a:off x="1823693" y="685865"/>
            <a:ext cx="2869696" cy="369332"/>
          </a:xfrm>
          <a:prstGeom prst="rect">
            <a:avLst/>
          </a:prstGeom>
          <a:noFill/>
        </p:spPr>
        <p:txBody>
          <a:bodyPr wrap="square" rtlCol="0">
            <a:spAutoFit/>
          </a:bodyPr>
          <a:lstStyle/>
          <a:p>
            <a:r>
              <a:rPr lang="it-IT" b="1" dirty="0" err="1">
                <a:solidFill>
                  <a:srgbClr val="0070C0"/>
                </a:solidFill>
                <a:latin typeface="Avenir Next" panose="020B0503020202020204" pitchFamily="34" charset="0"/>
              </a:rPr>
              <a:t>What</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is</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your</a:t>
            </a:r>
            <a:r>
              <a:rPr lang="it-IT" b="1" dirty="0">
                <a:solidFill>
                  <a:srgbClr val="0070C0"/>
                </a:solidFill>
                <a:latin typeface="Avenir Next" panose="020B0503020202020204" pitchFamily="34" charset="0"/>
              </a:rPr>
              <a:t> gender?</a:t>
            </a:r>
          </a:p>
        </p:txBody>
      </p:sp>
      <p:graphicFrame>
        <p:nvGraphicFramePr>
          <p:cNvPr id="4" name="Grafico 3">
            <a:extLst>
              <a:ext uri="{FF2B5EF4-FFF2-40B4-BE49-F238E27FC236}">
                <a16:creationId xmlns:a16="http://schemas.microsoft.com/office/drawing/2014/main" id="{ABA6230C-2F83-D647-9335-F8D258970672}"/>
              </a:ext>
            </a:extLst>
          </p:cNvPr>
          <p:cNvGraphicFramePr/>
          <p:nvPr>
            <p:extLst>
              <p:ext uri="{D42A27DB-BD31-4B8C-83A1-F6EECF244321}">
                <p14:modId xmlns:p14="http://schemas.microsoft.com/office/powerpoint/2010/main" val="3300921907"/>
              </p:ext>
            </p:extLst>
          </p:nvPr>
        </p:nvGraphicFramePr>
        <p:xfrm>
          <a:off x="1381645" y="1009148"/>
          <a:ext cx="3282153" cy="2521519"/>
        </p:xfrm>
        <a:graphic>
          <a:graphicData uri="http://schemas.openxmlformats.org/drawingml/2006/chart">
            <c:chart xmlns:c="http://schemas.openxmlformats.org/drawingml/2006/chart" xmlns:r="http://schemas.openxmlformats.org/officeDocument/2006/relationships" r:id="rId2"/>
          </a:graphicData>
        </a:graphic>
      </p:graphicFrame>
      <p:sp>
        <p:nvSpPr>
          <p:cNvPr id="5" name="CasellaDiTesto 4">
            <a:extLst>
              <a:ext uri="{FF2B5EF4-FFF2-40B4-BE49-F238E27FC236}">
                <a16:creationId xmlns:a16="http://schemas.microsoft.com/office/drawing/2014/main" id="{98E4FE59-4DCE-5A4D-BF93-5EB9A1782FC4}"/>
              </a:ext>
            </a:extLst>
          </p:cNvPr>
          <p:cNvSpPr txBox="1"/>
          <p:nvPr/>
        </p:nvSpPr>
        <p:spPr>
          <a:xfrm>
            <a:off x="7870724" y="624452"/>
            <a:ext cx="2434321" cy="369332"/>
          </a:xfrm>
          <a:prstGeom prst="rect">
            <a:avLst/>
          </a:prstGeom>
          <a:noFill/>
        </p:spPr>
        <p:txBody>
          <a:bodyPr wrap="square" rtlCol="0">
            <a:spAutoFit/>
          </a:bodyPr>
          <a:lstStyle/>
          <a:p>
            <a:r>
              <a:rPr lang="it-IT" b="1" dirty="0">
                <a:solidFill>
                  <a:srgbClr val="0070C0"/>
                </a:solidFill>
                <a:latin typeface="Avenir Next" panose="020B0503020202020204" pitchFamily="34" charset="0"/>
              </a:rPr>
              <a:t>How </a:t>
            </a:r>
            <a:r>
              <a:rPr lang="it-IT" b="1" dirty="0" err="1">
                <a:solidFill>
                  <a:srgbClr val="0070C0"/>
                </a:solidFill>
                <a:latin typeface="Avenir Next" panose="020B0503020202020204" pitchFamily="34" charset="0"/>
              </a:rPr>
              <a:t>old</a:t>
            </a:r>
            <a:r>
              <a:rPr lang="it-IT" b="1" dirty="0">
                <a:solidFill>
                  <a:srgbClr val="0070C0"/>
                </a:solidFill>
                <a:latin typeface="Avenir Next" panose="020B0503020202020204" pitchFamily="34" charset="0"/>
              </a:rPr>
              <a:t> are </a:t>
            </a:r>
            <a:r>
              <a:rPr lang="it-IT" b="1" dirty="0" err="1">
                <a:solidFill>
                  <a:srgbClr val="0070C0"/>
                </a:solidFill>
                <a:latin typeface="Avenir Next" panose="020B0503020202020204" pitchFamily="34" charset="0"/>
              </a:rPr>
              <a:t>you</a:t>
            </a:r>
            <a:r>
              <a:rPr lang="it-IT" b="1" dirty="0">
                <a:solidFill>
                  <a:srgbClr val="0070C0"/>
                </a:solidFill>
                <a:latin typeface="Avenir Next" panose="020B0503020202020204" pitchFamily="34" charset="0"/>
              </a:rPr>
              <a:t>?</a:t>
            </a:r>
          </a:p>
        </p:txBody>
      </p:sp>
      <p:graphicFrame>
        <p:nvGraphicFramePr>
          <p:cNvPr id="7" name="Grafico 6">
            <a:extLst>
              <a:ext uri="{FF2B5EF4-FFF2-40B4-BE49-F238E27FC236}">
                <a16:creationId xmlns:a16="http://schemas.microsoft.com/office/drawing/2014/main" id="{EF8509BD-2E72-D54C-B868-0C1DCE6AD6BF}"/>
              </a:ext>
            </a:extLst>
          </p:cNvPr>
          <p:cNvGraphicFramePr/>
          <p:nvPr>
            <p:extLst>
              <p:ext uri="{D42A27DB-BD31-4B8C-83A1-F6EECF244321}">
                <p14:modId xmlns:p14="http://schemas.microsoft.com/office/powerpoint/2010/main" val="893682598"/>
              </p:ext>
            </p:extLst>
          </p:nvPr>
        </p:nvGraphicFramePr>
        <p:xfrm>
          <a:off x="7257919" y="975671"/>
          <a:ext cx="3403504" cy="2521519"/>
        </p:xfrm>
        <a:graphic>
          <a:graphicData uri="http://schemas.openxmlformats.org/drawingml/2006/chart">
            <c:chart xmlns:c="http://schemas.openxmlformats.org/drawingml/2006/chart" xmlns:r="http://schemas.openxmlformats.org/officeDocument/2006/relationships" r:id="rId3"/>
          </a:graphicData>
        </a:graphic>
      </p:graphicFrame>
      <p:sp>
        <p:nvSpPr>
          <p:cNvPr id="8" name="CasellaDiTesto 7">
            <a:extLst>
              <a:ext uri="{FF2B5EF4-FFF2-40B4-BE49-F238E27FC236}">
                <a16:creationId xmlns:a16="http://schemas.microsoft.com/office/drawing/2014/main" id="{6A14AD56-24BE-4FD5-BAFB-643BD9AA6CE7}"/>
              </a:ext>
            </a:extLst>
          </p:cNvPr>
          <p:cNvSpPr txBox="1"/>
          <p:nvPr/>
        </p:nvSpPr>
        <p:spPr>
          <a:xfrm>
            <a:off x="1012826" y="3703821"/>
            <a:ext cx="4019787" cy="646331"/>
          </a:xfrm>
          <a:prstGeom prst="rect">
            <a:avLst/>
          </a:prstGeom>
          <a:noFill/>
        </p:spPr>
        <p:txBody>
          <a:bodyPr wrap="square" rtlCol="0">
            <a:spAutoFit/>
          </a:bodyPr>
          <a:lstStyle/>
          <a:p>
            <a:pPr algn="ctr"/>
            <a:r>
              <a:rPr lang="it-IT" b="1" dirty="0">
                <a:solidFill>
                  <a:srgbClr val="0070C0"/>
                </a:solidFill>
                <a:latin typeface="Avenir Next" panose="020B0503020202020204" pitchFamily="34" charset="0"/>
              </a:rPr>
              <a:t>How </a:t>
            </a:r>
            <a:r>
              <a:rPr lang="it-IT" b="1" dirty="0" err="1">
                <a:solidFill>
                  <a:srgbClr val="0070C0"/>
                </a:solidFill>
                <a:latin typeface="Avenir Next" panose="020B0503020202020204" pitchFamily="34" charset="0"/>
              </a:rPr>
              <a:t>many</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years</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have</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you</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been</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attending</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university</a:t>
            </a:r>
            <a:r>
              <a:rPr lang="it-IT" b="1" dirty="0">
                <a:solidFill>
                  <a:srgbClr val="0070C0"/>
                </a:solidFill>
                <a:latin typeface="Avenir Next" panose="020B0503020202020204" pitchFamily="34" charset="0"/>
              </a:rPr>
              <a:t>?</a:t>
            </a:r>
          </a:p>
        </p:txBody>
      </p:sp>
      <p:graphicFrame>
        <p:nvGraphicFramePr>
          <p:cNvPr id="9" name="Grafico 8">
            <a:extLst>
              <a:ext uri="{FF2B5EF4-FFF2-40B4-BE49-F238E27FC236}">
                <a16:creationId xmlns:a16="http://schemas.microsoft.com/office/drawing/2014/main" id="{7313B44C-17F0-479B-8DFC-14F53AE40DDF}"/>
              </a:ext>
            </a:extLst>
          </p:cNvPr>
          <p:cNvGraphicFramePr/>
          <p:nvPr>
            <p:extLst>
              <p:ext uri="{D42A27DB-BD31-4B8C-83A1-F6EECF244321}">
                <p14:modId xmlns:p14="http://schemas.microsoft.com/office/powerpoint/2010/main" val="7166290"/>
              </p:ext>
            </p:extLst>
          </p:nvPr>
        </p:nvGraphicFramePr>
        <p:xfrm>
          <a:off x="1012828" y="4377056"/>
          <a:ext cx="4019786" cy="2271942"/>
        </p:xfrm>
        <a:graphic>
          <a:graphicData uri="http://schemas.openxmlformats.org/drawingml/2006/chart">
            <c:chart xmlns:c="http://schemas.openxmlformats.org/drawingml/2006/chart" xmlns:r="http://schemas.openxmlformats.org/officeDocument/2006/relationships" r:id="rId4"/>
          </a:graphicData>
        </a:graphic>
      </p:graphicFrame>
      <p:sp>
        <p:nvSpPr>
          <p:cNvPr id="10" name="CasellaDiTesto 9">
            <a:extLst>
              <a:ext uri="{FF2B5EF4-FFF2-40B4-BE49-F238E27FC236}">
                <a16:creationId xmlns:a16="http://schemas.microsoft.com/office/drawing/2014/main" id="{40CE0B75-235E-4225-A475-1633717B7C71}"/>
              </a:ext>
            </a:extLst>
          </p:cNvPr>
          <p:cNvSpPr txBox="1"/>
          <p:nvPr/>
        </p:nvSpPr>
        <p:spPr>
          <a:xfrm>
            <a:off x="6581458" y="3730725"/>
            <a:ext cx="4756426" cy="646331"/>
          </a:xfrm>
          <a:prstGeom prst="rect">
            <a:avLst/>
          </a:prstGeom>
          <a:noFill/>
        </p:spPr>
        <p:txBody>
          <a:bodyPr wrap="square" rtlCol="0">
            <a:spAutoFit/>
          </a:bodyPr>
          <a:lstStyle/>
          <a:p>
            <a:pPr algn="ctr"/>
            <a:r>
              <a:rPr lang="it-IT" b="1" dirty="0">
                <a:solidFill>
                  <a:srgbClr val="0070C0"/>
                </a:solidFill>
                <a:latin typeface="Avenir Next" panose="020B0503020202020204" pitchFamily="34" charset="0"/>
              </a:rPr>
              <a:t>Do </a:t>
            </a:r>
            <a:r>
              <a:rPr lang="it-IT" b="1" dirty="0" err="1">
                <a:solidFill>
                  <a:srgbClr val="0070C0"/>
                </a:solidFill>
                <a:latin typeface="Avenir Next" panose="020B0503020202020204" pitchFamily="34" charset="0"/>
              </a:rPr>
              <a:t>you</a:t>
            </a:r>
            <a:r>
              <a:rPr lang="it-IT" b="1" dirty="0">
                <a:solidFill>
                  <a:srgbClr val="0070C0"/>
                </a:solidFill>
                <a:latin typeface="Avenir Next" panose="020B0503020202020204" pitchFamily="34" charset="0"/>
              </a:rPr>
              <a:t> live in the </a:t>
            </a:r>
            <a:r>
              <a:rPr lang="it-IT" b="1" dirty="0" err="1">
                <a:solidFill>
                  <a:srgbClr val="0070C0"/>
                </a:solidFill>
                <a:latin typeface="Avenir Next" panose="020B0503020202020204" pitchFamily="34" charset="0"/>
              </a:rPr>
              <a:t>same</a:t>
            </a:r>
            <a:r>
              <a:rPr lang="it-IT" b="1" dirty="0">
                <a:solidFill>
                  <a:srgbClr val="0070C0"/>
                </a:solidFill>
                <a:latin typeface="Avenir Next" panose="020B0503020202020204" pitchFamily="34" charset="0"/>
              </a:rPr>
              <a:t> site of </a:t>
            </a:r>
            <a:r>
              <a:rPr lang="it-IT" b="1" dirty="0" err="1">
                <a:solidFill>
                  <a:srgbClr val="0070C0"/>
                </a:solidFill>
                <a:latin typeface="Avenir Next" panose="020B0503020202020204" pitchFamily="34" charset="0"/>
              </a:rPr>
              <a:t>your</a:t>
            </a:r>
            <a:r>
              <a:rPr lang="it-IT" b="1" dirty="0">
                <a:solidFill>
                  <a:srgbClr val="0070C0"/>
                </a:solidFill>
                <a:latin typeface="Avenir Next" panose="020B0503020202020204" pitchFamily="34" charset="0"/>
              </a:rPr>
              <a:t> </a:t>
            </a:r>
            <a:r>
              <a:rPr lang="it-IT" b="1" dirty="0" err="1">
                <a:solidFill>
                  <a:srgbClr val="0070C0"/>
                </a:solidFill>
                <a:latin typeface="Avenir Next" panose="020B0503020202020204" pitchFamily="34" charset="0"/>
              </a:rPr>
              <a:t>university</a:t>
            </a:r>
            <a:r>
              <a:rPr lang="it-IT" b="1" dirty="0">
                <a:solidFill>
                  <a:srgbClr val="0070C0"/>
                </a:solidFill>
                <a:latin typeface="Avenir Next" panose="020B0503020202020204" pitchFamily="34" charset="0"/>
              </a:rPr>
              <a:t>?</a:t>
            </a:r>
          </a:p>
        </p:txBody>
      </p:sp>
      <p:graphicFrame>
        <p:nvGraphicFramePr>
          <p:cNvPr id="11" name="Grafico 10">
            <a:extLst>
              <a:ext uri="{FF2B5EF4-FFF2-40B4-BE49-F238E27FC236}">
                <a16:creationId xmlns:a16="http://schemas.microsoft.com/office/drawing/2014/main" id="{7B20992E-153D-42E7-96BE-AF1133B17BA3}"/>
              </a:ext>
            </a:extLst>
          </p:cNvPr>
          <p:cNvGraphicFramePr/>
          <p:nvPr>
            <p:extLst>
              <p:ext uri="{D42A27DB-BD31-4B8C-83A1-F6EECF244321}">
                <p14:modId xmlns:p14="http://schemas.microsoft.com/office/powerpoint/2010/main" val="3718604235"/>
              </p:ext>
            </p:extLst>
          </p:nvPr>
        </p:nvGraphicFramePr>
        <p:xfrm>
          <a:off x="6734461" y="4377056"/>
          <a:ext cx="4450420" cy="227194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6690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DEBC1C6C-10C2-4A4A-BB3D-211465B985B7}"/>
              </a:ext>
            </a:extLst>
          </p:cNvPr>
          <p:cNvSpPr txBox="1"/>
          <p:nvPr/>
        </p:nvSpPr>
        <p:spPr>
          <a:xfrm>
            <a:off x="6240758" y="77612"/>
            <a:ext cx="5076000" cy="792000"/>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ea typeface="Palatino" pitchFamily="2" charset="77"/>
              </a:rPr>
              <a:t>If </a:t>
            </a:r>
            <a:r>
              <a:rPr lang="it-IT" sz="1600" b="1" dirty="0" err="1">
                <a:solidFill>
                  <a:srgbClr val="0070C0"/>
                </a:solidFill>
                <a:latin typeface="Avenir Next" panose="020B0503020202020204" pitchFamily="34" charset="0"/>
                <a:ea typeface="Palatino" pitchFamily="2" charset="77"/>
              </a:rPr>
              <a:t>you</a:t>
            </a:r>
            <a:r>
              <a:rPr lang="it-IT" sz="1600" b="1" dirty="0">
                <a:solidFill>
                  <a:srgbClr val="0070C0"/>
                </a:solidFill>
                <a:latin typeface="Avenir Next" panose="020B0503020202020204" pitchFamily="34" charset="0"/>
                <a:ea typeface="Palatino" pitchFamily="2" charset="77"/>
              </a:rPr>
              <a:t> are a </a:t>
            </a:r>
            <a:r>
              <a:rPr lang="it-IT" sz="1600" b="1" dirty="0" err="1">
                <a:solidFill>
                  <a:srgbClr val="0070C0"/>
                </a:solidFill>
                <a:latin typeface="Avenir Next" panose="020B0503020202020204" pitchFamily="34" charset="0"/>
                <a:ea typeface="Palatino" pitchFamily="2" charset="77"/>
              </a:rPr>
              <a:t>university</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student</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which</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university</a:t>
            </a:r>
            <a:r>
              <a:rPr lang="it-IT" sz="1600" b="1" dirty="0">
                <a:solidFill>
                  <a:srgbClr val="0070C0"/>
                </a:solidFill>
                <a:latin typeface="Avenir Next" panose="020B0503020202020204" pitchFamily="34" charset="0"/>
                <a:ea typeface="Palatino" pitchFamily="2" charset="77"/>
              </a:rPr>
              <a:t> do </a:t>
            </a:r>
            <a:r>
              <a:rPr lang="it-IT" sz="1600" b="1" dirty="0" err="1">
                <a:solidFill>
                  <a:srgbClr val="0070C0"/>
                </a:solidFill>
                <a:latin typeface="Avenir Next" panose="020B0503020202020204" pitchFamily="34" charset="0"/>
                <a:ea typeface="Palatino" pitchFamily="2" charset="77"/>
              </a:rPr>
              <a:t>you</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belong</a:t>
            </a:r>
            <a:r>
              <a:rPr lang="it-IT" sz="1600" b="1" dirty="0">
                <a:solidFill>
                  <a:srgbClr val="0070C0"/>
                </a:solidFill>
                <a:latin typeface="Avenir Next" panose="020B0503020202020204" pitchFamily="34" charset="0"/>
                <a:ea typeface="Palatino" pitchFamily="2" charset="77"/>
              </a:rPr>
              <a:t> to? (La Sapienza, Roma Tre, Tor Vergata ,</a:t>
            </a:r>
            <a:r>
              <a:rPr lang="it-IT" sz="1600" b="1" dirty="0" err="1">
                <a:solidFill>
                  <a:srgbClr val="0070C0"/>
                </a:solidFill>
                <a:latin typeface="Avenir Next" panose="020B0503020202020204" pitchFamily="34" charset="0"/>
                <a:ea typeface="Palatino" pitchFamily="2" charset="77"/>
              </a:rPr>
              <a:t>etc</a:t>
            </a:r>
            <a:r>
              <a:rPr lang="it-IT" sz="1600" b="1" dirty="0">
                <a:solidFill>
                  <a:srgbClr val="0070C0"/>
                </a:solidFill>
                <a:latin typeface="Avenir Next" panose="020B0503020202020204" pitchFamily="34" charset="0"/>
                <a:ea typeface="Palatino" pitchFamily="2" charset="77"/>
              </a:rPr>
              <a:t>)</a:t>
            </a:r>
            <a:br>
              <a:rPr lang="it-IT" b="1" dirty="0">
                <a:solidFill>
                  <a:srgbClr val="0070C0"/>
                </a:solidFill>
                <a:latin typeface="Avenir Next" panose="020B0503020202020204" pitchFamily="34" charset="0"/>
                <a:ea typeface="Palatino" pitchFamily="2" charset="77"/>
              </a:rPr>
            </a:br>
            <a:r>
              <a:rPr lang="it-IT" b="1" dirty="0">
                <a:solidFill>
                  <a:srgbClr val="0070C0"/>
                </a:solidFill>
                <a:latin typeface="Avenir Next" panose="020B0503020202020204" pitchFamily="34" charset="0"/>
              </a:rPr>
              <a:t> </a:t>
            </a:r>
          </a:p>
        </p:txBody>
      </p:sp>
      <p:graphicFrame>
        <p:nvGraphicFramePr>
          <p:cNvPr id="3" name="Grafico 2">
            <a:extLst>
              <a:ext uri="{FF2B5EF4-FFF2-40B4-BE49-F238E27FC236}">
                <a16:creationId xmlns:a16="http://schemas.microsoft.com/office/drawing/2014/main" id="{79DC3277-E945-F44F-8C8F-2634F3F34155}"/>
              </a:ext>
            </a:extLst>
          </p:cNvPr>
          <p:cNvGraphicFramePr/>
          <p:nvPr>
            <p:extLst>
              <p:ext uri="{D42A27DB-BD31-4B8C-83A1-F6EECF244321}">
                <p14:modId xmlns:p14="http://schemas.microsoft.com/office/powerpoint/2010/main" val="471889649"/>
              </p:ext>
            </p:extLst>
          </p:nvPr>
        </p:nvGraphicFramePr>
        <p:xfrm>
          <a:off x="6460949" y="927811"/>
          <a:ext cx="4855809" cy="2116206"/>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D01ADF83-576C-3649-A131-8892B6C31B8D}"/>
              </a:ext>
            </a:extLst>
          </p:cNvPr>
          <p:cNvSpPr txBox="1"/>
          <p:nvPr/>
        </p:nvSpPr>
        <p:spPr>
          <a:xfrm>
            <a:off x="489857" y="77612"/>
            <a:ext cx="5348135" cy="830997"/>
          </a:xfrm>
          <a:prstGeom prst="rect">
            <a:avLst/>
          </a:prstGeom>
          <a:solidFill>
            <a:schemeClr val="bg1"/>
          </a:solidFill>
        </p:spPr>
        <p:txBody>
          <a:bodyPr wrap="square" rtlCol="0">
            <a:spAutoFit/>
          </a:bodyPr>
          <a:lstStyle/>
          <a:p>
            <a:pPr algn="ctr"/>
            <a:r>
              <a:rPr lang="it-IT" sz="1600" b="1" dirty="0" err="1">
                <a:solidFill>
                  <a:srgbClr val="0070C0"/>
                </a:solidFill>
                <a:latin typeface="Avenir Next" panose="020B0503020202020204" pitchFamily="34" charset="0"/>
                <a:ea typeface="Palatino" pitchFamily="2" charset="77"/>
              </a:rPr>
              <a:t>Which</a:t>
            </a:r>
            <a:r>
              <a:rPr lang="it-IT" sz="1600" b="1" dirty="0">
                <a:solidFill>
                  <a:srgbClr val="0070C0"/>
                </a:solidFill>
                <a:latin typeface="Avenir Next" panose="020B0503020202020204" pitchFamily="34" charset="0"/>
                <a:ea typeface="Palatino" pitchFamily="2" charset="77"/>
              </a:rPr>
              <a:t> category of </a:t>
            </a:r>
            <a:r>
              <a:rPr lang="it-IT" sz="1600" b="1" dirty="0" err="1">
                <a:solidFill>
                  <a:srgbClr val="0070C0"/>
                </a:solidFill>
                <a:latin typeface="Avenir Next" panose="020B0503020202020204" pitchFamily="34" charset="0"/>
                <a:ea typeface="Palatino" pitchFamily="2" charset="77"/>
              </a:rPr>
              <a:t>student</a:t>
            </a:r>
            <a:r>
              <a:rPr lang="it-IT" sz="1600" b="1" dirty="0">
                <a:solidFill>
                  <a:srgbClr val="0070C0"/>
                </a:solidFill>
                <a:latin typeface="Avenir Next" panose="020B0503020202020204" pitchFamily="34" charset="0"/>
                <a:ea typeface="Palatino" pitchFamily="2" charset="77"/>
              </a:rPr>
              <a:t> do </a:t>
            </a:r>
            <a:r>
              <a:rPr lang="it-IT" sz="1600" b="1" dirty="0" err="1">
                <a:solidFill>
                  <a:srgbClr val="0070C0"/>
                </a:solidFill>
                <a:latin typeface="Avenir Next" panose="020B0503020202020204" pitchFamily="34" charset="0"/>
                <a:ea typeface="Palatino" pitchFamily="2" charset="77"/>
              </a:rPr>
              <a:t>you</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belong</a:t>
            </a:r>
            <a:r>
              <a:rPr lang="it-IT" sz="1600" b="1" dirty="0">
                <a:solidFill>
                  <a:srgbClr val="0070C0"/>
                </a:solidFill>
                <a:latin typeface="Avenir Next" panose="020B0503020202020204" pitchFamily="34" charset="0"/>
                <a:ea typeface="Palatino" pitchFamily="2" charset="77"/>
              </a:rPr>
              <a:t> to? </a:t>
            </a:r>
            <a:r>
              <a:rPr lang="it-IT" sz="1600" b="1" dirty="0" err="1">
                <a:solidFill>
                  <a:srgbClr val="0070C0"/>
                </a:solidFill>
                <a:latin typeface="Avenir Next" panose="020B0503020202020204" pitchFamily="34" charset="0"/>
                <a:ea typeface="Palatino" pitchFamily="2" charset="77"/>
              </a:rPr>
              <a:t>Remember</a:t>
            </a:r>
            <a:r>
              <a:rPr lang="it-IT" sz="1600" b="1" dirty="0">
                <a:solidFill>
                  <a:srgbClr val="0070C0"/>
                </a:solidFill>
                <a:latin typeface="Avenir Next" panose="020B0503020202020204" pitchFamily="34" charset="0"/>
                <a:ea typeface="Palatino" pitchFamily="2" charset="77"/>
              </a:rPr>
              <a:t>: a part-time </a:t>
            </a:r>
            <a:r>
              <a:rPr lang="it-IT" sz="1600" b="1" dirty="0" err="1">
                <a:solidFill>
                  <a:srgbClr val="0070C0"/>
                </a:solidFill>
                <a:latin typeface="Avenir Next" panose="020B0503020202020204" pitchFamily="34" charset="0"/>
                <a:ea typeface="Palatino" pitchFamily="2" charset="77"/>
              </a:rPr>
              <a:t>student</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is</a:t>
            </a:r>
            <a:r>
              <a:rPr lang="it-IT" sz="1600" b="1" dirty="0">
                <a:solidFill>
                  <a:srgbClr val="0070C0"/>
                </a:solidFill>
                <a:latin typeface="Avenir Next" panose="020B0503020202020204" pitchFamily="34" charset="0"/>
                <a:ea typeface="Palatino" pitchFamily="2" charset="77"/>
              </a:rPr>
              <a:t> a </a:t>
            </a:r>
            <a:r>
              <a:rPr lang="it-IT" sz="1600" b="1" dirty="0" err="1">
                <a:solidFill>
                  <a:srgbClr val="0070C0"/>
                </a:solidFill>
                <a:latin typeface="Avenir Next" panose="020B0503020202020204" pitchFamily="34" charset="0"/>
                <a:ea typeface="Palatino" pitchFamily="2" charset="77"/>
              </a:rPr>
              <a:t>student</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how</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has</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also</a:t>
            </a:r>
            <a:r>
              <a:rPr lang="it-IT" sz="1600" b="1" dirty="0">
                <a:solidFill>
                  <a:srgbClr val="0070C0"/>
                </a:solidFill>
                <a:latin typeface="Avenir Next" panose="020B0503020202020204" pitchFamily="34" charset="0"/>
                <a:ea typeface="Palatino" pitchFamily="2" charset="77"/>
              </a:rPr>
              <a:t> a job. </a:t>
            </a:r>
            <a:endParaRPr lang="it-IT" sz="1600" b="1" dirty="0">
              <a:solidFill>
                <a:srgbClr val="0070C0"/>
              </a:solidFill>
              <a:latin typeface="Avenir Next" panose="020B0503020202020204" pitchFamily="34" charset="0"/>
            </a:endParaRPr>
          </a:p>
        </p:txBody>
      </p:sp>
      <p:graphicFrame>
        <p:nvGraphicFramePr>
          <p:cNvPr id="5" name="Grafico 4">
            <a:extLst>
              <a:ext uri="{FF2B5EF4-FFF2-40B4-BE49-F238E27FC236}">
                <a16:creationId xmlns:a16="http://schemas.microsoft.com/office/drawing/2014/main" id="{C2CA965A-4DE3-2F49-987D-912F5DBA6940}"/>
              </a:ext>
            </a:extLst>
          </p:cNvPr>
          <p:cNvGraphicFramePr/>
          <p:nvPr>
            <p:extLst>
              <p:ext uri="{D42A27DB-BD31-4B8C-83A1-F6EECF244321}">
                <p14:modId xmlns:p14="http://schemas.microsoft.com/office/powerpoint/2010/main" val="3810120835"/>
              </p:ext>
            </p:extLst>
          </p:nvPr>
        </p:nvGraphicFramePr>
        <p:xfrm>
          <a:off x="1239884" y="927811"/>
          <a:ext cx="3848079" cy="2116206"/>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C43BFAB1-3610-4AAC-984C-ABE85540F65E}"/>
              </a:ext>
            </a:extLst>
          </p:cNvPr>
          <p:cNvSpPr txBox="1"/>
          <p:nvPr/>
        </p:nvSpPr>
        <p:spPr>
          <a:xfrm>
            <a:off x="489857" y="3171588"/>
            <a:ext cx="5348135" cy="1077218"/>
          </a:xfrm>
          <a:prstGeom prst="rect">
            <a:avLst/>
          </a:prstGeom>
          <a:noFill/>
        </p:spPr>
        <p:txBody>
          <a:bodyPr wrap="square" rtlCol="0">
            <a:spAutoFit/>
          </a:bodyPr>
          <a:lstStyle/>
          <a:p>
            <a:pPr algn="ctr"/>
            <a:r>
              <a:rPr lang="it-IT" sz="1600" b="1" dirty="0" err="1">
                <a:solidFill>
                  <a:srgbClr val="0070C0"/>
                </a:solidFill>
                <a:latin typeface="Avenir Next" panose="020B0503020202020204" pitchFamily="34" charset="0"/>
              </a:rPr>
              <a:t>Where</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find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indications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about</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platform</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Classroom</a:t>
            </a:r>
            <a:r>
              <a:rPr lang="it-IT" sz="1600" b="1" dirty="0">
                <a:solidFill>
                  <a:srgbClr val="0070C0"/>
                </a:solidFill>
                <a:latin typeface="Avenir Next" panose="020B0503020202020204" pitchFamily="34" charset="0"/>
              </a:rPr>
              <a:t>, Piazza, </a:t>
            </a:r>
            <a:r>
              <a:rPr lang="it-IT" sz="1600" b="1" dirty="0" err="1">
                <a:solidFill>
                  <a:srgbClr val="0070C0"/>
                </a:solidFill>
                <a:latin typeface="Avenir Next" panose="020B0503020202020204" pitchFamily="34" charset="0"/>
              </a:rPr>
              <a:t>specific</a:t>
            </a:r>
            <a:r>
              <a:rPr lang="it-IT" sz="1600" b="1" dirty="0">
                <a:solidFill>
                  <a:srgbClr val="0070C0"/>
                </a:solidFill>
                <a:latin typeface="Avenir Next" panose="020B0503020202020204" pitchFamily="34" charset="0"/>
              </a:rPr>
              <a:t> web site) </a:t>
            </a:r>
            <a:r>
              <a:rPr lang="it-IT" sz="1600" b="1" dirty="0" err="1">
                <a:solidFill>
                  <a:srgbClr val="0070C0"/>
                </a:solidFill>
                <a:latin typeface="Avenir Next" panose="020B0503020202020204" pitchFamily="34" charset="0"/>
              </a:rPr>
              <a:t>used</a:t>
            </a:r>
            <a:r>
              <a:rPr lang="it-IT" sz="1600" b="1" dirty="0">
                <a:solidFill>
                  <a:srgbClr val="0070C0"/>
                </a:solidFill>
                <a:latin typeface="Avenir Next" panose="020B0503020202020204" pitchFamily="34" charset="0"/>
              </a:rPr>
              <a:t> by the professor to </a:t>
            </a:r>
            <a:r>
              <a:rPr lang="it-IT" sz="1600" b="1" dirty="0" err="1">
                <a:solidFill>
                  <a:srgbClr val="0070C0"/>
                </a:solidFill>
                <a:latin typeface="Avenir Next" panose="020B0503020202020204" pitchFamily="34" charset="0"/>
              </a:rPr>
              <a:t>contact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his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student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sp>
        <p:nvSpPr>
          <p:cNvPr id="7" name="CasellaDiTesto 6">
            <a:extLst>
              <a:ext uri="{FF2B5EF4-FFF2-40B4-BE49-F238E27FC236}">
                <a16:creationId xmlns:a16="http://schemas.microsoft.com/office/drawing/2014/main" id="{AC3B70B9-D9E3-44F3-8CBE-192DFF38223B}"/>
              </a:ext>
            </a:extLst>
          </p:cNvPr>
          <p:cNvSpPr txBox="1"/>
          <p:nvPr/>
        </p:nvSpPr>
        <p:spPr>
          <a:xfrm>
            <a:off x="7094385" y="3294698"/>
            <a:ext cx="3916237" cy="830997"/>
          </a:xfrm>
          <a:prstGeom prst="rect">
            <a:avLst/>
          </a:prstGeom>
          <a:solidFill>
            <a:schemeClr val="bg1"/>
          </a:solidFill>
        </p:spPr>
        <p:txBody>
          <a:bodyPr wrap="square" rtlCol="0">
            <a:spAutoFit/>
          </a:bodyPr>
          <a:lstStyle/>
          <a:p>
            <a:pPr algn="ctr"/>
            <a:r>
              <a:rPr lang="it-IT" sz="1600" b="1" dirty="0" err="1">
                <a:solidFill>
                  <a:srgbClr val="0070C0"/>
                </a:solidFill>
                <a:latin typeface="Avenir Next" panose="020B0503020202020204" pitchFamily="34" charset="0"/>
              </a:rPr>
              <a:t>Where</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get</a:t>
            </a:r>
            <a:r>
              <a:rPr lang="it-IT" sz="1600" b="1" dirty="0">
                <a:solidFill>
                  <a:srgbClr val="0070C0"/>
                </a:solidFill>
                <a:latin typeface="Avenir Next" panose="020B0503020202020204" pitchFamily="34" charset="0"/>
              </a:rPr>
              <a:t> information </a:t>
            </a:r>
            <a:r>
              <a:rPr lang="it-IT" sz="1600" b="1" dirty="0" err="1">
                <a:solidFill>
                  <a:srgbClr val="0070C0"/>
                </a:solidFill>
                <a:latin typeface="Avenir Next" panose="020B0503020202020204" pitchFamily="34" charset="0"/>
              </a:rPr>
              <a:t>related</a:t>
            </a:r>
            <a:r>
              <a:rPr lang="it-IT" sz="1600" b="1" dirty="0">
                <a:solidFill>
                  <a:srgbClr val="0070C0"/>
                </a:solidFill>
                <a:latin typeface="Avenir Next" panose="020B0503020202020204" pitchFamily="34" charset="0"/>
              </a:rPr>
              <a:t> to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class</a:t>
            </a:r>
            <a:r>
              <a:rPr lang="it-IT" sz="1600" b="1" dirty="0">
                <a:solidFill>
                  <a:srgbClr val="0070C0"/>
                </a:solidFill>
                <a:latin typeface="Avenir Next" panose="020B0503020202020204" pitchFamily="34" charset="0"/>
              </a:rPr>
              <a:t>' schedule?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graphicFrame>
        <p:nvGraphicFramePr>
          <p:cNvPr id="8" name="Grafico 7">
            <a:extLst>
              <a:ext uri="{FF2B5EF4-FFF2-40B4-BE49-F238E27FC236}">
                <a16:creationId xmlns:a16="http://schemas.microsoft.com/office/drawing/2014/main" id="{95CB46AF-1A68-40CD-BF94-AAD137BFB961}"/>
              </a:ext>
            </a:extLst>
          </p:cNvPr>
          <p:cNvGraphicFramePr/>
          <p:nvPr>
            <p:extLst>
              <p:ext uri="{D42A27DB-BD31-4B8C-83A1-F6EECF244321}">
                <p14:modId xmlns:p14="http://schemas.microsoft.com/office/powerpoint/2010/main" val="3244804605"/>
              </p:ext>
            </p:extLst>
          </p:nvPr>
        </p:nvGraphicFramePr>
        <p:xfrm>
          <a:off x="785851" y="4248806"/>
          <a:ext cx="4855809" cy="247280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Grafico 8">
            <a:extLst>
              <a:ext uri="{FF2B5EF4-FFF2-40B4-BE49-F238E27FC236}">
                <a16:creationId xmlns:a16="http://schemas.microsoft.com/office/drawing/2014/main" id="{71550F6F-101E-412E-A108-C2B206A18B41}"/>
              </a:ext>
            </a:extLst>
          </p:cNvPr>
          <p:cNvGraphicFramePr/>
          <p:nvPr>
            <p:extLst>
              <p:ext uri="{D42A27DB-BD31-4B8C-83A1-F6EECF244321}">
                <p14:modId xmlns:p14="http://schemas.microsoft.com/office/powerpoint/2010/main" val="3400929108"/>
              </p:ext>
            </p:extLst>
          </p:nvPr>
        </p:nvGraphicFramePr>
        <p:xfrm>
          <a:off x="6858088" y="4248805"/>
          <a:ext cx="4388832" cy="2472807"/>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4516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AEA5484C-BC4F-314F-B6E4-3B62EE91CFDE}"/>
              </a:ext>
            </a:extLst>
          </p:cNvPr>
          <p:cNvSpPr txBox="1"/>
          <p:nvPr/>
        </p:nvSpPr>
        <p:spPr>
          <a:xfrm>
            <a:off x="272132" y="297858"/>
            <a:ext cx="5347252" cy="830997"/>
          </a:xfrm>
          <a:prstGeom prst="rect">
            <a:avLst/>
          </a:prstGeom>
          <a:noFill/>
        </p:spPr>
        <p:txBody>
          <a:bodyPr wrap="square" rtlCol="0">
            <a:spAutoFit/>
          </a:bodyPr>
          <a:lstStyle/>
          <a:p>
            <a:pPr algn="ctr"/>
            <a:r>
              <a:rPr lang="it-IT" sz="1600" b="1" dirty="0" err="1">
                <a:solidFill>
                  <a:srgbClr val="0070C0"/>
                </a:solidFill>
                <a:latin typeface="Avenir Next" panose="020B0503020202020204" pitchFamily="34" charset="0"/>
              </a:rPr>
              <a:t>During</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this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pandemic</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period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lessons</a:t>
            </a:r>
            <a:r>
              <a:rPr lang="it-IT" sz="1600" b="1" dirty="0">
                <a:solidFill>
                  <a:srgbClr val="0070C0"/>
                </a:solidFill>
                <a:latin typeface="Avenir Next" panose="020B0503020202020204" pitchFamily="34" charset="0"/>
              </a:rPr>
              <a:t> are </a:t>
            </a:r>
            <a:r>
              <a:rPr lang="it-IT" sz="1600" b="1" dirty="0" err="1">
                <a:solidFill>
                  <a:srgbClr val="0070C0"/>
                </a:solidFill>
                <a:latin typeface="Avenir Next" panose="020B0503020202020204" pitchFamily="34" charset="0"/>
              </a:rPr>
              <a:t>mostly</a:t>
            </a:r>
            <a:r>
              <a:rPr lang="it-IT" sz="1600" b="1" dirty="0">
                <a:solidFill>
                  <a:srgbClr val="0070C0"/>
                </a:solidFill>
                <a:latin typeface="Avenir Next" panose="020B0503020202020204" pitchFamily="34" charset="0"/>
              </a:rPr>
              <a:t> online. How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get</a:t>
            </a:r>
            <a:r>
              <a:rPr lang="it-IT" sz="1600" b="1" dirty="0">
                <a:solidFill>
                  <a:srgbClr val="0070C0"/>
                </a:solidFill>
                <a:latin typeface="Avenir Next" panose="020B0503020202020204" pitchFamily="34" charset="0"/>
              </a:rPr>
              <a:t> the link professor </a:t>
            </a:r>
            <a:r>
              <a:rPr lang="it-IT" sz="1600" b="1" dirty="0" err="1">
                <a:solidFill>
                  <a:srgbClr val="0070C0"/>
                </a:solidFill>
                <a:latin typeface="Avenir Next" panose="020B0503020202020204" pitchFamily="34" charset="0"/>
              </a:rPr>
              <a:t>uses</a:t>
            </a:r>
            <a:r>
              <a:rPr lang="it-IT" sz="1600" b="1" dirty="0">
                <a:solidFill>
                  <a:srgbClr val="0070C0"/>
                </a:solidFill>
                <a:latin typeface="Avenir Next" panose="020B0503020202020204" pitchFamily="34" charset="0"/>
              </a:rPr>
              <a:t> to </a:t>
            </a:r>
            <a:r>
              <a:rPr lang="it-IT" sz="1600" b="1" dirty="0" err="1">
                <a:solidFill>
                  <a:srgbClr val="0070C0"/>
                </a:solidFill>
                <a:latin typeface="Avenir Next" panose="020B0503020202020204" pitchFamily="34" charset="0"/>
              </a:rPr>
              <a:t>have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lessons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sp>
        <p:nvSpPr>
          <p:cNvPr id="3" name="CasellaDiTesto 2">
            <a:extLst>
              <a:ext uri="{FF2B5EF4-FFF2-40B4-BE49-F238E27FC236}">
                <a16:creationId xmlns:a16="http://schemas.microsoft.com/office/drawing/2014/main" id="{62AB1B47-7B86-474A-A1DC-3B4E267AE8C4}"/>
              </a:ext>
            </a:extLst>
          </p:cNvPr>
          <p:cNvSpPr txBox="1"/>
          <p:nvPr/>
        </p:nvSpPr>
        <p:spPr>
          <a:xfrm>
            <a:off x="6096000" y="20753"/>
            <a:ext cx="5678557" cy="830997"/>
          </a:xfrm>
          <a:prstGeom prst="rect">
            <a:avLst/>
          </a:prstGeom>
          <a:solidFill>
            <a:schemeClr val="bg1"/>
          </a:solidFill>
        </p:spPr>
        <p:txBody>
          <a:bodyPr wrap="square" rtlCol="0">
            <a:spAutoFit/>
          </a:bodyPr>
          <a:lstStyle/>
          <a:p>
            <a:pPr algn="ctr"/>
            <a:r>
              <a:rPr lang="it-IT" sz="1600" b="1" dirty="0" err="1">
                <a:solidFill>
                  <a:srgbClr val="0070C0"/>
                </a:solidFill>
                <a:latin typeface="Avenir Next" panose="020B0503020202020204" pitchFamily="34" charset="0"/>
              </a:rPr>
              <a:t>Where</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find</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material</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slides</a:t>
            </a:r>
            <a:r>
              <a:rPr lang="it-IT" sz="1600" b="1" dirty="0">
                <a:solidFill>
                  <a:srgbClr val="0070C0"/>
                </a:solidFill>
                <a:latin typeface="Avenir Next" panose="020B0503020202020204" pitchFamily="34" charset="0"/>
              </a:rPr>
              <a:t>, books, </a:t>
            </a:r>
            <a:r>
              <a:rPr lang="it-IT" sz="1600" b="1" dirty="0" err="1">
                <a:solidFill>
                  <a:srgbClr val="0070C0"/>
                </a:solidFill>
                <a:latin typeface="Avenir Next" panose="020B0503020202020204" pitchFamily="34" charset="0"/>
              </a:rPr>
              <a:t>recordings</a:t>
            </a:r>
            <a:r>
              <a:rPr lang="it-IT" sz="1600" b="1" dirty="0">
                <a:solidFill>
                  <a:srgbClr val="0070C0"/>
                </a:solidFill>
                <a:latin typeface="Avenir Next" panose="020B0503020202020204" pitchFamily="34" charset="0"/>
              </a:rPr>
              <a:t> of the </a:t>
            </a:r>
            <a:r>
              <a:rPr lang="it-IT" sz="1600" b="1" dirty="0" err="1">
                <a:solidFill>
                  <a:srgbClr val="0070C0"/>
                </a:solidFill>
                <a:latin typeface="Avenir Next" panose="020B0503020202020204" pitchFamily="34" charset="0"/>
              </a:rPr>
              <a:t>lessons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etc</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that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is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useful</a:t>
            </a:r>
            <a:r>
              <a:rPr lang="it-IT" sz="1600" b="1" dirty="0">
                <a:solidFill>
                  <a:srgbClr val="0070C0"/>
                </a:solidFill>
                <a:latin typeface="Avenir Next" panose="020B0503020202020204" pitchFamily="34" charset="0"/>
              </a:rPr>
              <a:t> to </a:t>
            </a:r>
            <a:r>
              <a:rPr lang="it-IT" sz="1600" b="1" dirty="0" err="1">
                <a:solidFill>
                  <a:srgbClr val="0070C0"/>
                </a:solidFill>
                <a:latin typeface="Avenir Next" panose="020B0503020202020204" pitchFamily="34" charset="0"/>
              </a:rPr>
              <a:t>get</a:t>
            </a:r>
            <a:r>
              <a:rPr lang="it-IT" sz="1600" b="1" dirty="0">
                <a:solidFill>
                  <a:srgbClr val="0070C0"/>
                </a:solidFill>
                <a:latin typeface="Avenir Next" panose="020B0503020202020204" pitchFamily="34" charset="0"/>
              </a:rPr>
              <a:t> ready for the </a:t>
            </a:r>
            <a:r>
              <a:rPr lang="it-IT" sz="1600" b="1" dirty="0" err="1">
                <a:solidFill>
                  <a:srgbClr val="0070C0"/>
                </a:solidFill>
                <a:latin typeface="Avenir Next" panose="020B0503020202020204" pitchFamily="34" charset="0"/>
              </a:rPr>
              <a:t>exam</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graphicFrame>
        <p:nvGraphicFramePr>
          <p:cNvPr id="4" name="Grafico 3">
            <a:extLst>
              <a:ext uri="{FF2B5EF4-FFF2-40B4-BE49-F238E27FC236}">
                <a16:creationId xmlns:a16="http://schemas.microsoft.com/office/drawing/2014/main" id="{184732D3-B5D7-7248-8585-46FF64D4A70D}"/>
              </a:ext>
            </a:extLst>
          </p:cNvPr>
          <p:cNvGraphicFramePr/>
          <p:nvPr>
            <p:extLst>
              <p:ext uri="{D42A27DB-BD31-4B8C-83A1-F6EECF244321}">
                <p14:modId xmlns:p14="http://schemas.microsoft.com/office/powerpoint/2010/main" val="1319695632"/>
              </p:ext>
            </p:extLst>
          </p:nvPr>
        </p:nvGraphicFramePr>
        <p:xfrm>
          <a:off x="417443" y="1031845"/>
          <a:ext cx="5104295" cy="23971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Grafico 4">
            <a:extLst>
              <a:ext uri="{FF2B5EF4-FFF2-40B4-BE49-F238E27FC236}">
                <a16:creationId xmlns:a16="http://schemas.microsoft.com/office/drawing/2014/main" id="{C1E3DDAD-7553-794E-A032-3D7E17BA42A8}"/>
              </a:ext>
            </a:extLst>
          </p:cNvPr>
          <p:cNvGraphicFramePr/>
          <p:nvPr>
            <p:extLst>
              <p:ext uri="{D42A27DB-BD31-4B8C-83A1-F6EECF244321}">
                <p14:modId xmlns:p14="http://schemas.microsoft.com/office/powerpoint/2010/main" val="2525131953"/>
              </p:ext>
            </p:extLst>
          </p:nvPr>
        </p:nvGraphicFramePr>
        <p:xfrm>
          <a:off x="6096000" y="1031845"/>
          <a:ext cx="5678557" cy="2397156"/>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77E5B80E-F5E8-46BF-A86D-7E41735F109B}"/>
              </a:ext>
            </a:extLst>
          </p:cNvPr>
          <p:cNvSpPr txBox="1"/>
          <p:nvPr/>
        </p:nvSpPr>
        <p:spPr>
          <a:xfrm>
            <a:off x="272132" y="3537344"/>
            <a:ext cx="5347252" cy="830997"/>
          </a:xfrm>
          <a:prstGeom prst="rect">
            <a:avLst/>
          </a:prstGeom>
          <a:noFill/>
        </p:spPr>
        <p:txBody>
          <a:bodyPr wrap="square" rtlCol="0">
            <a:spAutoFit/>
          </a:bodyPr>
          <a:lstStyle/>
          <a:p>
            <a:pPr algn="ctr"/>
            <a:r>
              <a:rPr lang="it-IT" sz="1600" b="1" dirty="0" err="1">
                <a:solidFill>
                  <a:srgbClr val="0070C0"/>
                </a:solidFill>
                <a:latin typeface="Avenir Next" panose="020B0503020202020204" pitchFamily="34" charset="0"/>
              </a:rPr>
              <a:t>Let’s</a:t>
            </a:r>
            <a:r>
              <a:rPr lang="it-IT" sz="1600" b="1" dirty="0">
                <a:solidFill>
                  <a:srgbClr val="0070C0"/>
                </a:solidFill>
                <a:latin typeface="Avenir Next" panose="020B0503020202020204" pitchFamily="34" charset="0"/>
              </a:rPr>
              <a:t> suppose </a:t>
            </a:r>
            <a:r>
              <a:rPr lang="it-IT" sz="1600" b="1" dirty="0" err="1">
                <a:solidFill>
                  <a:srgbClr val="0070C0"/>
                </a:solidFill>
                <a:latin typeface="Avenir Next" panose="020B0503020202020204" pitchFamily="34" charset="0"/>
              </a:rPr>
              <a:t>there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is</a:t>
            </a:r>
            <a:r>
              <a:rPr lang="it-IT" sz="1600" b="1" dirty="0">
                <a:solidFill>
                  <a:srgbClr val="0070C0"/>
                </a:solidFill>
                <a:latin typeface="Avenir Next" panose="020B0503020202020204" pitchFamily="34" charset="0"/>
              </a:rPr>
              <a:t> an application </a:t>
            </a:r>
            <a:r>
              <a:rPr lang="it-IT" sz="1600" b="1" dirty="0" err="1">
                <a:solidFill>
                  <a:srgbClr val="0070C0"/>
                </a:solidFill>
                <a:latin typeface="Avenir Next" panose="020B0503020202020204" pitchFamily="34" charset="0"/>
              </a:rPr>
              <a:t>that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provides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all</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this</a:t>
            </a:r>
            <a:r>
              <a:rPr lang="it-IT" sz="1600" b="1" dirty="0">
                <a:solidFill>
                  <a:srgbClr val="0070C0"/>
                </a:solidFill>
                <a:latin typeface="Avenir Next" panose="020B0503020202020204" pitchFamily="34" charset="0"/>
              </a:rPr>
              <a:t> information on a </a:t>
            </a:r>
            <a:r>
              <a:rPr lang="it-IT" sz="1600" b="1" dirty="0" err="1">
                <a:solidFill>
                  <a:srgbClr val="0070C0"/>
                </a:solidFill>
                <a:latin typeface="Avenir Next" panose="020B0503020202020204" pitchFamily="34" charset="0"/>
              </a:rPr>
              <a:t>unique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dashboard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Could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it</a:t>
            </a:r>
            <a:r>
              <a:rPr lang="it-IT" sz="1600" b="1" dirty="0">
                <a:solidFill>
                  <a:srgbClr val="0070C0"/>
                </a:solidFill>
                <a:latin typeface="Avenir Next" panose="020B0503020202020204" pitchFamily="34" charset="0"/>
              </a:rPr>
              <a:t> help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with the </a:t>
            </a:r>
            <a:r>
              <a:rPr lang="it-IT" sz="1600" b="1" dirty="0" err="1">
                <a:solidFill>
                  <a:srgbClr val="0070C0"/>
                </a:solidFill>
                <a:latin typeface="Avenir Next" panose="020B0503020202020204" pitchFamily="34" charset="0"/>
              </a:rPr>
              <a:t>organization</a:t>
            </a:r>
            <a:r>
              <a:rPr lang="it-IT" sz="1600" b="1" dirty="0">
                <a:solidFill>
                  <a:srgbClr val="0070C0"/>
                </a:solidFill>
                <a:latin typeface="Avenir Next" panose="020B0503020202020204" pitchFamily="34" charset="0"/>
              </a:rPr>
              <a:t>? </a:t>
            </a:r>
          </a:p>
        </p:txBody>
      </p:sp>
      <p:graphicFrame>
        <p:nvGraphicFramePr>
          <p:cNvPr id="7" name="Grafico 6">
            <a:extLst>
              <a:ext uri="{FF2B5EF4-FFF2-40B4-BE49-F238E27FC236}">
                <a16:creationId xmlns:a16="http://schemas.microsoft.com/office/drawing/2014/main" id="{0D951B23-44B9-4748-9427-0D24032854DA}"/>
              </a:ext>
            </a:extLst>
          </p:cNvPr>
          <p:cNvGraphicFramePr/>
          <p:nvPr>
            <p:extLst>
              <p:ext uri="{D42A27DB-BD31-4B8C-83A1-F6EECF244321}">
                <p14:modId xmlns:p14="http://schemas.microsoft.com/office/powerpoint/2010/main" val="2572579465"/>
              </p:ext>
            </p:extLst>
          </p:nvPr>
        </p:nvGraphicFramePr>
        <p:xfrm>
          <a:off x="523459" y="4476683"/>
          <a:ext cx="4804831" cy="2083459"/>
        </p:xfrm>
        <a:graphic>
          <a:graphicData uri="http://schemas.openxmlformats.org/drawingml/2006/chart">
            <c:chart xmlns:c="http://schemas.openxmlformats.org/drawingml/2006/chart" xmlns:r="http://schemas.openxmlformats.org/officeDocument/2006/relationships" r:id="rId4"/>
          </a:graphicData>
        </a:graphic>
      </p:graphicFrame>
      <p:sp>
        <p:nvSpPr>
          <p:cNvPr id="8" name="CasellaDiTesto 7">
            <a:extLst>
              <a:ext uri="{FF2B5EF4-FFF2-40B4-BE49-F238E27FC236}">
                <a16:creationId xmlns:a16="http://schemas.microsoft.com/office/drawing/2014/main" id="{5D9A61F0-A5C2-4B1B-A6CF-FA0E213CC16D}"/>
              </a:ext>
            </a:extLst>
          </p:cNvPr>
          <p:cNvSpPr txBox="1"/>
          <p:nvPr/>
        </p:nvSpPr>
        <p:spPr>
          <a:xfrm>
            <a:off x="6137965" y="3609096"/>
            <a:ext cx="5530576" cy="830997"/>
          </a:xfrm>
          <a:prstGeom prst="rect">
            <a:avLst/>
          </a:prstGeom>
          <a:solidFill>
            <a:schemeClr val="bg1"/>
          </a:solidFill>
        </p:spPr>
        <p:txBody>
          <a:bodyPr wrap="square" rtlCol="0">
            <a:spAutoFit/>
          </a:bodyPr>
          <a:lstStyle/>
          <a:p>
            <a:pPr algn="ctr"/>
            <a:r>
              <a:rPr lang="it-IT" sz="1600" b="1" dirty="0" err="1">
                <a:solidFill>
                  <a:srgbClr val="0070C0"/>
                </a:solidFill>
                <a:latin typeface="Avenir Next" panose="020B0503020202020204" pitchFamily="34" charset="0"/>
              </a:rPr>
              <a:t>Would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be </a:t>
            </a:r>
            <a:r>
              <a:rPr lang="it-IT" sz="1600" b="1" dirty="0" err="1">
                <a:solidFill>
                  <a:srgbClr val="0070C0"/>
                </a:solidFill>
                <a:latin typeface="Avenir Next" panose="020B0503020202020204" pitchFamily="34" charset="0"/>
              </a:rPr>
              <a:t>available</a:t>
            </a:r>
            <a:r>
              <a:rPr lang="it-IT" sz="1600" b="1" dirty="0">
                <a:solidFill>
                  <a:srgbClr val="0070C0"/>
                </a:solidFill>
                <a:latin typeface="Avenir Next" panose="020B0503020202020204" pitchFamily="34" charset="0"/>
              </a:rPr>
              <a:t> to </a:t>
            </a:r>
            <a:r>
              <a:rPr lang="it-IT" sz="1600" b="1" dirty="0" err="1">
                <a:solidFill>
                  <a:srgbClr val="0070C0"/>
                </a:solidFill>
                <a:latin typeface="Avenir Next" panose="020B0503020202020204" pitchFamily="34" charset="0"/>
              </a:rPr>
              <a:t>collect</a:t>
            </a:r>
            <a:r>
              <a:rPr lang="it-IT" sz="1600" b="1" dirty="0">
                <a:solidFill>
                  <a:srgbClr val="0070C0"/>
                </a:solidFill>
                <a:latin typeface="Avenir Next" panose="020B0503020202020204" pitchFamily="34" charset="0"/>
              </a:rPr>
              <a:t> and </a:t>
            </a:r>
            <a:r>
              <a:rPr lang="it-IT" sz="1600" b="1" dirty="0" err="1">
                <a:solidFill>
                  <a:srgbClr val="0070C0"/>
                </a:solidFill>
                <a:latin typeface="Avenir Next" panose="020B0503020202020204" pitchFamily="34" charset="0"/>
              </a:rPr>
              <a:t>insert</a:t>
            </a:r>
            <a:r>
              <a:rPr lang="it-IT" sz="1600" b="1" dirty="0">
                <a:solidFill>
                  <a:srgbClr val="0070C0"/>
                </a:solidFill>
                <a:latin typeface="Avenir Next" panose="020B0503020202020204" pitchFamily="34" charset="0"/>
              </a:rPr>
              <a:t> the information (</a:t>
            </a:r>
            <a:r>
              <a:rPr lang="it-IT" sz="1600" b="1" dirty="0" err="1">
                <a:solidFill>
                  <a:srgbClr val="0070C0"/>
                </a:solidFill>
                <a:latin typeface="Avenir Next" panose="020B0503020202020204" pitchFamily="34" charset="0"/>
              </a:rPr>
              <a:t>platforms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professors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mainly</a:t>
            </a:r>
            <a:r>
              <a:rPr lang="it-IT" sz="1600" b="1" dirty="0">
                <a:solidFill>
                  <a:srgbClr val="0070C0"/>
                </a:solidFill>
                <a:latin typeface="Avenir Next" panose="020B0503020202020204" pitchFamily="34" charset="0"/>
              </a:rPr>
              <a:t> use, </a:t>
            </a:r>
            <a:r>
              <a:rPr lang="it-IT" sz="1600" b="1" dirty="0" err="1">
                <a:solidFill>
                  <a:srgbClr val="0070C0"/>
                </a:solidFill>
                <a:latin typeface="Avenir Next" panose="020B0503020202020204" pitchFamily="34" charset="0"/>
              </a:rPr>
              <a:t>lessons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links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class</a:t>
            </a:r>
            <a:r>
              <a:rPr lang="it-IT" sz="1600" b="1" dirty="0">
                <a:solidFill>
                  <a:srgbClr val="0070C0"/>
                </a:solidFill>
                <a:latin typeface="Avenir Next" panose="020B0503020202020204" pitchFamily="34" charset="0"/>
              </a:rPr>
              <a:t>’ schedule, </a:t>
            </a:r>
            <a:r>
              <a:rPr lang="it-IT" sz="1600" b="1" dirty="0" err="1">
                <a:solidFill>
                  <a:srgbClr val="0070C0"/>
                </a:solidFill>
                <a:latin typeface="Avenir Next" panose="020B0503020202020204" pitchFamily="34" charset="0"/>
              </a:rPr>
              <a:t>ecc</a:t>
            </a:r>
            <a:r>
              <a:rPr lang="it-IT" sz="1600" b="1" dirty="0">
                <a:solidFill>
                  <a:srgbClr val="0070C0"/>
                </a:solidFill>
                <a:latin typeface="Avenir Next" panose="020B0503020202020204" pitchFamily="34" charset="0"/>
              </a:rPr>
              <a:t>) in the application? </a:t>
            </a:r>
            <a:endParaRPr lang="it-IT" sz="1600" dirty="0">
              <a:solidFill>
                <a:srgbClr val="0070C0"/>
              </a:solidFill>
              <a:latin typeface="Avenir Next" panose="020B0503020202020204" pitchFamily="34" charset="0"/>
            </a:endParaRPr>
          </a:p>
        </p:txBody>
      </p:sp>
      <p:graphicFrame>
        <p:nvGraphicFramePr>
          <p:cNvPr id="9" name="Grafico 8">
            <a:extLst>
              <a:ext uri="{FF2B5EF4-FFF2-40B4-BE49-F238E27FC236}">
                <a16:creationId xmlns:a16="http://schemas.microsoft.com/office/drawing/2014/main" id="{B6B53C52-0CF3-4AEC-9639-4E3FBD2B202C}"/>
              </a:ext>
            </a:extLst>
          </p:cNvPr>
          <p:cNvGraphicFramePr/>
          <p:nvPr>
            <p:extLst>
              <p:ext uri="{D42A27DB-BD31-4B8C-83A1-F6EECF244321}">
                <p14:modId xmlns:p14="http://schemas.microsoft.com/office/powerpoint/2010/main" val="1909308753"/>
              </p:ext>
            </p:extLst>
          </p:nvPr>
        </p:nvGraphicFramePr>
        <p:xfrm>
          <a:off x="6532862" y="4476684"/>
          <a:ext cx="4804831" cy="208345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59423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B2A3CD0B-8D56-0C49-B641-FA67FD53AB75}"/>
              </a:ext>
            </a:extLst>
          </p:cNvPr>
          <p:cNvSpPr txBox="1"/>
          <p:nvPr/>
        </p:nvSpPr>
        <p:spPr>
          <a:xfrm>
            <a:off x="458857" y="40485"/>
            <a:ext cx="4989444" cy="830997"/>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ea typeface="Palatino" pitchFamily="2" charset="77"/>
              </a:rPr>
              <a:t>How </a:t>
            </a:r>
            <a:r>
              <a:rPr lang="it-IT" sz="1600" b="1" dirty="0" err="1">
                <a:solidFill>
                  <a:srgbClr val="0070C0"/>
                </a:solidFill>
                <a:latin typeface="Avenir Next" panose="020B0503020202020204" pitchFamily="34" charset="0"/>
                <a:ea typeface="Palatino" pitchFamily="2" charset="77"/>
              </a:rPr>
              <a:t>often</a:t>
            </a:r>
            <a:r>
              <a:rPr lang="it-IT" sz="1600" b="1" dirty="0">
                <a:solidFill>
                  <a:srgbClr val="0070C0"/>
                </a:solidFill>
                <a:latin typeface="Avenir Next" panose="020B0503020202020204" pitchFamily="34" charset="0"/>
                <a:ea typeface="Palatino" pitchFamily="2" charset="77"/>
              </a:rPr>
              <a:t> do </a:t>
            </a:r>
            <a:r>
              <a:rPr lang="it-IT" sz="1600" b="1" dirty="0" err="1">
                <a:solidFill>
                  <a:srgbClr val="0070C0"/>
                </a:solidFill>
                <a:latin typeface="Avenir Next" panose="020B0503020202020204" pitchFamily="34" charset="0"/>
                <a:ea typeface="Palatino" pitchFamily="2" charset="77"/>
              </a:rPr>
              <a:t>you</a:t>
            </a:r>
            <a:r>
              <a:rPr lang="it-IT" sz="1600" b="1" dirty="0">
                <a:solidFill>
                  <a:srgbClr val="0070C0"/>
                </a:solidFill>
                <a:latin typeface="Avenir Next" panose="020B0503020202020204" pitchFamily="34" charset="0"/>
                <a:ea typeface="Palatino" pitchFamily="2" charset="77"/>
              </a:rPr>
              <a:t> take notes of the </a:t>
            </a:r>
            <a:r>
              <a:rPr lang="it-IT" sz="1600" b="1" dirty="0" err="1">
                <a:solidFill>
                  <a:srgbClr val="0070C0"/>
                </a:solidFill>
                <a:latin typeface="Avenir Next" panose="020B0503020202020204" pitchFamily="34" charset="0"/>
                <a:ea typeface="Palatino" pitchFamily="2" charset="77"/>
              </a:rPr>
              <a:t>retrieved</a:t>
            </a:r>
            <a:r>
              <a:rPr lang="it-IT" sz="1600" b="1" dirty="0">
                <a:solidFill>
                  <a:srgbClr val="0070C0"/>
                </a:solidFill>
                <a:latin typeface="Avenir Next" panose="020B0503020202020204" pitchFamily="34" charset="0"/>
                <a:ea typeface="Palatino" pitchFamily="2" charset="77"/>
              </a:rPr>
              <a:t> information (</a:t>
            </a:r>
            <a:r>
              <a:rPr lang="it-IT" sz="1600" b="1" dirty="0" err="1">
                <a:solidFill>
                  <a:srgbClr val="0070C0"/>
                </a:solidFill>
                <a:latin typeface="Avenir Next" panose="020B0503020202020204" pitchFamily="34" charset="0"/>
                <a:ea typeface="Palatino" pitchFamily="2" charset="77"/>
              </a:rPr>
              <a:t>lectures</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links</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courses</a:t>
            </a:r>
            <a:r>
              <a:rPr lang="it-IT" sz="1600" b="1" dirty="0">
                <a:solidFill>
                  <a:srgbClr val="0070C0"/>
                </a:solidFill>
                <a:latin typeface="Avenir Next" panose="020B0503020202020204" pitchFamily="34" charset="0"/>
                <a:ea typeface="Palatino" pitchFamily="2" charset="77"/>
              </a:rPr>
              <a:t>’ schedule, </a:t>
            </a:r>
            <a:r>
              <a:rPr lang="it-IT" sz="1600" b="1" dirty="0" err="1">
                <a:solidFill>
                  <a:srgbClr val="0070C0"/>
                </a:solidFill>
                <a:latin typeface="Avenir Next" panose="020B0503020202020204" pitchFamily="34" charset="0"/>
                <a:ea typeface="Palatino" pitchFamily="2" charset="77"/>
              </a:rPr>
              <a:t>platform</a:t>
            </a:r>
            <a:r>
              <a:rPr lang="it-IT" sz="1600" b="1" dirty="0">
                <a:solidFill>
                  <a:srgbClr val="0070C0"/>
                </a:solidFill>
                <a:latin typeface="Avenir Next" panose="020B0503020202020204" pitchFamily="34" charset="0"/>
                <a:ea typeface="Palatino" pitchFamily="2" charset="77"/>
              </a:rPr>
              <a:t> </a:t>
            </a:r>
            <a:r>
              <a:rPr lang="it-IT" sz="1600" b="1" dirty="0" err="1">
                <a:solidFill>
                  <a:srgbClr val="0070C0"/>
                </a:solidFill>
                <a:latin typeface="Avenir Next" panose="020B0503020202020204" pitchFamily="34" charset="0"/>
                <a:ea typeface="Palatino" pitchFamily="2" charset="77"/>
              </a:rPr>
              <a:t>used</a:t>
            </a:r>
            <a:r>
              <a:rPr lang="it-IT" sz="1600" b="1" dirty="0">
                <a:solidFill>
                  <a:srgbClr val="0070C0"/>
                </a:solidFill>
                <a:latin typeface="Avenir Next" panose="020B0503020202020204" pitchFamily="34" charset="0"/>
                <a:ea typeface="Palatino" pitchFamily="2" charset="77"/>
              </a:rPr>
              <a:t> by professor, etc..) ?</a:t>
            </a:r>
          </a:p>
        </p:txBody>
      </p:sp>
      <p:graphicFrame>
        <p:nvGraphicFramePr>
          <p:cNvPr id="3" name="Grafico 2">
            <a:extLst>
              <a:ext uri="{FF2B5EF4-FFF2-40B4-BE49-F238E27FC236}">
                <a16:creationId xmlns:a16="http://schemas.microsoft.com/office/drawing/2014/main" id="{6DE32DDA-5313-7E40-9482-9B7911F7D381}"/>
              </a:ext>
            </a:extLst>
          </p:cNvPr>
          <p:cNvGraphicFramePr/>
          <p:nvPr>
            <p:extLst>
              <p:ext uri="{D42A27DB-BD31-4B8C-83A1-F6EECF244321}">
                <p14:modId xmlns:p14="http://schemas.microsoft.com/office/powerpoint/2010/main" val="3799380643"/>
              </p:ext>
            </p:extLst>
          </p:nvPr>
        </p:nvGraphicFramePr>
        <p:xfrm>
          <a:off x="458856" y="922032"/>
          <a:ext cx="4989442" cy="2299340"/>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DFB61B8E-C07F-2E40-BAE4-7670B7FD0187}"/>
              </a:ext>
            </a:extLst>
          </p:cNvPr>
          <p:cNvSpPr txBox="1"/>
          <p:nvPr/>
        </p:nvSpPr>
        <p:spPr>
          <a:xfrm>
            <a:off x="6407428" y="40485"/>
            <a:ext cx="4989444" cy="830997"/>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save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them</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using</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any</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tools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which</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tools</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mainly</a:t>
            </a:r>
            <a:r>
              <a:rPr lang="it-IT" sz="1600" b="1" dirty="0">
                <a:solidFill>
                  <a:srgbClr val="0070C0"/>
                </a:solidFill>
                <a:latin typeface="Avenir Next" panose="020B0503020202020204" pitchFamily="34" charset="0"/>
              </a:rPr>
              <a:t> use? (e.g.: </a:t>
            </a:r>
            <a:r>
              <a:rPr lang="it-IT" sz="1600" b="1" dirty="0" err="1">
                <a:solidFill>
                  <a:srgbClr val="0070C0"/>
                </a:solidFill>
                <a:latin typeface="Avenir Next" panose="020B0503020202020204" pitchFamily="34" charset="0"/>
              </a:rPr>
              <a:t>digital</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tool</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like</a:t>
            </a:r>
            <a:r>
              <a:rPr lang="it-IT" sz="1600" b="1" dirty="0">
                <a:solidFill>
                  <a:srgbClr val="0070C0"/>
                </a:solidFill>
                <a:latin typeface="Avenir Next" panose="020B0503020202020204" pitchFamily="34" charset="0"/>
              </a:rPr>
              <a:t> Excel,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just </a:t>
            </a:r>
            <a:r>
              <a:rPr lang="it-IT" sz="1600" b="1" dirty="0" err="1">
                <a:solidFill>
                  <a:srgbClr val="0070C0"/>
                </a:solidFill>
                <a:latin typeface="Avenir Next" panose="020B0503020202020204" pitchFamily="34" charset="0"/>
              </a:rPr>
              <a:t>write</a:t>
            </a:r>
            <a:r>
              <a:rPr lang="it-IT" sz="1600" b="1" dirty="0">
                <a:solidFill>
                  <a:srgbClr val="0070C0"/>
                </a:solidFill>
                <a:latin typeface="Avenir Next" panose="020B0503020202020204" pitchFamily="34" charset="0"/>
              </a:rPr>
              <a:t> down </a:t>
            </a:r>
            <a:r>
              <a:rPr lang="it-IT" sz="1600" b="1" dirty="0" err="1">
                <a:solidFill>
                  <a:srgbClr val="0070C0"/>
                </a:solidFill>
                <a:latin typeface="Avenir Next" panose="020B0503020202020204" pitchFamily="34" charset="0"/>
              </a:rPr>
              <a:t>them</a:t>
            </a:r>
            <a:r>
              <a:rPr lang="it-IT" sz="1600" b="1" dirty="0">
                <a:solidFill>
                  <a:srgbClr val="0070C0"/>
                </a:solidFill>
                <a:latin typeface="Avenir Next" panose="020B0503020202020204" pitchFamily="34" charset="0"/>
              </a:rPr>
              <a:t> on a </a:t>
            </a:r>
            <a:r>
              <a:rPr lang="it-IT" sz="1600" b="1" dirty="0" err="1">
                <a:solidFill>
                  <a:srgbClr val="0070C0"/>
                </a:solidFill>
                <a:latin typeface="Avenir Next" panose="020B0503020202020204" pitchFamily="34" charset="0"/>
              </a:rPr>
              <a:t>paper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etc</a:t>
            </a:r>
            <a:r>
              <a:rPr lang="it-IT" sz="1600" b="1" dirty="0">
                <a:solidFill>
                  <a:srgbClr val="0070C0"/>
                </a:solidFill>
                <a:latin typeface="Avenir Next" panose="020B0503020202020204" pitchFamily="34" charset="0"/>
              </a:rPr>
              <a:t>…)</a:t>
            </a:r>
          </a:p>
        </p:txBody>
      </p:sp>
      <p:graphicFrame>
        <p:nvGraphicFramePr>
          <p:cNvPr id="5" name="Grafico 4">
            <a:extLst>
              <a:ext uri="{FF2B5EF4-FFF2-40B4-BE49-F238E27FC236}">
                <a16:creationId xmlns:a16="http://schemas.microsoft.com/office/drawing/2014/main" id="{E338A79B-1FCB-E74B-BCDD-98AF79822916}"/>
              </a:ext>
            </a:extLst>
          </p:cNvPr>
          <p:cNvGraphicFramePr/>
          <p:nvPr>
            <p:extLst>
              <p:ext uri="{D42A27DB-BD31-4B8C-83A1-F6EECF244321}">
                <p14:modId xmlns:p14="http://schemas.microsoft.com/office/powerpoint/2010/main" val="3211399501"/>
              </p:ext>
            </p:extLst>
          </p:nvPr>
        </p:nvGraphicFramePr>
        <p:xfrm>
          <a:off x="6407429" y="972366"/>
          <a:ext cx="4989443" cy="2433563"/>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29ACE335-1731-450F-8949-6981A101C8F9}"/>
              </a:ext>
            </a:extLst>
          </p:cNvPr>
          <p:cNvSpPr txBox="1"/>
          <p:nvPr/>
        </p:nvSpPr>
        <p:spPr>
          <a:xfrm>
            <a:off x="272971" y="3603972"/>
            <a:ext cx="5361211" cy="584775"/>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Are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aware</a:t>
            </a:r>
            <a:r>
              <a:rPr lang="it-IT" sz="1600" b="1" dirty="0">
                <a:solidFill>
                  <a:srgbClr val="0070C0"/>
                </a:solidFill>
                <a:latin typeface="Avenir Next" panose="020B0503020202020204" pitchFamily="34" charset="0"/>
              </a:rPr>
              <a:t> of the </a:t>
            </a:r>
            <a:r>
              <a:rPr lang="it-IT" sz="1600" b="1" dirty="0" err="1">
                <a:solidFill>
                  <a:srgbClr val="0070C0"/>
                </a:solidFill>
                <a:latin typeface="Avenir Next" panose="020B0503020202020204" pitchFamily="34" charset="0"/>
              </a:rPr>
              <a:t>existence</a:t>
            </a:r>
            <a:r>
              <a:rPr lang="it-IT" sz="1600" b="1" dirty="0">
                <a:solidFill>
                  <a:srgbClr val="0070C0"/>
                </a:solidFill>
                <a:latin typeface="Avenir Next" panose="020B0503020202020204" pitchFamily="34" charset="0"/>
              </a:rPr>
              <a:t> of social </a:t>
            </a:r>
            <a:r>
              <a:rPr lang="it-IT" sz="1600" b="1" dirty="0" err="1">
                <a:solidFill>
                  <a:srgbClr val="0070C0"/>
                </a:solidFill>
                <a:latin typeface="Avenir Next" panose="020B0503020202020204" pitchFamily="34" charset="0"/>
              </a:rPr>
              <a:t>channels</a:t>
            </a:r>
            <a:r>
              <a:rPr lang="it-IT" sz="1600" b="1" dirty="0">
                <a:solidFill>
                  <a:srgbClr val="0070C0"/>
                </a:solidFill>
                <a:latin typeface="Avenir Next" panose="020B0503020202020204" pitchFamily="34" charset="0"/>
              </a:rPr>
              <a:t> with </a:t>
            </a:r>
            <a:r>
              <a:rPr lang="it-IT" sz="1600" b="1" dirty="0" err="1">
                <a:solidFill>
                  <a:srgbClr val="0070C0"/>
                </a:solidFill>
                <a:latin typeface="Avenir Next" panose="020B0503020202020204" pitchFamily="34" charset="0"/>
              </a:rPr>
              <a:t>used</a:t>
            </a:r>
            <a:r>
              <a:rPr lang="it-IT" sz="1600" b="1" dirty="0">
                <a:solidFill>
                  <a:srgbClr val="0070C0"/>
                </a:solidFill>
                <a:latin typeface="Avenir Next" panose="020B0503020202020204" pitchFamily="34" charset="0"/>
              </a:rPr>
              <a:t> to </a:t>
            </a:r>
            <a:r>
              <a:rPr lang="it-IT" sz="1600" b="1" dirty="0" err="1">
                <a:solidFill>
                  <a:srgbClr val="0070C0"/>
                </a:solidFill>
                <a:latin typeface="Avenir Next" panose="020B0503020202020204" pitchFamily="34" charset="0"/>
              </a:rPr>
              <a:t>communicate</a:t>
            </a:r>
            <a:r>
              <a:rPr lang="it-IT" sz="1600" b="1" dirty="0">
                <a:solidFill>
                  <a:srgbClr val="0070C0"/>
                </a:solidFill>
                <a:latin typeface="Avenir Next" panose="020B0503020202020204" pitchFamily="34" charset="0"/>
              </a:rPr>
              <a:t> with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colleagues</a:t>
            </a:r>
            <a:r>
              <a:rPr lang="it-IT" sz="1600" b="1" dirty="0">
                <a:solidFill>
                  <a:srgbClr val="0070C0"/>
                </a:solidFill>
                <a:latin typeface="Avenir Next" panose="020B0503020202020204" pitchFamily="34" charset="0"/>
              </a:rPr>
              <a:t>?</a:t>
            </a:r>
          </a:p>
        </p:txBody>
      </p:sp>
      <p:graphicFrame>
        <p:nvGraphicFramePr>
          <p:cNvPr id="7" name="Grafico 6">
            <a:extLst>
              <a:ext uri="{FF2B5EF4-FFF2-40B4-BE49-F238E27FC236}">
                <a16:creationId xmlns:a16="http://schemas.microsoft.com/office/drawing/2014/main" id="{B62E1EB6-AC3B-449B-A56F-0F691E905212}"/>
              </a:ext>
            </a:extLst>
          </p:cNvPr>
          <p:cNvGraphicFramePr/>
          <p:nvPr>
            <p:extLst>
              <p:ext uri="{D42A27DB-BD31-4B8C-83A1-F6EECF244321}">
                <p14:modId xmlns:p14="http://schemas.microsoft.com/office/powerpoint/2010/main" val="1770200817"/>
              </p:ext>
            </p:extLst>
          </p:nvPr>
        </p:nvGraphicFramePr>
        <p:xfrm>
          <a:off x="725557" y="4328467"/>
          <a:ext cx="4514786" cy="2290950"/>
        </p:xfrm>
        <a:graphic>
          <a:graphicData uri="http://schemas.openxmlformats.org/drawingml/2006/chart">
            <c:chart xmlns:c="http://schemas.openxmlformats.org/drawingml/2006/chart" xmlns:r="http://schemas.openxmlformats.org/officeDocument/2006/relationships" r:id="rId4"/>
          </a:graphicData>
        </a:graphic>
      </p:graphicFrame>
      <p:sp>
        <p:nvSpPr>
          <p:cNvPr id="8" name="CasellaDiTesto 7">
            <a:extLst>
              <a:ext uri="{FF2B5EF4-FFF2-40B4-BE49-F238E27FC236}">
                <a16:creationId xmlns:a16="http://schemas.microsoft.com/office/drawing/2014/main" id="{2E3610EB-158A-4C95-9E91-18AFD8BF33F7}"/>
              </a:ext>
            </a:extLst>
          </p:cNvPr>
          <p:cNvSpPr txBox="1"/>
          <p:nvPr/>
        </p:nvSpPr>
        <p:spPr>
          <a:xfrm>
            <a:off x="6063042" y="3652367"/>
            <a:ext cx="5576231" cy="584775"/>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If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answered</a:t>
            </a:r>
            <a:r>
              <a:rPr lang="it-IT" sz="1600" b="1" dirty="0">
                <a:solidFill>
                  <a:srgbClr val="0070C0"/>
                </a:solidFill>
                <a:latin typeface="Avenir Next" panose="020B0503020202020204" pitchFamily="34" charset="0"/>
              </a:rPr>
              <a:t> "Yes" to the </a:t>
            </a:r>
            <a:r>
              <a:rPr lang="it-IT" sz="1600" b="1" dirty="0" err="1">
                <a:solidFill>
                  <a:srgbClr val="0070C0"/>
                </a:solidFill>
                <a:latin typeface="Avenir Next" panose="020B0503020202020204" pitchFamily="34" charset="0"/>
              </a:rPr>
              <a:t>previous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question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otherwise</a:t>
            </a:r>
            <a:r>
              <a:rPr lang="it-IT" sz="1600" b="1" dirty="0">
                <a:solidFill>
                  <a:srgbClr val="0070C0"/>
                </a:solidFill>
                <a:latin typeface="Avenir Next" panose="020B0503020202020204" pitchFamily="34" charset="0"/>
              </a:rPr>
              <a:t> skip </a:t>
            </a:r>
            <a:r>
              <a:rPr lang="it-IT" sz="1600" b="1" dirty="0" err="1">
                <a:solidFill>
                  <a:srgbClr val="0070C0"/>
                </a:solidFill>
                <a:latin typeface="Avenir Next" panose="020B0503020202020204" pitchFamily="34" charset="0"/>
              </a:rPr>
              <a:t>this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question</a:t>
            </a:r>
            <a:r>
              <a:rPr lang="it-IT" sz="1600" b="1" dirty="0">
                <a:solidFill>
                  <a:srgbClr val="0070C0"/>
                </a:solidFill>
                <a:latin typeface="Avenir Next" panose="020B0503020202020204" pitchFamily="34" charset="0"/>
              </a:rPr>
              <a:t>): How </a:t>
            </a:r>
            <a:r>
              <a:rPr lang="it-IT" sz="1600" b="1" dirty="0" err="1">
                <a:solidFill>
                  <a:srgbClr val="0070C0"/>
                </a:solidFill>
                <a:latin typeface="Avenir Next" panose="020B0503020202020204" pitchFamily="34" charset="0"/>
              </a:rPr>
              <a:t>did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find</a:t>
            </a:r>
            <a:r>
              <a:rPr lang="it-IT" sz="1600" b="1" dirty="0">
                <a:solidFill>
                  <a:srgbClr val="0070C0"/>
                </a:solidFill>
                <a:latin typeface="Avenir Next" panose="020B0503020202020204" pitchFamily="34" charset="0"/>
              </a:rPr>
              <a:t> out?</a:t>
            </a:r>
          </a:p>
        </p:txBody>
      </p:sp>
      <p:graphicFrame>
        <p:nvGraphicFramePr>
          <p:cNvPr id="9" name="Grafico 8">
            <a:extLst>
              <a:ext uri="{FF2B5EF4-FFF2-40B4-BE49-F238E27FC236}">
                <a16:creationId xmlns:a16="http://schemas.microsoft.com/office/drawing/2014/main" id="{E1F19BCC-A838-4771-A497-DACC14965412}"/>
              </a:ext>
            </a:extLst>
          </p:cNvPr>
          <p:cNvGraphicFramePr/>
          <p:nvPr>
            <p:extLst>
              <p:ext uri="{D42A27DB-BD31-4B8C-83A1-F6EECF244321}">
                <p14:modId xmlns:p14="http://schemas.microsoft.com/office/powerpoint/2010/main" val="2479945227"/>
              </p:ext>
            </p:extLst>
          </p:nvPr>
        </p:nvGraphicFramePr>
        <p:xfrm>
          <a:off x="6410738" y="4328468"/>
          <a:ext cx="5153991" cy="229095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5674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250917DB-7B75-2F4F-8DFF-3148BA50AED7}"/>
              </a:ext>
            </a:extLst>
          </p:cNvPr>
          <p:cNvSpPr txBox="1"/>
          <p:nvPr/>
        </p:nvSpPr>
        <p:spPr>
          <a:xfrm>
            <a:off x="883921" y="91514"/>
            <a:ext cx="3972560" cy="584775"/>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In the last </a:t>
            </a:r>
            <a:r>
              <a:rPr lang="it-IT" sz="1600" b="1" dirty="0" err="1">
                <a:solidFill>
                  <a:srgbClr val="0070C0"/>
                </a:solidFill>
                <a:latin typeface="Avenir Next" panose="020B0503020202020204" pitchFamily="34" charset="0"/>
              </a:rPr>
              <a:t>year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how</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often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did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attend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lectures</a:t>
            </a:r>
            <a:r>
              <a:rPr lang="it-IT" sz="1600" b="1" dirty="0">
                <a:solidFill>
                  <a:srgbClr val="0070C0"/>
                </a:solidFill>
                <a:latin typeface="Avenir Next" panose="020B0503020202020204" pitchFamily="34" charset="0"/>
              </a:rPr>
              <a:t>?</a:t>
            </a:r>
          </a:p>
        </p:txBody>
      </p:sp>
      <p:graphicFrame>
        <p:nvGraphicFramePr>
          <p:cNvPr id="3" name="Grafico 2">
            <a:extLst>
              <a:ext uri="{FF2B5EF4-FFF2-40B4-BE49-F238E27FC236}">
                <a16:creationId xmlns:a16="http://schemas.microsoft.com/office/drawing/2014/main" id="{50D33152-E381-E94E-A1DA-86D80B8A57FE}"/>
              </a:ext>
            </a:extLst>
          </p:cNvPr>
          <p:cNvGraphicFramePr/>
          <p:nvPr>
            <p:extLst>
              <p:ext uri="{D42A27DB-BD31-4B8C-83A1-F6EECF244321}">
                <p14:modId xmlns:p14="http://schemas.microsoft.com/office/powerpoint/2010/main" val="4188638653"/>
              </p:ext>
            </p:extLst>
          </p:nvPr>
        </p:nvGraphicFramePr>
        <p:xfrm>
          <a:off x="446807" y="722199"/>
          <a:ext cx="4724400" cy="2625007"/>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4F147562-9077-9E44-8C04-7346EE9E655A}"/>
              </a:ext>
            </a:extLst>
          </p:cNvPr>
          <p:cNvSpPr txBox="1"/>
          <p:nvPr/>
        </p:nvSpPr>
        <p:spPr>
          <a:xfrm>
            <a:off x="6224447" y="58912"/>
            <a:ext cx="5415280" cy="584775"/>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have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any</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problems</a:t>
            </a:r>
            <a:r>
              <a:rPr lang="it-IT" sz="1600" b="1" dirty="0">
                <a:solidFill>
                  <a:srgbClr val="0070C0"/>
                </a:solidFill>
                <a:latin typeface="Avenir Next" panose="020B0503020202020204" pitchFamily="34" charset="0"/>
              </a:rPr>
              <a:t> on </a:t>
            </a:r>
            <a:r>
              <a:rPr lang="it-IT" sz="1600" b="1" dirty="0" err="1">
                <a:solidFill>
                  <a:srgbClr val="0070C0"/>
                </a:solidFill>
                <a:latin typeface="Avenir Next" panose="020B0503020202020204" pitchFamily="34" charset="0"/>
              </a:rPr>
              <a:t>phisically</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reaching</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classe’s</a:t>
            </a:r>
            <a:r>
              <a:rPr lang="it-IT" sz="1600" b="1" dirty="0">
                <a:solidFill>
                  <a:srgbClr val="0070C0"/>
                </a:solidFill>
                <a:latin typeface="Avenir Next" panose="020B0503020202020204" pitchFamily="34" charset="0"/>
              </a:rPr>
              <a:t> room?</a:t>
            </a:r>
          </a:p>
        </p:txBody>
      </p:sp>
      <p:graphicFrame>
        <p:nvGraphicFramePr>
          <p:cNvPr id="5" name="Grafico 4">
            <a:extLst>
              <a:ext uri="{FF2B5EF4-FFF2-40B4-BE49-F238E27FC236}">
                <a16:creationId xmlns:a16="http://schemas.microsoft.com/office/drawing/2014/main" id="{D404111C-6B1E-8A45-AF50-EAAB9E3BBD57}"/>
              </a:ext>
            </a:extLst>
          </p:cNvPr>
          <p:cNvGraphicFramePr/>
          <p:nvPr>
            <p:extLst>
              <p:ext uri="{D42A27DB-BD31-4B8C-83A1-F6EECF244321}">
                <p14:modId xmlns:p14="http://schemas.microsoft.com/office/powerpoint/2010/main" val="310165873"/>
              </p:ext>
            </p:extLst>
          </p:nvPr>
        </p:nvGraphicFramePr>
        <p:xfrm>
          <a:off x="6637372" y="764144"/>
          <a:ext cx="4589430" cy="2583062"/>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D867C518-48A4-437D-8A53-D3E7AA713CF1}"/>
              </a:ext>
            </a:extLst>
          </p:cNvPr>
          <p:cNvSpPr txBox="1"/>
          <p:nvPr/>
        </p:nvSpPr>
        <p:spPr>
          <a:xfrm>
            <a:off x="490968" y="3654774"/>
            <a:ext cx="4636077" cy="338554"/>
          </a:xfrm>
          <a:prstGeom prst="rect">
            <a:avLst/>
          </a:prstGeom>
          <a:noFill/>
        </p:spPr>
        <p:txBody>
          <a:bodyPr wrap="none" rtlCol="0">
            <a:spAutoFit/>
          </a:bodyPr>
          <a:lstStyle/>
          <a:p>
            <a:r>
              <a:rPr lang="it-IT" sz="1600" b="1" dirty="0">
                <a:solidFill>
                  <a:srgbClr val="0070C0"/>
                </a:solidFill>
                <a:latin typeface="Avenir Next" panose="020B0503020202020204" pitchFamily="34" charset="0"/>
              </a:rPr>
              <a:t>If yes, </a:t>
            </a:r>
            <a:r>
              <a:rPr lang="it-IT" sz="1600" b="1" dirty="0" err="1">
                <a:solidFill>
                  <a:srgbClr val="0070C0"/>
                </a:solidFill>
                <a:latin typeface="Avenir Next" panose="020B0503020202020204" pitchFamily="34" charset="0"/>
              </a:rPr>
              <a:t>how</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try</a:t>
            </a:r>
            <a:r>
              <a:rPr lang="it-IT" sz="1600" b="1" dirty="0">
                <a:solidFill>
                  <a:srgbClr val="0070C0"/>
                </a:solidFill>
                <a:latin typeface="Avenir Next" panose="020B0503020202020204" pitchFamily="34" charset="0"/>
              </a:rPr>
              <a:t> to solve </a:t>
            </a:r>
            <a:r>
              <a:rPr lang="it-IT" sz="1600" b="1" dirty="0" err="1">
                <a:solidFill>
                  <a:srgbClr val="0070C0"/>
                </a:solidFill>
                <a:latin typeface="Avenir Next" panose="020B0503020202020204" pitchFamily="34" charset="0"/>
              </a:rPr>
              <a:t>this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problem</a:t>
            </a:r>
            <a:r>
              <a:rPr lang="it-IT" sz="1600" b="1" dirty="0">
                <a:solidFill>
                  <a:srgbClr val="0070C0"/>
                </a:solidFill>
                <a:latin typeface="Avenir Next" panose="020B0503020202020204" pitchFamily="34" charset="0"/>
              </a:rPr>
              <a:t>? </a:t>
            </a:r>
            <a:endParaRPr lang="it-IT" sz="1600" dirty="0">
              <a:solidFill>
                <a:srgbClr val="0070C0"/>
              </a:solidFill>
              <a:latin typeface="Avenir Next" panose="020B0503020202020204" pitchFamily="34" charset="0"/>
            </a:endParaRPr>
          </a:p>
        </p:txBody>
      </p:sp>
      <p:graphicFrame>
        <p:nvGraphicFramePr>
          <p:cNvPr id="7" name="Grafico 6">
            <a:extLst>
              <a:ext uri="{FF2B5EF4-FFF2-40B4-BE49-F238E27FC236}">
                <a16:creationId xmlns:a16="http://schemas.microsoft.com/office/drawing/2014/main" id="{806FF0FC-207A-488D-A6B9-DC4439AA64B2}"/>
              </a:ext>
            </a:extLst>
          </p:cNvPr>
          <p:cNvGraphicFramePr/>
          <p:nvPr>
            <p:extLst>
              <p:ext uri="{D42A27DB-BD31-4B8C-83A1-F6EECF244321}">
                <p14:modId xmlns:p14="http://schemas.microsoft.com/office/powerpoint/2010/main" val="859038157"/>
              </p:ext>
            </p:extLst>
          </p:nvPr>
        </p:nvGraphicFramePr>
        <p:xfrm>
          <a:off x="711341" y="4009938"/>
          <a:ext cx="4047008" cy="251119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Grafico 7">
            <a:extLst>
              <a:ext uri="{FF2B5EF4-FFF2-40B4-BE49-F238E27FC236}">
                <a16:creationId xmlns:a16="http://schemas.microsoft.com/office/drawing/2014/main" id="{347D0A46-B1B5-4E97-8062-1ABD1A9DA645}"/>
              </a:ext>
            </a:extLst>
          </p:cNvPr>
          <p:cNvGraphicFramePr/>
          <p:nvPr>
            <p:extLst>
              <p:ext uri="{D42A27DB-BD31-4B8C-83A1-F6EECF244321}">
                <p14:modId xmlns:p14="http://schemas.microsoft.com/office/powerpoint/2010/main" val="1422778632"/>
              </p:ext>
            </p:extLst>
          </p:nvPr>
        </p:nvGraphicFramePr>
        <p:xfrm>
          <a:off x="6752122" y="4203523"/>
          <a:ext cx="4489117" cy="2404693"/>
        </p:xfrm>
        <a:graphic>
          <a:graphicData uri="http://schemas.openxmlformats.org/drawingml/2006/chart">
            <c:chart xmlns:c="http://schemas.openxmlformats.org/drawingml/2006/chart" xmlns:r="http://schemas.openxmlformats.org/officeDocument/2006/relationships" r:id="rId5"/>
          </a:graphicData>
        </a:graphic>
      </p:graphicFrame>
      <p:sp>
        <p:nvSpPr>
          <p:cNvPr id="9" name="CasellaDiTesto 8">
            <a:extLst>
              <a:ext uri="{FF2B5EF4-FFF2-40B4-BE49-F238E27FC236}">
                <a16:creationId xmlns:a16="http://schemas.microsoft.com/office/drawing/2014/main" id="{E1F2CD22-3B27-4562-BA31-9CB03B68FABB}"/>
              </a:ext>
            </a:extLst>
          </p:cNvPr>
          <p:cNvSpPr txBox="1"/>
          <p:nvPr/>
        </p:nvSpPr>
        <p:spPr>
          <a:xfrm>
            <a:off x="6360526" y="3531663"/>
            <a:ext cx="4872077" cy="584775"/>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How </a:t>
            </a:r>
            <a:r>
              <a:rPr lang="it-IT" sz="1600" b="1" dirty="0" err="1">
                <a:solidFill>
                  <a:srgbClr val="0070C0"/>
                </a:solidFill>
                <a:latin typeface="Avenir Next" panose="020B0503020202020204" pitchFamily="34" charset="0"/>
              </a:rPr>
              <a:t>often</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remember</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calendar</a:t>
            </a:r>
            <a:r>
              <a:rPr lang="it-IT" sz="1600" b="1" dirty="0">
                <a:solidFill>
                  <a:srgbClr val="0070C0"/>
                </a:solidFill>
                <a:latin typeface="Avenir Next" panose="020B0503020202020204" pitchFamily="34" charset="0"/>
              </a:rPr>
              <a:t> of </a:t>
            </a:r>
            <a:r>
              <a:rPr lang="it-IT" sz="1600" b="1" dirty="0" err="1">
                <a:solidFill>
                  <a:srgbClr val="0070C0"/>
                </a:solidFill>
                <a:latin typeface="Avenir Next" panose="020B0503020202020204" pitchFamily="34" charset="0"/>
              </a:rPr>
              <a:t>lectures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lectures</a:t>
            </a:r>
            <a:r>
              <a:rPr lang="it-IT" sz="1600" b="1" dirty="0">
                <a:solidFill>
                  <a:srgbClr val="0070C0"/>
                </a:solidFill>
                <a:latin typeface="Avenir Next" panose="020B0503020202020204" pitchFamily="34" charset="0"/>
              </a:rPr>
              <a:t> schedule) by </a:t>
            </a:r>
            <a:r>
              <a:rPr lang="it-IT" sz="1600" b="1" dirty="0" err="1">
                <a:solidFill>
                  <a:srgbClr val="0070C0"/>
                </a:solidFill>
                <a:latin typeface="Avenir Next" panose="020B0503020202020204" pitchFamily="34" charset="0"/>
              </a:rPr>
              <a:t>heart</a:t>
            </a:r>
            <a:r>
              <a:rPr lang="it-IT" sz="1600" b="1" dirty="0">
                <a:solidFill>
                  <a:srgbClr val="0070C0"/>
                </a:solidFill>
                <a:latin typeface="Avenir Next" panose="020B0503020202020204" pitchFamily="34" charset="0"/>
              </a:rPr>
              <a:t>?</a:t>
            </a:r>
          </a:p>
        </p:txBody>
      </p:sp>
    </p:spTree>
    <p:extLst>
      <p:ext uri="{BB962C8B-B14F-4D97-AF65-F5344CB8AC3E}">
        <p14:creationId xmlns:p14="http://schemas.microsoft.com/office/powerpoint/2010/main" val="436778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637E51F-F3DF-B441-AD54-9D057C58EFB6}"/>
              </a:ext>
            </a:extLst>
          </p:cNvPr>
          <p:cNvSpPr txBox="1"/>
          <p:nvPr/>
        </p:nvSpPr>
        <p:spPr>
          <a:xfrm>
            <a:off x="833121" y="61034"/>
            <a:ext cx="4368800" cy="584775"/>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How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take notes?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graphicFrame>
        <p:nvGraphicFramePr>
          <p:cNvPr id="3" name="Grafico 2">
            <a:extLst>
              <a:ext uri="{FF2B5EF4-FFF2-40B4-BE49-F238E27FC236}">
                <a16:creationId xmlns:a16="http://schemas.microsoft.com/office/drawing/2014/main" id="{21E78B38-311C-734F-8427-FFC33DEF907E}"/>
              </a:ext>
            </a:extLst>
          </p:cNvPr>
          <p:cNvGraphicFramePr/>
          <p:nvPr>
            <p:extLst>
              <p:ext uri="{D42A27DB-BD31-4B8C-83A1-F6EECF244321}">
                <p14:modId xmlns:p14="http://schemas.microsoft.com/office/powerpoint/2010/main" val="2494722893"/>
              </p:ext>
            </p:extLst>
          </p:nvPr>
        </p:nvGraphicFramePr>
        <p:xfrm>
          <a:off x="741681" y="699833"/>
          <a:ext cx="4795520" cy="2195767"/>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3D03D93D-D76D-7149-9409-2E86B3F64243}"/>
              </a:ext>
            </a:extLst>
          </p:cNvPr>
          <p:cNvSpPr txBox="1"/>
          <p:nvPr/>
        </p:nvSpPr>
        <p:spPr>
          <a:xfrm>
            <a:off x="6424259" y="1270389"/>
            <a:ext cx="5334000" cy="1077218"/>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If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selected</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Copybook</a:t>
            </a:r>
            <a:r>
              <a:rPr lang="it-IT" sz="1600" b="1" dirty="0">
                <a:solidFill>
                  <a:srgbClr val="0070C0"/>
                </a:solidFill>
                <a:latin typeface="Avenir Next" panose="020B0503020202020204" pitchFamily="34" charset="0"/>
              </a:rPr>
              <a:t>" or "</a:t>
            </a:r>
            <a:r>
              <a:rPr lang="it-IT" sz="1600" b="1" dirty="0" err="1">
                <a:solidFill>
                  <a:srgbClr val="0070C0"/>
                </a:solidFill>
                <a:latin typeface="Avenir Next" panose="020B0503020202020204" pitchFamily="34" charset="0"/>
              </a:rPr>
              <a:t>both</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copybook</a:t>
            </a:r>
            <a:r>
              <a:rPr lang="it-IT" sz="1600" b="1" dirty="0">
                <a:solidFill>
                  <a:srgbClr val="0070C0"/>
                </a:solidFill>
                <a:latin typeface="Avenir Next" panose="020B0503020202020204" pitchFamily="34" charset="0"/>
              </a:rPr>
              <a:t> and PC/tablet", </a:t>
            </a:r>
            <a:r>
              <a:rPr lang="it-IT" sz="1600" b="1" dirty="0" err="1">
                <a:solidFill>
                  <a:srgbClr val="0070C0"/>
                </a:solidFill>
                <a:latin typeface="Avenir Next" panose="020B0503020202020204" pitchFamily="34" charset="0"/>
              </a:rPr>
              <a:t>please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answer</a:t>
            </a:r>
            <a:r>
              <a:rPr lang="it-IT" sz="1600" b="1" dirty="0">
                <a:solidFill>
                  <a:srgbClr val="0070C0"/>
                </a:solidFill>
                <a:latin typeface="Avenir Next" panose="020B0503020202020204" pitchFamily="34" charset="0"/>
              </a:rPr>
              <a:t> the following </a:t>
            </a:r>
            <a:r>
              <a:rPr lang="it-IT" sz="1600" b="1" dirty="0" err="1">
                <a:solidFill>
                  <a:srgbClr val="0070C0"/>
                </a:solidFill>
                <a:latin typeface="Avenir Next" panose="020B0503020202020204" pitchFamily="34" charset="0"/>
              </a:rPr>
              <a:t>question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Why</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take notes on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copybook</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rather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on PC/tablet.. ?</a:t>
            </a:r>
          </a:p>
        </p:txBody>
      </p:sp>
      <p:graphicFrame>
        <p:nvGraphicFramePr>
          <p:cNvPr id="5" name="Tabella 5">
            <a:extLst>
              <a:ext uri="{FF2B5EF4-FFF2-40B4-BE49-F238E27FC236}">
                <a16:creationId xmlns:a16="http://schemas.microsoft.com/office/drawing/2014/main" id="{640BDB22-1FE8-6B49-8128-163BD428D106}"/>
              </a:ext>
            </a:extLst>
          </p:cNvPr>
          <p:cNvGraphicFramePr>
            <a:graphicFrameLocks noGrp="1"/>
          </p:cNvGraphicFramePr>
          <p:nvPr>
            <p:extLst>
              <p:ext uri="{D42A27DB-BD31-4B8C-83A1-F6EECF244321}">
                <p14:modId xmlns:p14="http://schemas.microsoft.com/office/powerpoint/2010/main" val="3371170702"/>
              </p:ext>
            </p:extLst>
          </p:nvPr>
        </p:nvGraphicFramePr>
        <p:xfrm>
          <a:off x="6424259" y="2347607"/>
          <a:ext cx="5334000" cy="3688080"/>
        </p:xfrm>
        <a:graphic>
          <a:graphicData uri="http://schemas.openxmlformats.org/drawingml/2006/table">
            <a:tbl>
              <a:tblPr firstRow="1" bandRow="1">
                <a:tableStyleId>{D7AC3CCA-C797-4891-BE02-D94E43425B78}</a:tableStyleId>
              </a:tblPr>
              <a:tblGrid>
                <a:gridCol w="366875">
                  <a:extLst>
                    <a:ext uri="{9D8B030D-6E8A-4147-A177-3AD203B41FA5}">
                      <a16:colId xmlns:a16="http://schemas.microsoft.com/office/drawing/2014/main" val="1946063748"/>
                    </a:ext>
                  </a:extLst>
                </a:gridCol>
                <a:gridCol w="4967125">
                  <a:extLst>
                    <a:ext uri="{9D8B030D-6E8A-4147-A177-3AD203B41FA5}">
                      <a16:colId xmlns:a16="http://schemas.microsoft.com/office/drawing/2014/main" val="530502649"/>
                    </a:ext>
                  </a:extLst>
                </a:gridCol>
              </a:tblGrid>
              <a:tr h="424726">
                <a:tc>
                  <a:txBody>
                    <a:bodyPr/>
                    <a:lstStyle/>
                    <a:p>
                      <a:r>
                        <a:rPr lang="it-IT" b="0" dirty="0">
                          <a:latin typeface="Avenir Next" panose="020B0503020202020204" pitchFamily="34" charset="0"/>
                        </a:rPr>
                        <a:t>1</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tcPr>
                </a:tc>
                <a:tc>
                  <a:txBody>
                    <a:bodyPr/>
                    <a:lstStyle/>
                    <a:p>
                      <a:r>
                        <a:rPr lang="it-IT" sz="1400" b="0" i="0" u="none" strike="noStrike" kern="1200" dirty="0">
                          <a:solidFill>
                            <a:schemeClr val="dk1"/>
                          </a:solidFill>
                          <a:effectLst/>
                          <a:latin typeface="Avenir Next" panose="020B0503020202020204" pitchFamily="34" charset="0"/>
                          <a:ea typeface="+mn-ea"/>
                          <a:cs typeface="+mn-cs"/>
                        </a:rPr>
                        <a:t>I </a:t>
                      </a:r>
                      <a:r>
                        <a:rPr lang="it-IT" sz="1400" b="0" i="0" u="none" strike="noStrike" kern="1200" dirty="0" err="1">
                          <a:solidFill>
                            <a:schemeClr val="dk1"/>
                          </a:solidFill>
                          <a:effectLst/>
                          <a:latin typeface="Avenir Next" panose="020B0503020202020204" pitchFamily="34" charset="0"/>
                          <a:ea typeface="+mn-ea"/>
                          <a:cs typeface="+mn-cs"/>
                        </a:rPr>
                        <a:t>make</a:t>
                      </a:r>
                      <a:r>
                        <a:rPr lang="it-IT" sz="1400" b="0" i="0" u="none" strike="noStrike" kern="1200" dirty="0">
                          <a:solidFill>
                            <a:schemeClr val="dk1"/>
                          </a:solidFill>
                          <a:effectLst/>
                          <a:latin typeface="Avenir Next" panose="020B0503020202020204" pitchFamily="34" charset="0"/>
                          <a:ea typeface="+mn-ea"/>
                          <a:cs typeface="+mn-cs"/>
                        </a:rPr>
                        <a:t> a </a:t>
                      </a:r>
                      <a:r>
                        <a:rPr lang="it-IT" sz="1400" b="0" i="0" u="none" strike="noStrike" kern="1200" dirty="0" err="1">
                          <a:solidFill>
                            <a:schemeClr val="dk1"/>
                          </a:solidFill>
                          <a:effectLst/>
                          <a:latin typeface="Avenir Next" panose="020B0503020202020204" pitchFamily="34" charset="0"/>
                          <a:ea typeface="+mn-ea"/>
                          <a:cs typeface="+mn-cs"/>
                        </a:rPr>
                        <a:t>lot</a:t>
                      </a:r>
                      <a:r>
                        <a:rPr lang="it-IT" sz="1400" b="0" i="0" u="none" strike="noStrike" kern="1200" dirty="0">
                          <a:solidFill>
                            <a:schemeClr val="dk1"/>
                          </a:solidFill>
                          <a:effectLst/>
                          <a:latin typeface="Avenir Next" panose="020B0503020202020204" pitchFamily="34" charset="0"/>
                          <a:ea typeface="+mn-ea"/>
                          <a:cs typeface="+mn-cs"/>
                        </a:rPr>
                        <a:t> of </a:t>
                      </a:r>
                      <a:r>
                        <a:rPr lang="it-IT" sz="1400" b="0" i="0" u="none" strike="noStrike" kern="1200" dirty="0" err="1">
                          <a:solidFill>
                            <a:schemeClr val="dk1"/>
                          </a:solidFill>
                          <a:effectLst/>
                          <a:latin typeface="Avenir Next" panose="020B0503020202020204" pitchFamily="34" charset="0"/>
                          <a:ea typeface="+mn-ea"/>
                          <a:cs typeface="+mn-cs"/>
                        </a:rPr>
                        <a:t>schemas</a:t>
                      </a:r>
                      <a:r>
                        <a:rPr lang="it-IT" sz="1400" b="0" i="0" u="none" strike="noStrike" kern="1200" dirty="0">
                          <a:solidFill>
                            <a:schemeClr val="dk1"/>
                          </a:solidFill>
                          <a:effectLst/>
                          <a:latin typeface="Avenir Next" panose="020B0503020202020204" pitchFamily="34" charset="0"/>
                          <a:ea typeface="+mn-ea"/>
                          <a:cs typeface="+mn-cs"/>
                        </a:rPr>
                        <a:t> and so I can do </a:t>
                      </a:r>
                      <a:r>
                        <a:rPr lang="it-IT" sz="1400" b="0" i="0" u="none" strike="noStrike" kern="1200" dirty="0" err="1">
                          <a:solidFill>
                            <a:schemeClr val="dk1"/>
                          </a:solidFill>
                          <a:effectLst/>
                          <a:latin typeface="Avenir Next" panose="020B0503020202020204" pitchFamily="34" charset="0"/>
                          <a:ea typeface="+mn-ea"/>
                          <a:cs typeface="+mn-cs"/>
                        </a:rPr>
                        <a:t>them</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faster</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using</a:t>
                      </a:r>
                      <a:r>
                        <a:rPr lang="it-IT" sz="1400" b="0" i="0" u="none" strike="noStrike" kern="1200" dirty="0">
                          <a:solidFill>
                            <a:schemeClr val="dk1"/>
                          </a:solidFill>
                          <a:effectLst/>
                          <a:latin typeface="Avenir Next" panose="020B0503020202020204" pitchFamily="34" charset="0"/>
                          <a:ea typeface="+mn-ea"/>
                          <a:cs typeface="+mn-cs"/>
                        </a:rPr>
                        <a:t> a </a:t>
                      </a:r>
                      <a:r>
                        <a:rPr lang="it-IT" sz="1400" b="0" i="0" u="none" strike="noStrike" kern="1200" dirty="0" err="1">
                          <a:solidFill>
                            <a:schemeClr val="dk1"/>
                          </a:solidFill>
                          <a:effectLst/>
                          <a:latin typeface="Avenir Next" panose="020B0503020202020204" pitchFamily="34" charset="0"/>
                          <a:ea typeface="+mn-ea"/>
                          <a:cs typeface="+mn-cs"/>
                        </a:rPr>
                        <a:t>copybook</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tcPr>
                </a:tc>
                <a:extLst>
                  <a:ext uri="{0D108BD9-81ED-4DB2-BD59-A6C34878D82A}">
                    <a16:rowId xmlns:a16="http://schemas.microsoft.com/office/drawing/2014/main" val="196876490"/>
                  </a:ext>
                </a:extLst>
              </a:tr>
              <a:tr h="299806">
                <a:tc>
                  <a:txBody>
                    <a:bodyPr/>
                    <a:lstStyle/>
                    <a:p>
                      <a:r>
                        <a:rPr lang="it-IT" dirty="0">
                          <a:latin typeface="Avenir Next" panose="020B0503020202020204" pitchFamily="34" charset="0"/>
                        </a:rPr>
                        <a:t>2</a:t>
                      </a:r>
                    </a:p>
                  </a:txBody>
                  <a:tcPr>
                    <a:lnL w="12700" cap="flat" cmpd="sng" algn="ctr">
                      <a:noFill/>
                      <a:prstDash val="solid"/>
                      <a:round/>
                      <a:headEnd type="none" w="med" len="med"/>
                      <a:tailEnd type="none" w="med" len="med"/>
                    </a:lnL>
                  </a:tcPr>
                </a:tc>
                <a:tc>
                  <a:txBody>
                    <a:bodyPr/>
                    <a:lstStyle/>
                    <a:p>
                      <a:r>
                        <a:rPr lang="it-IT" sz="1400" b="0" i="0" u="none" strike="noStrike" kern="1200" dirty="0" err="1">
                          <a:solidFill>
                            <a:schemeClr val="dk1"/>
                          </a:solidFill>
                          <a:effectLst/>
                          <a:latin typeface="Avenir Next" panose="020B0503020202020204" pitchFamily="34" charset="0"/>
                          <a:ea typeface="+mn-ea"/>
                          <a:cs typeface="+mn-cs"/>
                        </a:rPr>
                        <a:t>Because</a:t>
                      </a:r>
                      <a:r>
                        <a:rPr lang="it-IT" sz="1400" b="0" i="0" u="none" strike="noStrike" kern="1200" dirty="0">
                          <a:solidFill>
                            <a:schemeClr val="dk1"/>
                          </a:solidFill>
                          <a:effectLst/>
                          <a:latin typeface="Avenir Next" panose="020B0503020202020204" pitchFamily="34" charset="0"/>
                          <a:ea typeface="+mn-ea"/>
                          <a:cs typeface="+mn-cs"/>
                        </a:rPr>
                        <a:t> I </a:t>
                      </a:r>
                      <a:r>
                        <a:rPr lang="it-IT" sz="1400" b="0" i="0" u="none" strike="noStrike" kern="1200" dirty="0" err="1">
                          <a:solidFill>
                            <a:schemeClr val="dk1"/>
                          </a:solidFill>
                          <a:effectLst/>
                          <a:latin typeface="Avenir Next" panose="020B0503020202020204" pitchFamily="34" charset="0"/>
                          <a:ea typeface="+mn-ea"/>
                          <a:cs typeface="+mn-cs"/>
                        </a:rPr>
                        <a:t>haven't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got</a:t>
                      </a:r>
                      <a:r>
                        <a:rPr lang="it-IT" sz="1400" b="0" i="0" u="none" strike="noStrike" kern="1200" dirty="0">
                          <a:solidFill>
                            <a:schemeClr val="dk1"/>
                          </a:solidFill>
                          <a:effectLst/>
                          <a:latin typeface="Avenir Next" panose="020B0503020202020204" pitchFamily="34" charset="0"/>
                          <a:ea typeface="+mn-ea"/>
                          <a:cs typeface="+mn-cs"/>
                        </a:rPr>
                        <a:t> a personal computer </a:t>
                      </a:r>
                      <a:r>
                        <a:rPr lang="it-IT" sz="1400" b="0" i="0" u="none" strike="noStrike" kern="1200" dirty="0" err="1">
                          <a:solidFill>
                            <a:schemeClr val="dk1"/>
                          </a:solidFill>
                          <a:effectLst/>
                          <a:latin typeface="Avenir Next" panose="020B0503020202020204" pitchFamily="34" charset="0"/>
                          <a:ea typeface="+mn-ea"/>
                          <a:cs typeface="+mn-cs"/>
                        </a:rPr>
                        <a:t>always</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available</a:t>
                      </a:r>
                      <a:r>
                        <a:rPr lang="it-IT" sz="1400" b="0" i="0" u="none" strike="noStrike" kern="1200" dirty="0">
                          <a:solidFill>
                            <a:schemeClr val="dk1"/>
                          </a:solidFill>
                          <a:effectLst/>
                          <a:latin typeface="Avenir Next" panose="020B0503020202020204" pitchFamily="34" charset="0"/>
                          <a:ea typeface="+mn-ea"/>
                          <a:cs typeface="+mn-cs"/>
                        </a:rPr>
                        <a:t> for me</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tcPr>
                </a:tc>
                <a:extLst>
                  <a:ext uri="{0D108BD9-81ED-4DB2-BD59-A6C34878D82A}">
                    <a16:rowId xmlns:a16="http://schemas.microsoft.com/office/drawing/2014/main" val="2316016074"/>
                  </a:ext>
                </a:extLst>
              </a:tr>
              <a:tr h="299806">
                <a:tc>
                  <a:txBody>
                    <a:bodyPr/>
                    <a:lstStyle/>
                    <a:p>
                      <a:r>
                        <a:rPr lang="it-IT" dirty="0">
                          <a:latin typeface="Avenir Next" panose="020B0503020202020204" pitchFamily="34" charset="0"/>
                        </a:rPr>
                        <a:t>3</a:t>
                      </a:r>
                    </a:p>
                  </a:txBody>
                  <a:tcPr>
                    <a:lnL w="12700" cap="flat" cmpd="sng" algn="ctr">
                      <a:noFill/>
                      <a:prstDash val="solid"/>
                      <a:round/>
                      <a:headEnd type="none" w="med" len="med"/>
                      <a:tailEnd type="none" w="med" len="med"/>
                    </a:lnL>
                  </a:tcPr>
                </a:tc>
                <a:tc>
                  <a:txBody>
                    <a:bodyPr/>
                    <a:lstStyle/>
                    <a:p>
                      <a:r>
                        <a:rPr lang="it-IT" sz="1400" b="0" i="0" u="none" strike="noStrike" kern="1200" dirty="0">
                          <a:solidFill>
                            <a:schemeClr val="dk1"/>
                          </a:solidFill>
                          <a:effectLst/>
                          <a:latin typeface="Avenir Next" panose="020B0503020202020204" pitchFamily="34" charset="0"/>
                          <a:ea typeface="+mn-ea"/>
                          <a:cs typeface="+mn-cs"/>
                        </a:rPr>
                        <a:t>I </a:t>
                      </a:r>
                      <a:r>
                        <a:rPr lang="it-IT" sz="1400" b="0" i="0" u="none" strike="noStrike" kern="1200" dirty="0" err="1">
                          <a:solidFill>
                            <a:schemeClr val="dk1"/>
                          </a:solidFill>
                          <a:effectLst/>
                          <a:latin typeface="Avenir Next" panose="020B0503020202020204" pitchFamily="34" charset="0"/>
                          <a:ea typeface="+mn-ea"/>
                          <a:cs typeface="+mn-cs"/>
                        </a:rPr>
                        <a:t>prefer</a:t>
                      </a:r>
                      <a:r>
                        <a:rPr lang="it-IT" sz="1400" b="0" i="0" u="none" strike="noStrike" kern="1200" dirty="0">
                          <a:solidFill>
                            <a:schemeClr val="dk1"/>
                          </a:solidFill>
                          <a:effectLst/>
                          <a:latin typeface="Avenir Next" panose="020B0503020202020204" pitchFamily="34" charset="0"/>
                          <a:ea typeface="+mn-ea"/>
                          <a:cs typeface="+mn-cs"/>
                        </a:rPr>
                        <a:t> to </a:t>
                      </a:r>
                      <a:r>
                        <a:rPr lang="it-IT" sz="1400" b="0" i="0" u="none" strike="noStrike" kern="1200" dirty="0" err="1">
                          <a:solidFill>
                            <a:schemeClr val="dk1"/>
                          </a:solidFill>
                          <a:effectLst/>
                          <a:latin typeface="Avenir Next" panose="020B0503020202020204" pitchFamily="34" charset="0"/>
                          <a:ea typeface="+mn-ea"/>
                          <a:cs typeface="+mn-cs"/>
                        </a:rPr>
                        <a:t>wrote</a:t>
                      </a:r>
                      <a:r>
                        <a:rPr lang="it-IT" sz="1400" b="0" i="0" u="none" strike="noStrike" kern="1200" dirty="0">
                          <a:solidFill>
                            <a:schemeClr val="dk1"/>
                          </a:solidFill>
                          <a:effectLst/>
                          <a:latin typeface="Avenir Next" panose="020B0503020202020204" pitchFamily="34" charset="0"/>
                          <a:ea typeface="+mn-ea"/>
                          <a:cs typeface="+mn-cs"/>
                        </a:rPr>
                        <a:t> on </a:t>
                      </a:r>
                      <a:r>
                        <a:rPr lang="it-IT" sz="1400" b="0" i="0" u="none" strike="noStrike" kern="1200" dirty="0" err="1">
                          <a:solidFill>
                            <a:schemeClr val="dk1"/>
                          </a:solidFill>
                          <a:effectLst/>
                          <a:latin typeface="Avenir Next" panose="020B0503020202020204" pitchFamily="34" charset="0"/>
                          <a:ea typeface="+mn-ea"/>
                          <a:cs typeface="+mn-cs"/>
                        </a:rPr>
                        <a:t>paper</a:t>
                      </a:r>
                      <a:r>
                        <a:rPr lang="it-IT" sz="1400" b="0" i="0" u="none" strike="noStrike" kern="1200" dirty="0">
                          <a:solidFill>
                            <a:schemeClr val="dk1"/>
                          </a:solidFill>
                          <a:effectLst/>
                          <a:latin typeface="Avenir Next" panose="020B0503020202020204" pitchFamily="34" charset="0"/>
                          <a:ea typeface="+mn-ea"/>
                          <a:cs typeface="+mn-cs"/>
                        </a:rPr>
                        <a:t> with a </a:t>
                      </a:r>
                      <a:r>
                        <a:rPr lang="it-IT" sz="1400" b="0" i="0" u="none" strike="noStrike" kern="1200" dirty="0" err="1">
                          <a:solidFill>
                            <a:schemeClr val="dk1"/>
                          </a:solidFill>
                          <a:effectLst/>
                          <a:latin typeface="Avenir Next" panose="020B0503020202020204" pitchFamily="34" charset="0"/>
                          <a:ea typeface="+mn-ea"/>
                          <a:cs typeface="+mn-cs"/>
                        </a:rPr>
                        <a:t>pen</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I've</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always</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done</a:t>
                      </a:r>
                      <a:r>
                        <a:rPr lang="it-IT" sz="1400" b="0" i="0" u="none" strike="noStrike" kern="1200" dirty="0">
                          <a:solidFill>
                            <a:schemeClr val="dk1"/>
                          </a:solidFill>
                          <a:effectLst/>
                          <a:latin typeface="Avenir Next" panose="020B0503020202020204" pitchFamily="34" charset="0"/>
                          <a:ea typeface="+mn-ea"/>
                          <a:cs typeface="+mn-cs"/>
                        </a:rPr>
                        <a:t> in </a:t>
                      </a:r>
                      <a:r>
                        <a:rPr lang="it-IT" sz="1400" b="0" i="0" u="none" strike="noStrike" kern="1200" dirty="0" err="1">
                          <a:solidFill>
                            <a:schemeClr val="dk1"/>
                          </a:solidFill>
                          <a:effectLst/>
                          <a:latin typeface="Avenir Next" panose="020B0503020202020204" pitchFamily="34" charset="0"/>
                          <a:ea typeface="+mn-ea"/>
                          <a:cs typeface="+mn-cs"/>
                        </a:rPr>
                        <a:t>this</a:t>
                      </a:r>
                      <a:r>
                        <a:rPr lang="it-IT" sz="1400" b="0" i="0" u="none" strike="noStrike" kern="1200" dirty="0">
                          <a:solidFill>
                            <a:schemeClr val="dk1"/>
                          </a:solidFill>
                          <a:effectLst/>
                          <a:latin typeface="Avenir Next" panose="020B0503020202020204" pitchFamily="34" charset="0"/>
                          <a:ea typeface="+mn-ea"/>
                          <a:cs typeface="+mn-cs"/>
                        </a:rPr>
                        <a:t> way</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tcPr>
                </a:tc>
                <a:extLst>
                  <a:ext uri="{0D108BD9-81ED-4DB2-BD59-A6C34878D82A}">
                    <a16:rowId xmlns:a16="http://schemas.microsoft.com/office/drawing/2014/main" val="1503488199"/>
                  </a:ext>
                </a:extLst>
              </a:tr>
              <a:tr h="299806">
                <a:tc>
                  <a:txBody>
                    <a:bodyPr/>
                    <a:lstStyle/>
                    <a:p>
                      <a:r>
                        <a:rPr lang="it-IT" dirty="0">
                          <a:latin typeface="Avenir Next" panose="020B0503020202020204" pitchFamily="34" charset="0"/>
                        </a:rPr>
                        <a:t>4</a:t>
                      </a:r>
                    </a:p>
                  </a:txBody>
                  <a:tcPr>
                    <a:lnL w="12700" cap="flat" cmpd="sng" algn="ctr">
                      <a:noFill/>
                      <a:prstDash val="solid"/>
                      <a:round/>
                      <a:headEnd type="none" w="med" len="med"/>
                      <a:tailEnd type="none" w="med" len="med"/>
                    </a:lnL>
                  </a:tcPr>
                </a:tc>
                <a:tc>
                  <a:txBody>
                    <a:bodyPr/>
                    <a:lstStyle/>
                    <a:p>
                      <a:r>
                        <a:rPr lang="it-IT" sz="1400" dirty="0">
                          <a:latin typeface="Avenir Next" panose="020B0503020202020204" pitchFamily="34" charset="0"/>
                        </a:rPr>
                        <a:t>PC notes are </a:t>
                      </a:r>
                      <a:r>
                        <a:rPr lang="it-IT" sz="1400" b="0" i="0" u="none" strike="noStrike" kern="1200" dirty="0" err="1">
                          <a:solidFill>
                            <a:schemeClr val="dk1"/>
                          </a:solidFill>
                          <a:effectLst/>
                          <a:latin typeface="Avenir Next" panose="020B0503020202020204" pitchFamily="34" charset="0"/>
                          <a:ea typeface="+mn-ea"/>
                          <a:cs typeface="+mn-cs"/>
                        </a:rPr>
                        <a:t>faster</a:t>
                      </a:r>
                      <a:r>
                        <a:rPr lang="it-IT" sz="1400" b="0" i="0" u="none" strike="noStrike" kern="1200" dirty="0">
                          <a:solidFill>
                            <a:schemeClr val="dk1"/>
                          </a:solidFill>
                          <a:effectLst/>
                          <a:latin typeface="Avenir Next" panose="020B0503020202020204" pitchFamily="34" charset="0"/>
                          <a:ea typeface="+mn-ea"/>
                          <a:cs typeface="+mn-cs"/>
                        </a:rPr>
                        <a:t> and </a:t>
                      </a:r>
                      <a:r>
                        <a:rPr lang="it-IT" sz="1400" b="0" i="0" u="none" strike="noStrike" kern="1200" dirty="0" err="1">
                          <a:solidFill>
                            <a:schemeClr val="dk1"/>
                          </a:solidFill>
                          <a:effectLst/>
                          <a:latin typeface="Avenir Next" panose="020B0503020202020204" pitchFamily="34" charset="0"/>
                          <a:ea typeface="+mn-ea"/>
                          <a:cs typeface="+mn-cs"/>
                        </a:rPr>
                        <a:t>easier</a:t>
                      </a:r>
                      <a:r>
                        <a:rPr lang="it-IT" sz="1400" b="0" i="0" u="none" strike="noStrike" kern="1200" dirty="0">
                          <a:solidFill>
                            <a:schemeClr val="dk1"/>
                          </a:solidFill>
                          <a:effectLst/>
                          <a:latin typeface="Avenir Next" panose="020B0503020202020204" pitchFamily="34" charset="0"/>
                          <a:ea typeface="+mn-ea"/>
                          <a:cs typeface="+mn-cs"/>
                        </a:rPr>
                        <a:t> to </a:t>
                      </a:r>
                      <a:r>
                        <a:rPr lang="it-IT" sz="1400" b="0" i="0" u="none" strike="noStrike" kern="1200" dirty="0" err="1">
                          <a:solidFill>
                            <a:schemeClr val="dk1"/>
                          </a:solidFill>
                          <a:effectLst/>
                          <a:latin typeface="Avenir Next" panose="020B0503020202020204" pitchFamily="34" charset="0"/>
                          <a:ea typeface="+mn-ea"/>
                          <a:cs typeface="+mn-cs"/>
                        </a:rPr>
                        <a:t>manage</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tcPr>
                </a:tc>
                <a:extLst>
                  <a:ext uri="{0D108BD9-81ED-4DB2-BD59-A6C34878D82A}">
                    <a16:rowId xmlns:a16="http://schemas.microsoft.com/office/drawing/2014/main" val="2301646155"/>
                  </a:ext>
                </a:extLst>
              </a:tr>
              <a:tr h="424726">
                <a:tc>
                  <a:txBody>
                    <a:bodyPr/>
                    <a:lstStyle/>
                    <a:p>
                      <a:r>
                        <a:rPr lang="it-IT" dirty="0">
                          <a:latin typeface="Avenir Next" panose="020B0503020202020204" pitchFamily="34" charset="0"/>
                        </a:rPr>
                        <a:t>5</a:t>
                      </a:r>
                    </a:p>
                  </a:txBody>
                  <a:tcPr>
                    <a:lnL w="12700" cap="flat" cmpd="sng" algn="ctr">
                      <a:noFill/>
                      <a:prstDash val="solid"/>
                      <a:round/>
                      <a:headEnd type="none" w="med" len="med"/>
                      <a:tailEnd type="none" w="med" len="med"/>
                    </a:lnL>
                  </a:tcPr>
                </a:tc>
                <a:tc>
                  <a:txBody>
                    <a:bodyPr/>
                    <a:lstStyle/>
                    <a:p>
                      <a:r>
                        <a:rPr lang="it-IT" sz="1400" b="0" i="0" u="none" strike="noStrike" kern="1200" dirty="0" err="1">
                          <a:solidFill>
                            <a:schemeClr val="dk1"/>
                          </a:solidFill>
                          <a:effectLst/>
                          <a:latin typeface="Avenir Next" panose="020B0503020202020204" pitchFamily="34" charset="0"/>
                          <a:ea typeface="+mn-ea"/>
                          <a:cs typeface="+mn-cs"/>
                        </a:rPr>
                        <a:t>It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depends</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if</a:t>
                      </a:r>
                      <a:r>
                        <a:rPr lang="it-IT" sz="1400" b="0" i="0" u="none" strike="noStrike" kern="1200" dirty="0">
                          <a:solidFill>
                            <a:schemeClr val="dk1"/>
                          </a:solidFill>
                          <a:effectLst/>
                          <a:latin typeface="Avenir Next" panose="020B0503020202020204" pitchFamily="34" charset="0"/>
                          <a:ea typeface="+mn-ea"/>
                          <a:cs typeface="+mn-cs"/>
                        </a:rPr>
                        <a:t> I </a:t>
                      </a:r>
                      <a:r>
                        <a:rPr lang="it-IT" sz="1400" b="0" i="0" u="none" strike="noStrike" kern="1200" dirty="0" err="1">
                          <a:solidFill>
                            <a:schemeClr val="dk1"/>
                          </a:solidFill>
                          <a:effectLst/>
                          <a:latin typeface="Avenir Next" panose="020B0503020202020204" pitchFamily="34" charset="0"/>
                          <a:ea typeface="+mn-ea"/>
                          <a:cs typeface="+mn-cs"/>
                        </a:rPr>
                        <a:t>have</a:t>
                      </a:r>
                      <a:r>
                        <a:rPr lang="it-IT" sz="1400" b="0" i="0" u="none" strike="noStrike" kern="1200" dirty="0">
                          <a:solidFill>
                            <a:schemeClr val="dk1"/>
                          </a:solidFill>
                          <a:effectLst/>
                          <a:latin typeface="Avenir Next" panose="020B0503020202020204" pitchFamily="34" charset="0"/>
                          <a:ea typeface="+mn-ea"/>
                          <a:cs typeface="+mn-cs"/>
                        </a:rPr>
                        <a:t> online </a:t>
                      </a:r>
                      <a:r>
                        <a:rPr lang="it-IT" sz="1400" b="0" i="0" u="none" strike="noStrike" kern="1200" dirty="0" err="1">
                          <a:solidFill>
                            <a:schemeClr val="dk1"/>
                          </a:solidFill>
                          <a:effectLst/>
                          <a:latin typeface="Avenir Next" panose="020B0503020202020204" pitchFamily="34" charset="0"/>
                          <a:ea typeface="+mn-ea"/>
                          <a:cs typeface="+mn-cs"/>
                        </a:rPr>
                        <a:t>material</a:t>
                      </a:r>
                      <a:r>
                        <a:rPr lang="it-IT" sz="1400" b="0" i="0" u="none" strike="noStrike" kern="1200" dirty="0">
                          <a:solidFill>
                            <a:schemeClr val="dk1"/>
                          </a:solidFill>
                          <a:effectLst/>
                          <a:latin typeface="Avenir Next" panose="020B0503020202020204" pitchFamily="34" charset="0"/>
                          <a:ea typeface="+mn-ea"/>
                          <a:cs typeface="+mn-cs"/>
                        </a:rPr>
                        <a:t> or </a:t>
                      </a:r>
                      <a:r>
                        <a:rPr lang="it-IT" sz="1400" b="0" i="0" u="none" strike="noStrike" kern="1200" dirty="0" err="1">
                          <a:solidFill>
                            <a:schemeClr val="dk1"/>
                          </a:solidFill>
                          <a:effectLst/>
                          <a:latin typeface="Avenir Next" panose="020B0503020202020204" pitchFamily="34" charset="0"/>
                          <a:ea typeface="+mn-ea"/>
                          <a:cs typeface="+mn-cs"/>
                        </a:rPr>
                        <a:t>not</a:t>
                      </a:r>
                      <a:r>
                        <a:rPr lang="it-IT" sz="1400" b="0" i="0" u="none" strike="noStrike" kern="1200" dirty="0">
                          <a:solidFill>
                            <a:schemeClr val="dk1"/>
                          </a:solidFill>
                          <a:effectLst/>
                          <a:latin typeface="Avenir Next" panose="020B0503020202020204" pitchFamily="34" charset="0"/>
                          <a:ea typeface="+mn-ea"/>
                          <a:cs typeface="+mn-cs"/>
                        </a:rPr>
                        <a:t>. If I </a:t>
                      </a:r>
                      <a:r>
                        <a:rPr lang="it-IT" sz="1400" b="0" i="0" u="none" strike="noStrike" kern="1200" dirty="0" err="1">
                          <a:solidFill>
                            <a:schemeClr val="dk1"/>
                          </a:solidFill>
                          <a:effectLst/>
                          <a:latin typeface="Avenir Next" panose="020B0503020202020204" pitchFamily="34" charset="0"/>
                          <a:ea typeface="+mn-ea"/>
                          <a:cs typeface="+mn-cs"/>
                        </a:rPr>
                        <a:t>have</a:t>
                      </a:r>
                      <a:r>
                        <a:rPr lang="it-IT" sz="1400" b="0" i="0" u="none" strike="noStrike" kern="1200" dirty="0">
                          <a:solidFill>
                            <a:schemeClr val="dk1"/>
                          </a:solidFill>
                          <a:effectLst/>
                          <a:latin typeface="Avenir Next" panose="020B0503020202020204" pitchFamily="34" charset="0"/>
                          <a:ea typeface="+mn-ea"/>
                          <a:cs typeface="+mn-cs"/>
                        </a:rPr>
                        <a:t> online </a:t>
                      </a:r>
                      <a:r>
                        <a:rPr lang="it-IT" sz="1400" b="0" i="0" u="none" strike="noStrike" kern="1200" dirty="0" err="1">
                          <a:solidFill>
                            <a:schemeClr val="dk1"/>
                          </a:solidFill>
                          <a:effectLst/>
                          <a:latin typeface="Avenir Next" panose="020B0503020202020204" pitchFamily="34" charset="0"/>
                          <a:ea typeface="+mn-ea"/>
                          <a:cs typeface="+mn-cs"/>
                        </a:rPr>
                        <a:t>material</a:t>
                      </a:r>
                      <a:r>
                        <a:rPr lang="it-IT" sz="1400" b="0" i="0" u="none" strike="noStrike" kern="1200" dirty="0">
                          <a:solidFill>
                            <a:schemeClr val="dk1"/>
                          </a:solidFill>
                          <a:effectLst/>
                          <a:latin typeface="Avenir Next" panose="020B0503020202020204" pitchFamily="34" charset="0"/>
                          <a:ea typeface="+mn-ea"/>
                          <a:cs typeface="+mn-cs"/>
                        </a:rPr>
                        <a:t>, I </a:t>
                      </a:r>
                      <a:r>
                        <a:rPr lang="it-IT" sz="1400" b="0" i="0" u="none" strike="noStrike" kern="1200" dirty="0" err="1">
                          <a:solidFill>
                            <a:schemeClr val="dk1"/>
                          </a:solidFill>
                          <a:effectLst/>
                          <a:latin typeface="Avenir Next" panose="020B0503020202020204" pitchFamily="34" charset="0"/>
                          <a:ea typeface="+mn-ea"/>
                          <a:cs typeface="+mn-cs"/>
                        </a:rPr>
                        <a:t>directly</a:t>
                      </a:r>
                      <a:r>
                        <a:rPr lang="it-IT" sz="1400" b="0" i="0" u="none" strike="noStrike" kern="1200" dirty="0">
                          <a:solidFill>
                            <a:schemeClr val="dk1"/>
                          </a:solidFill>
                          <a:effectLst/>
                          <a:latin typeface="Avenir Next" panose="020B0503020202020204" pitchFamily="34" charset="0"/>
                          <a:ea typeface="+mn-ea"/>
                          <a:cs typeface="+mn-cs"/>
                        </a:rPr>
                        <a:t> take notes on </a:t>
                      </a:r>
                      <a:r>
                        <a:rPr lang="it-IT" sz="1400" b="0" i="0" u="none" strike="noStrike" kern="1200" dirty="0" err="1">
                          <a:solidFill>
                            <a:schemeClr val="dk1"/>
                          </a:solidFill>
                          <a:effectLst/>
                          <a:latin typeface="Avenir Next" panose="020B0503020202020204" pitchFamily="34" charset="0"/>
                          <a:ea typeface="+mn-ea"/>
                          <a:cs typeface="+mn-cs"/>
                        </a:rPr>
                        <a:t>it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using</a:t>
                      </a:r>
                      <a:r>
                        <a:rPr lang="it-IT" sz="1400" b="0" i="0" u="none" strike="noStrike" kern="1200" dirty="0">
                          <a:solidFill>
                            <a:schemeClr val="dk1"/>
                          </a:solidFill>
                          <a:effectLst/>
                          <a:latin typeface="Avenir Next" panose="020B0503020202020204" pitchFamily="34" charset="0"/>
                          <a:ea typeface="+mn-ea"/>
                          <a:cs typeface="+mn-cs"/>
                        </a:rPr>
                        <a:t> the</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tcPr>
                </a:tc>
                <a:extLst>
                  <a:ext uri="{0D108BD9-81ED-4DB2-BD59-A6C34878D82A}">
                    <a16:rowId xmlns:a16="http://schemas.microsoft.com/office/drawing/2014/main" val="1505574580"/>
                  </a:ext>
                </a:extLst>
              </a:tr>
              <a:tr h="424726">
                <a:tc>
                  <a:txBody>
                    <a:bodyPr/>
                    <a:lstStyle/>
                    <a:p>
                      <a:r>
                        <a:rPr lang="it-IT" dirty="0">
                          <a:latin typeface="Avenir Next" panose="020B0503020202020204" pitchFamily="34" charset="0"/>
                        </a:rPr>
                        <a:t>6</a:t>
                      </a:r>
                    </a:p>
                  </a:txBody>
                  <a:tcPr>
                    <a:lnL w="12700" cap="flat" cmpd="sng" algn="ctr">
                      <a:noFill/>
                      <a:prstDash val="solid"/>
                      <a:round/>
                      <a:headEnd type="none" w="med" len="med"/>
                      <a:tailEnd type="none" w="med" len="med"/>
                    </a:lnL>
                  </a:tcPr>
                </a:tc>
                <a:tc>
                  <a:txBody>
                    <a:bodyPr/>
                    <a:lstStyle/>
                    <a:p>
                      <a:r>
                        <a:rPr lang="it-IT" sz="1400" b="0" i="0" u="none" strike="noStrike" kern="1200" dirty="0">
                          <a:solidFill>
                            <a:schemeClr val="dk1"/>
                          </a:solidFill>
                          <a:effectLst/>
                          <a:latin typeface="Avenir Next" panose="020B0503020202020204" pitchFamily="34" charset="0"/>
                          <a:ea typeface="+mn-ea"/>
                          <a:cs typeface="+mn-cs"/>
                        </a:rPr>
                        <a:t>PC and </a:t>
                      </a:r>
                      <a:r>
                        <a:rPr lang="it-IT" sz="1400" b="0" i="0" u="none" strike="noStrike" kern="1200" dirty="0" err="1">
                          <a:solidFill>
                            <a:schemeClr val="dk1"/>
                          </a:solidFill>
                          <a:effectLst/>
                          <a:latin typeface="Avenir Next" panose="020B0503020202020204" pitchFamily="34" charset="0"/>
                          <a:ea typeface="+mn-ea"/>
                          <a:cs typeface="+mn-cs"/>
                        </a:rPr>
                        <a:t>tablet</a:t>
                      </a:r>
                      <a:r>
                        <a:rPr lang="it-IT" sz="1400" b="0" i="0" u="none" strike="noStrike" kern="1200" dirty="0">
                          <a:solidFill>
                            <a:schemeClr val="dk1"/>
                          </a:solidFill>
                          <a:effectLst/>
                          <a:latin typeface="Avenir Next" panose="020B0503020202020204" pitchFamily="34" charset="0"/>
                          <a:ea typeface="+mn-ea"/>
                          <a:cs typeface="+mn-cs"/>
                        </a:rPr>
                        <a:t> are more </a:t>
                      </a:r>
                      <a:r>
                        <a:rPr lang="it-IT" sz="1400" b="0" i="0" u="none" strike="noStrike" kern="1200" dirty="0" err="1">
                          <a:solidFill>
                            <a:schemeClr val="dk1"/>
                          </a:solidFill>
                          <a:effectLst/>
                          <a:latin typeface="Avenir Next" panose="020B0503020202020204" pitchFamily="34" charset="0"/>
                          <a:ea typeface="+mn-ea"/>
                          <a:cs typeface="+mn-cs"/>
                        </a:rPr>
                        <a:t>convenient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you</a:t>
                      </a:r>
                      <a:r>
                        <a:rPr lang="it-IT" sz="1400" b="0" i="0" u="none" strike="noStrike" kern="1200" dirty="0">
                          <a:solidFill>
                            <a:schemeClr val="dk1"/>
                          </a:solidFill>
                          <a:effectLst/>
                          <a:latin typeface="Avenir Next" panose="020B0503020202020204" pitchFamily="34" charset="0"/>
                          <a:ea typeface="+mn-ea"/>
                          <a:cs typeface="+mn-cs"/>
                        </a:rPr>
                        <a:t> can </a:t>
                      </a:r>
                      <a:r>
                        <a:rPr lang="it-IT" sz="1400" b="0" i="0" u="none" strike="noStrike" kern="1200" dirty="0" err="1">
                          <a:solidFill>
                            <a:schemeClr val="dk1"/>
                          </a:solidFill>
                          <a:effectLst/>
                          <a:latin typeface="Avenir Next" panose="020B0503020202020204" pitchFamily="34" charset="0"/>
                          <a:ea typeface="+mn-ea"/>
                          <a:cs typeface="+mn-cs"/>
                        </a:rPr>
                        <a:t>print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files</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directly</a:t>
                      </a:r>
                      <a:r>
                        <a:rPr lang="it-IT" sz="1400" b="0" i="0" u="none" strike="noStrike" kern="1200" dirty="0">
                          <a:solidFill>
                            <a:schemeClr val="dk1"/>
                          </a:solidFill>
                          <a:effectLst/>
                          <a:latin typeface="Avenir Next" panose="020B0503020202020204" pitchFamily="34" charset="0"/>
                          <a:ea typeface="+mn-ea"/>
                          <a:cs typeface="+mn-cs"/>
                        </a:rPr>
                        <a:t>, the </a:t>
                      </a:r>
                      <a:r>
                        <a:rPr lang="it-IT" sz="1400" b="0" i="0" u="none" strike="noStrike" kern="1200" dirty="0" err="1">
                          <a:solidFill>
                            <a:schemeClr val="dk1"/>
                          </a:solidFill>
                          <a:effectLst/>
                          <a:latin typeface="Avenir Next" panose="020B0503020202020204" pitchFamily="34" charset="0"/>
                          <a:ea typeface="+mn-ea"/>
                          <a:cs typeface="+mn-cs"/>
                        </a:rPr>
                        <a:t>files</a:t>
                      </a:r>
                      <a:r>
                        <a:rPr lang="it-IT" sz="1400" b="0" i="0" u="none" strike="noStrike" kern="1200" dirty="0">
                          <a:solidFill>
                            <a:schemeClr val="dk1"/>
                          </a:solidFill>
                          <a:effectLst/>
                          <a:latin typeface="Avenir Next" panose="020B0503020202020204" pitchFamily="34" charset="0"/>
                          <a:ea typeface="+mn-ea"/>
                          <a:cs typeface="+mn-cs"/>
                        </a:rPr>
                        <a:t> are more </a:t>
                      </a:r>
                      <a:r>
                        <a:rPr lang="it-IT" sz="1400" b="0" i="0" u="none" strike="noStrike" kern="1200" dirty="0" err="1">
                          <a:solidFill>
                            <a:schemeClr val="dk1"/>
                          </a:solidFill>
                          <a:effectLst/>
                          <a:latin typeface="Avenir Next" panose="020B0503020202020204" pitchFamily="34" charset="0"/>
                          <a:ea typeface="+mn-ea"/>
                          <a:cs typeface="+mn-cs"/>
                        </a:rPr>
                        <a:t>clear</a:t>
                      </a:r>
                      <a:r>
                        <a:rPr lang="it-IT" sz="1400" b="0" i="0" u="none" strike="noStrike" kern="1200" dirty="0">
                          <a:solidFill>
                            <a:schemeClr val="dk1"/>
                          </a:solidFill>
                          <a:effectLst/>
                          <a:latin typeface="Avenir Next" panose="020B0503020202020204" pitchFamily="34" charset="0"/>
                          <a:ea typeface="+mn-ea"/>
                          <a:cs typeface="+mn-cs"/>
                        </a:rPr>
                        <a:t> to </a:t>
                      </a:r>
                      <a:r>
                        <a:rPr lang="it-IT" sz="1400" b="0" i="0" u="none" strike="noStrike" kern="1200" dirty="0" err="1">
                          <a:solidFill>
                            <a:schemeClr val="dk1"/>
                          </a:solidFill>
                          <a:effectLst/>
                          <a:latin typeface="Avenir Next" panose="020B0503020202020204" pitchFamily="34" charset="0"/>
                          <a:ea typeface="+mn-ea"/>
                          <a:cs typeface="+mn-cs"/>
                        </a:rPr>
                        <a:t>read</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01342708"/>
                  </a:ext>
                </a:extLst>
              </a:tr>
              <a:tr h="299806">
                <a:tc>
                  <a:txBody>
                    <a:bodyPr/>
                    <a:lstStyle/>
                    <a:p>
                      <a:r>
                        <a:rPr lang="it-IT" dirty="0">
                          <a:latin typeface="Avenir Next" panose="020B0503020202020204" pitchFamily="34" charset="0"/>
                        </a:rPr>
                        <a:t>7</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it-IT" sz="1400" b="0" i="0" u="none" strike="noStrike" kern="1200" dirty="0">
                          <a:solidFill>
                            <a:schemeClr val="dk1"/>
                          </a:solidFill>
                          <a:effectLst/>
                          <a:latin typeface="Avenir Next" panose="020B0503020202020204" pitchFamily="34" charset="0"/>
                          <a:ea typeface="+mn-ea"/>
                          <a:cs typeface="+mn-cs"/>
                        </a:rPr>
                        <a:t>I </a:t>
                      </a:r>
                      <a:r>
                        <a:rPr lang="it-IT" sz="1400" b="0" i="0" u="none" strike="noStrike" kern="1200" dirty="0" err="1">
                          <a:solidFill>
                            <a:schemeClr val="dk1"/>
                          </a:solidFill>
                          <a:effectLst/>
                          <a:latin typeface="Avenir Next" panose="020B0503020202020204" pitchFamily="34" charset="0"/>
                          <a:ea typeface="+mn-ea"/>
                          <a:cs typeface="+mn-cs"/>
                        </a:rPr>
                        <a:t>don't</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like</a:t>
                      </a:r>
                      <a:r>
                        <a:rPr lang="it-IT" sz="1400" b="0" i="0" u="none" strike="noStrike" kern="1200" dirty="0">
                          <a:solidFill>
                            <a:schemeClr val="dk1"/>
                          </a:solidFill>
                          <a:effectLst/>
                          <a:latin typeface="Avenir Next" panose="020B0503020202020204" pitchFamily="34" charset="0"/>
                          <a:ea typeface="+mn-ea"/>
                          <a:cs typeface="+mn-cs"/>
                        </a:rPr>
                        <a:t> to look </a:t>
                      </a:r>
                      <a:r>
                        <a:rPr lang="it-IT" sz="1400" b="0" i="0" u="none" strike="noStrike" kern="1200" dirty="0" err="1">
                          <a:solidFill>
                            <a:schemeClr val="dk1"/>
                          </a:solidFill>
                          <a:effectLst/>
                          <a:latin typeface="Avenir Next" panose="020B0503020202020204" pitchFamily="34" charset="0"/>
                          <a:ea typeface="+mn-ea"/>
                          <a:cs typeface="+mn-cs"/>
                        </a:rPr>
                        <a:t>always</a:t>
                      </a:r>
                      <a:r>
                        <a:rPr lang="it-IT" sz="1400" b="0" i="0" u="none" strike="noStrike" kern="1200" dirty="0">
                          <a:solidFill>
                            <a:schemeClr val="dk1"/>
                          </a:solidFill>
                          <a:effectLst/>
                          <a:latin typeface="Avenir Next" panose="020B0503020202020204" pitchFamily="34" charset="0"/>
                          <a:ea typeface="+mn-ea"/>
                          <a:cs typeface="+mn-cs"/>
                        </a:rPr>
                        <a:t> </a:t>
                      </a:r>
                      <a:r>
                        <a:rPr lang="it-IT" sz="1400" b="0" i="0" u="none" strike="noStrike" kern="1200" dirty="0" err="1">
                          <a:solidFill>
                            <a:schemeClr val="dk1"/>
                          </a:solidFill>
                          <a:effectLst/>
                          <a:latin typeface="Avenir Next" panose="020B0503020202020204" pitchFamily="34" charset="0"/>
                          <a:ea typeface="+mn-ea"/>
                          <a:cs typeface="+mn-cs"/>
                        </a:rPr>
                        <a:t>at</a:t>
                      </a:r>
                      <a:r>
                        <a:rPr lang="it-IT" sz="1400" b="0" i="0" u="none" strike="noStrike" kern="1200" dirty="0">
                          <a:solidFill>
                            <a:schemeClr val="dk1"/>
                          </a:solidFill>
                          <a:effectLst/>
                          <a:latin typeface="Avenir Next" panose="020B0503020202020204" pitchFamily="34" charset="0"/>
                          <a:ea typeface="+mn-ea"/>
                          <a:cs typeface="+mn-cs"/>
                        </a:rPr>
                        <a:t> a screen</a:t>
                      </a:r>
                      <a:endParaRPr lang="it-IT" sz="1400" dirty="0">
                        <a:latin typeface="Avenir Next" panose="020B0503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0156100"/>
                  </a:ext>
                </a:extLst>
              </a:tr>
              <a:tr h="299806">
                <a:tc>
                  <a:txBody>
                    <a:bodyPr/>
                    <a:lstStyle/>
                    <a:p>
                      <a:r>
                        <a:rPr lang="it-IT" dirty="0">
                          <a:latin typeface="Avenir Next" panose="020B0503020202020204" pitchFamily="34" charset="0"/>
                        </a:rPr>
                        <a:t>8</a:t>
                      </a:r>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tcPr>
                </a:tc>
                <a:tc>
                  <a:txBody>
                    <a:bodyPr/>
                    <a:lstStyle/>
                    <a:p>
                      <a:r>
                        <a:rPr lang="it-IT" sz="1400" b="0" i="0" u="none" strike="noStrike" kern="1200" dirty="0">
                          <a:solidFill>
                            <a:schemeClr val="dk1"/>
                          </a:solidFill>
                          <a:effectLst/>
                          <a:latin typeface="Avenir Next" panose="020B0503020202020204" pitchFamily="34" charset="0"/>
                          <a:ea typeface="+mn-ea"/>
                          <a:cs typeface="+mn-cs"/>
                        </a:rPr>
                        <a:t>Digital notes are </a:t>
                      </a:r>
                      <a:r>
                        <a:rPr lang="it-IT" sz="1400" b="0" i="0" u="none" strike="noStrike" kern="1200" dirty="0" err="1">
                          <a:solidFill>
                            <a:schemeClr val="dk1"/>
                          </a:solidFill>
                          <a:effectLst/>
                          <a:latin typeface="Avenir Next" panose="020B0503020202020204" pitchFamily="34" charset="0"/>
                          <a:ea typeface="+mn-ea"/>
                          <a:cs typeface="+mn-cs"/>
                        </a:rPr>
                        <a:t>easier</a:t>
                      </a:r>
                      <a:r>
                        <a:rPr lang="it-IT" sz="1400" b="0" i="0" u="none" strike="noStrike" kern="1200" dirty="0">
                          <a:solidFill>
                            <a:schemeClr val="dk1"/>
                          </a:solidFill>
                          <a:effectLst/>
                          <a:latin typeface="Avenir Next" panose="020B0503020202020204" pitchFamily="34" charset="0"/>
                          <a:ea typeface="+mn-ea"/>
                          <a:cs typeface="+mn-cs"/>
                        </a:rPr>
                        <a:t> to be </a:t>
                      </a:r>
                      <a:r>
                        <a:rPr lang="it-IT" sz="1400" b="0" i="0" u="none" strike="noStrike" kern="1200" dirty="0" err="1">
                          <a:solidFill>
                            <a:schemeClr val="dk1"/>
                          </a:solidFill>
                          <a:effectLst/>
                          <a:latin typeface="Avenir Next" panose="020B0503020202020204" pitchFamily="34" charset="0"/>
                          <a:ea typeface="+mn-ea"/>
                          <a:cs typeface="+mn-cs"/>
                        </a:rPr>
                        <a:t>used</a:t>
                      </a:r>
                      <a:endParaRPr lang="it-IT" sz="1400" dirty="0">
                        <a:latin typeface="Avenir Next" panose="020B0503020202020204" pitchFamily="34" charset="0"/>
                      </a:endParaRPr>
                    </a:p>
                  </a:txBody>
                  <a:tcPr>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864750276"/>
                  </a:ext>
                </a:extLst>
              </a:tr>
            </a:tbl>
          </a:graphicData>
        </a:graphic>
      </p:graphicFrame>
      <p:sp>
        <p:nvSpPr>
          <p:cNvPr id="6" name="CasellaDiTesto 5">
            <a:extLst>
              <a:ext uri="{FF2B5EF4-FFF2-40B4-BE49-F238E27FC236}">
                <a16:creationId xmlns:a16="http://schemas.microsoft.com/office/drawing/2014/main" id="{B7BE5D30-2B8C-47CE-9BE2-823994288A70}"/>
              </a:ext>
            </a:extLst>
          </p:cNvPr>
          <p:cNvSpPr txBox="1"/>
          <p:nvPr/>
        </p:nvSpPr>
        <p:spPr>
          <a:xfrm>
            <a:off x="555171" y="3206143"/>
            <a:ext cx="5063312" cy="1077218"/>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If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selected</a:t>
            </a:r>
            <a:r>
              <a:rPr lang="it-IT" sz="1600" b="1" dirty="0">
                <a:solidFill>
                  <a:srgbClr val="0070C0"/>
                </a:solidFill>
                <a:latin typeface="Avenir Next" panose="020B0503020202020204" pitchFamily="34" charset="0"/>
              </a:rPr>
              <a:t> "PC/tablet" or "</a:t>
            </a:r>
            <a:r>
              <a:rPr lang="it-IT" sz="1600" b="1" dirty="0" err="1">
                <a:solidFill>
                  <a:srgbClr val="0070C0"/>
                </a:solidFill>
                <a:latin typeface="Avenir Next" panose="020B0503020202020204" pitchFamily="34" charset="0"/>
              </a:rPr>
              <a:t>both</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copybook</a:t>
            </a:r>
            <a:r>
              <a:rPr lang="it-IT" sz="1600" b="1" dirty="0">
                <a:solidFill>
                  <a:srgbClr val="0070C0"/>
                </a:solidFill>
                <a:latin typeface="Avenir Next" panose="020B0503020202020204" pitchFamily="34" charset="0"/>
              </a:rPr>
              <a:t> and PC/tablet", </a:t>
            </a:r>
            <a:r>
              <a:rPr lang="it-IT" sz="1600" b="1" dirty="0" err="1">
                <a:solidFill>
                  <a:srgbClr val="0070C0"/>
                </a:solidFill>
                <a:latin typeface="Avenir Next" panose="020B0503020202020204" pitchFamily="34" charset="0"/>
              </a:rPr>
              <a:t>please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answer</a:t>
            </a:r>
            <a:r>
              <a:rPr lang="it-IT" sz="1600" b="1" dirty="0">
                <a:solidFill>
                  <a:srgbClr val="0070C0"/>
                </a:solidFill>
                <a:latin typeface="Avenir Next" panose="020B0503020202020204" pitchFamily="34" charset="0"/>
              </a:rPr>
              <a:t> the following </a:t>
            </a:r>
            <a:r>
              <a:rPr lang="it-IT" sz="1600" b="1" dirty="0" err="1">
                <a:solidFill>
                  <a:srgbClr val="0070C0"/>
                </a:solidFill>
                <a:latin typeface="Avenir Next" panose="020B0503020202020204" pitchFamily="34" charset="0"/>
              </a:rPr>
              <a:t>question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Which</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kind</a:t>
            </a:r>
            <a:r>
              <a:rPr lang="it-IT" sz="1600" b="1" dirty="0">
                <a:solidFill>
                  <a:srgbClr val="0070C0"/>
                </a:solidFill>
                <a:latin typeface="Avenir Next" panose="020B0503020202020204" pitchFamily="34" charset="0"/>
              </a:rPr>
              <a:t> of tool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use to take notes (e.g.: Word, Note, ..)?</a:t>
            </a:r>
          </a:p>
        </p:txBody>
      </p:sp>
      <p:graphicFrame>
        <p:nvGraphicFramePr>
          <p:cNvPr id="7" name="Grafico 6">
            <a:extLst>
              <a:ext uri="{FF2B5EF4-FFF2-40B4-BE49-F238E27FC236}">
                <a16:creationId xmlns:a16="http://schemas.microsoft.com/office/drawing/2014/main" id="{85E7383A-7FF6-468D-B556-41702ACD8759}"/>
              </a:ext>
            </a:extLst>
          </p:cNvPr>
          <p:cNvGraphicFramePr/>
          <p:nvPr>
            <p:extLst>
              <p:ext uri="{D42A27DB-BD31-4B8C-83A1-F6EECF244321}">
                <p14:modId xmlns:p14="http://schemas.microsoft.com/office/powerpoint/2010/main" val="1764491342"/>
              </p:ext>
            </p:extLst>
          </p:nvPr>
        </p:nvGraphicFramePr>
        <p:xfrm>
          <a:off x="762001" y="4305131"/>
          <a:ext cx="4775200" cy="23233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83630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815A7B4-532E-48C9-AC24-D78ACF333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15" name="Freeform 14">
              <a:extLst>
                <a:ext uri="{FF2B5EF4-FFF2-40B4-BE49-F238E27FC236}">
                  <a16:creationId xmlns:a16="http://schemas.microsoft.com/office/drawing/2014/main" id="{D40109F4-CE5C-45F4-856E-F3F69C9FD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6" name="Straight Connector 15">
              <a:extLst>
                <a:ext uri="{FF2B5EF4-FFF2-40B4-BE49-F238E27FC236}">
                  <a16:creationId xmlns:a16="http://schemas.microsoft.com/office/drawing/2014/main" id="{3CBAA4DE-3D7B-460B-AE98-D9F9990C0B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7BF1ED3E-4F80-4AF6-A41B-44F53DDE61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C0B2D747-3E31-45C5-9A98-A9710A585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5">
              <a:extLst>
                <a:ext uri="{FF2B5EF4-FFF2-40B4-BE49-F238E27FC236}">
                  <a16:creationId xmlns:a16="http://schemas.microsoft.com/office/drawing/2014/main" id="{A15FD4BA-3020-462D-8BE8-B3A65B8E49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304284A-7318-4DD5-898C-2F6B23C77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9DF48E66-B635-4509-B115-E0987C01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8">
              <a:extLst>
                <a:ext uri="{FF2B5EF4-FFF2-40B4-BE49-F238E27FC236}">
                  <a16:creationId xmlns:a16="http://schemas.microsoft.com/office/drawing/2014/main" id="{E3B96D94-5F5A-4F4C-810C-917BF4D26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9">
              <a:extLst>
                <a:ext uri="{FF2B5EF4-FFF2-40B4-BE49-F238E27FC236}">
                  <a16:creationId xmlns:a16="http://schemas.microsoft.com/office/drawing/2014/main" id="{7F3782D6-BFF8-4389-9D39-A023ADAA9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ECE162D4-FCAE-441B-B5E9-C91DE6212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olo 1">
            <a:extLst>
              <a:ext uri="{FF2B5EF4-FFF2-40B4-BE49-F238E27FC236}">
                <a16:creationId xmlns:a16="http://schemas.microsoft.com/office/drawing/2014/main" id="{BADCABEA-B3F7-644A-931D-7039FF5AD25F}"/>
              </a:ext>
            </a:extLst>
          </p:cNvPr>
          <p:cNvSpPr>
            <a:spLocks noGrp="1"/>
          </p:cNvSpPr>
          <p:nvPr>
            <p:ph type="title"/>
          </p:nvPr>
        </p:nvSpPr>
        <p:spPr>
          <a:xfrm>
            <a:off x="-61284" y="241900"/>
            <a:ext cx="6011388" cy="741076"/>
          </a:xfrm>
        </p:spPr>
        <p:txBody>
          <a:bodyPr vert="horz" lIns="91440" tIns="45720" rIns="91440" bIns="45720" rtlCol="0" anchor="b">
            <a:noAutofit/>
          </a:bodyPr>
          <a:lstStyle/>
          <a:p>
            <a:pPr algn="ctr"/>
            <a:r>
              <a:rPr lang="en-US" sz="4000" b="1" i="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What is UNINOTE?</a:t>
            </a:r>
            <a:r>
              <a:rPr lang="en-US" sz="7200" b="1" i="1" dirty="0">
                <a:solidFill>
                  <a:schemeClr val="accent2"/>
                </a:solidFill>
                <a:latin typeface="Avenir Next" panose="020B0503020202020204" pitchFamily="34" charset="0"/>
              </a:rPr>
              <a:t> </a:t>
            </a:r>
            <a:r>
              <a:rPr lang="en-US" sz="7200" b="1" i="1" dirty="0">
                <a:latin typeface="Avenir Next" panose="020B0503020202020204" pitchFamily="34" charset="0"/>
              </a:rPr>
              <a:t> </a:t>
            </a:r>
          </a:p>
        </p:txBody>
      </p:sp>
      <p:pic>
        <p:nvPicPr>
          <p:cNvPr id="11" name="Graphic 10" descr="Group Brainstorm">
            <a:extLst>
              <a:ext uri="{FF2B5EF4-FFF2-40B4-BE49-F238E27FC236}">
                <a16:creationId xmlns:a16="http://schemas.microsoft.com/office/drawing/2014/main" id="{BEE4B6B2-8875-4C4B-A34B-D2AF4D9B3D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8679" y="5180164"/>
            <a:ext cx="1798786" cy="1798786"/>
          </a:xfrm>
          <a:prstGeom prst="rect">
            <a:avLst/>
          </a:prstGeom>
        </p:spPr>
      </p:pic>
      <p:sp>
        <p:nvSpPr>
          <p:cNvPr id="8" name="Rettangolo 7">
            <a:extLst>
              <a:ext uri="{FF2B5EF4-FFF2-40B4-BE49-F238E27FC236}">
                <a16:creationId xmlns:a16="http://schemas.microsoft.com/office/drawing/2014/main" id="{CAA4E6F0-7CB8-A944-8B5B-8DCBDB09E36C}"/>
              </a:ext>
            </a:extLst>
          </p:cNvPr>
          <p:cNvSpPr/>
          <p:nvPr/>
        </p:nvSpPr>
        <p:spPr>
          <a:xfrm>
            <a:off x="5736148" y="1844021"/>
            <a:ext cx="4227360" cy="3970318"/>
          </a:xfrm>
          <a:prstGeom prst="rect">
            <a:avLst/>
          </a:prstGeom>
        </p:spPr>
        <p:txBody>
          <a:bodyPr wrap="square">
            <a:spAutoFit/>
          </a:bodyPr>
          <a:lstStyle/>
          <a:p>
            <a:pPr>
              <a:tabLst>
                <a:tab pos="1612265" algn="l"/>
              </a:tabLst>
            </a:pPr>
            <a:r>
              <a:rPr lang="en-US" b="1" i="1" dirty="0">
                <a:latin typeface="Avenir Next" panose="020B0503020202020204" pitchFamily="34" charset="0"/>
                <a:ea typeface="Calibri" panose="020F0502020204030204" pitchFamily="34" charset="0"/>
                <a:cs typeface="Calibri" panose="020F0502020204030204" pitchFamily="34" charset="0"/>
              </a:rPr>
              <a:t>UNINOTE</a:t>
            </a:r>
            <a:r>
              <a:rPr lang="en-US" i="1" dirty="0">
                <a:latin typeface="Avenir Next" panose="020B0503020202020204" pitchFamily="34" charset="0"/>
                <a:ea typeface="Calibri" panose="020F0502020204030204" pitchFamily="34" charset="0"/>
                <a:cs typeface="Calibri" panose="020F0502020204030204" pitchFamily="34" charset="0"/>
              </a:rPr>
              <a:t> is a mobile and desktop application and</a:t>
            </a:r>
            <a:r>
              <a:rPr lang="en-US" dirty="0">
                <a:latin typeface="Avenir Next" panose="020B0503020202020204" pitchFamily="34" charset="0"/>
                <a:ea typeface="Calibri" panose="020F0502020204030204" pitchFamily="34" charset="0"/>
                <a:cs typeface="Calibri" panose="020F0502020204030204" pitchFamily="34" charset="0"/>
              </a:rPr>
              <a:t> </a:t>
            </a:r>
            <a:r>
              <a:rPr lang="en-US" b="1" dirty="0">
                <a:latin typeface="Avenir Next" panose="020B0503020202020204" pitchFamily="34" charset="0"/>
                <a:ea typeface="Calibri" panose="020F0502020204030204" pitchFamily="34" charset="0"/>
                <a:cs typeface="Calibri" panose="020F0502020204030204" pitchFamily="34" charset="0"/>
              </a:rPr>
              <a:t>aims to help university students to have a good organization </a:t>
            </a:r>
            <a:r>
              <a:rPr lang="en-US" dirty="0">
                <a:latin typeface="Avenir Next" panose="020B0503020202020204" pitchFamily="34" charset="0"/>
                <a:ea typeface="Calibri" panose="020F0502020204030204" pitchFamily="34" charset="0"/>
                <a:cs typeface="Calibri" panose="020F0502020204030204" pitchFamily="34" charset="0"/>
              </a:rPr>
              <a:t>of courses and information related to them (such as info about the exam modes, homework, ..). Since professors do not all use the same platform (some use Piazza, others Classroom and others e-learning), students often do not remember if a professor uses one platform rather than another.  UNINOTE provides a clear university organization. </a:t>
            </a:r>
          </a:p>
        </p:txBody>
      </p:sp>
      <p:pic>
        <p:nvPicPr>
          <p:cNvPr id="6" name="Immagine 5">
            <a:extLst>
              <a:ext uri="{FF2B5EF4-FFF2-40B4-BE49-F238E27FC236}">
                <a16:creationId xmlns:a16="http://schemas.microsoft.com/office/drawing/2014/main" id="{46B80BEC-7098-8C48-83C4-2298AC7F49A0}"/>
              </a:ext>
            </a:extLst>
          </p:cNvPr>
          <p:cNvPicPr>
            <a:picLocks noChangeAspect="1"/>
          </p:cNvPicPr>
          <p:nvPr/>
        </p:nvPicPr>
        <p:blipFill>
          <a:blip r:embed="rId4"/>
          <a:stretch>
            <a:fillRect/>
          </a:stretch>
        </p:blipFill>
        <p:spPr>
          <a:xfrm>
            <a:off x="693811" y="856625"/>
            <a:ext cx="5472651" cy="5627804"/>
          </a:xfrm>
          <a:prstGeom prst="rect">
            <a:avLst/>
          </a:prstGeom>
        </p:spPr>
      </p:pic>
    </p:spTree>
    <p:extLst>
      <p:ext uri="{BB962C8B-B14F-4D97-AF65-F5344CB8AC3E}">
        <p14:creationId xmlns:p14="http://schemas.microsoft.com/office/powerpoint/2010/main" val="29762458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C5656E2-EAC8-0144-99C2-4239B79C4E8C}"/>
              </a:ext>
            </a:extLst>
          </p:cNvPr>
          <p:cNvSpPr txBox="1"/>
          <p:nvPr/>
        </p:nvSpPr>
        <p:spPr>
          <a:xfrm>
            <a:off x="797022" y="1181755"/>
            <a:ext cx="3777957" cy="338554"/>
          </a:xfrm>
          <a:prstGeom prst="rect">
            <a:avLst/>
          </a:prstGeom>
          <a:noFill/>
        </p:spPr>
        <p:txBody>
          <a:bodyPr wrap="none" rtlCol="0">
            <a:spAutoFit/>
          </a:bodyPr>
          <a:lstStyle/>
          <a:p>
            <a:r>
              <a:rPr lang="it-IT" sz="1600" b="1" dirty="0">
                <a:solidFill>
                  <a:srgbClr val="0070C0"/>
                </a:solidFill>
                <a:latin typeface="Avenir Next" panose="020B0503020202020204" pitchFamily="34" charset="0"/>
              </a:rPr>
              <a:t>How </a:t>
            </a:r>
            <a:r>
              <a:rPr lang="it-IT" sz="1600" b="1" dirty="0" err="1">
                <a:solidFill>
                  <a:srgbClr val="0070C0"/>
                </a:solidFill>
                <a:latin typeface="Avenir Next" panose="020B0503020202020204" pitchFamily="34" charset="0"/>
              </a:rPr>
              <a:t>often</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share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notes?</a:t>
            </a:r>
          </a:p>
        </p:txBody>
      </p:sp>
      <p:graphicFrame>
        <p:nvGraphicFramePr>
          <p:cNvPr id="3" name="Grafico 2">
            <a:extLst>
              <a:ext uri="{FF2B5EF4-FFF2-40B4-BE49-F238E27FC236}">
                <a16:creationId xmlns:a16="http://schemas.microsoft.com/office/drawing/2014/main" id="{E6B86913-6F2F-0940-9123-F5178295D1C8}"/>
              </a:ext>
            </a:extLst>
          </p:cNvPr>
          <p:cNvGraphicFramePr/>
          <p:nvPr>
            <p:extLst>
              <p:ext uri="{D42A27DB-BD31-4B8C-83A1-F6EECF244321}">
                <p14:modId xmlns:p14="http://schemas.microsoft.com/office/powerpoint/2010/main" val="3691701380"/>
              </p:ext>
            </p:extLst>
          </p:nvPr>
        </p:nvGraphicFramePr>
        <p:xfrm>
          <a:off x="555322" y="1569634"/>
          <a:ext cx="4019657" cy="3350195"/>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0F7A0FF1-4DB8-A04B-9875-6920CD7C35C0}"/>
              </a:ext>
            </a:extLst>
          </p:cNvPr>
          <p:cNvSpPr txBox="1"/>
          <p:nvPr/>
        </p:nvSpPr>
        <p:spPr>
          <a:xfrm>
            <a:off x="5236029" y="182840"/>
            <a:ext cx="6596369" cy="830997"/>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If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are </a:t>
            </a:r>
            <a:r>
              <a:rPr lang="it-IT" sz="1600" b="1" dirty="0" err="1">
                <a:solidFill>
                  <a:srgbClr val="0070C0"/>
                </a:solidFill>
                <a:latin typeface="Avenir Next" panose="020B0503020202020204" pitchFamily="34" charset="0"/>
              </a:rPr>
              <a:t>used</a:t>
            </a:r>
            <a:r>
              <a:rPr lang="it-IT" sz="1600" b="1" dirty="0">
                <a:solidFill>
                  <a:srgbClr val="0070C0"/>
                </a:solidFill>
                <a:latin typeface="Avenir Next" panose="020B0503020202020204" pitchFamily="34" charset="0"/>
              </a:rPr>
              <a:t> to share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notes: </a:t>
            </a:r>
            <a:r>
              <a:rPr lang="it-IT" sz="1600" b="1" dirty="0" err="1">
                <a:solidFill>
                  <a:srgbClr val="0070C0"/>
                </a:solidFill>
                <a:latin typeface="Avenir Next" panose="020B0503020202020204" pitchFamily="34" charset="0"/>
              </a:rPr>
              <a:t>how</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share </a:t>
            </a:r>
            <a:r>
              <a:rPr lang="it-IT" sz="1600" b="1" dirty="0" err="1">
                <a:solidFill>
                  <a:srgbClr val="0070C0"/>
                </a:solidFill>
                <a:latin typeface="Avenir Next" panose="020B0503020202020204" pitchFamily="34" charset="0"/>
              </a:rPr>
              <a:t>them</a:t>
            </a:r>
            <a:r>
              <a:rPr lang="it-IT" sz="1600" b="1" dirty="0">
                <a:solidFill>
                  <a:srgbClr val="0070C0"/>
                </a:solidFill>
                <a:latin typeface="Avenir Next" panose="020B0503020202020204" pitchFamily="34" charset="0"/>
              </a:rPr>
              <a:t> (e.g.: Google Drive, </a:t>
            </a:r>
            <a:r>
              <a:rPr lang="it-IT" sz="1600" b="1" dirty="0" err="1">
                <a:solidFill>
                  <a:srgbClr val="0070C0"/>
                </a:solidFill>
                <a:latin typeface="Avenir Next" panose="020B0503020202020204" pitchFamily="34" charset="0"/>
              </a:rPr>
              <a:t>specific</a:t>
            </a:r>
            <a:r>
              <a:rPr lang="it-IT" sz="1600" b="1" dirty="0">
                <a:solidFill>
                  <a:srgbClr val="0070C0"/>
                </a:solidFill>
                <a:latin typeface="Avenir Next" panose="020B0503020202020204" pitchFamily="34" charset="0"/>
              </a:rPr>
              <a:t> application, </a:t>
            </a:r>
            <a:r>
              <a:rPr lang="it-IT" sz="1600" b="1" dirty="0" err="1">
                <a:solidFill>
                  <a:srgbClr val="0070C0"/>
                </a:solidFill>
                <a:latin typeface="Avenir Next" panose="020B0503020202020204" pitchFamily="34" charset="0"/>
              </a:rPr>
              <a:t>simply</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using</a:t>
            </a:r>
            <a:r>
              <a:rPr lang="it-IT" sz="1600" b="1" dirty="0">
                <a:solidFill>
                  <a:srgbClr val="0070C0"/>
                </a:solidFill>
                <a:latin typeface="Avenir Next" panose="020B0503020202020204" pitchFamily="34" charset="0"/>
              </a:rPr>
              <a:t> WhatsApp, etc..)?</a:t>
            </a:r>
          </a:p>
        </p:txBody>
      </p:sp>
      <p:graphicFrame>
        <p:nvGraphicFramePr>
          <p:cNvPr id="5" name="Grafico 4">
            <a:extLst>
              <a:ext uri="{FF2B5EF4-FFF2-40B4-BE49-F238E27FC236}">
                <a16:creationId xmlns:a16="http://schemas.microsoft.com/office/drawing/2014/main" id="{D7D1A4C6-97C1-4A48-998C-0F63D2CBB227}"/>
              </a:ext>
            </a:extLst>
          </p:cNvPr>
          <p:cNvGraphicFramePr/>
          <p:nvPr>
            <p:extLst>
              <p:ext uri="{D42A27DB-BD31-4B8C-83A1-F6EECF244321}">
                <p14:modId xmlns:p14="http://schemas.microsoft.com/office/powerpoint/2010/main" val="2253188911"/>
              </p:ext>
            </p:extLst>
          </p:nvPr>
        </p:nvGraphicFramePr>
        <p:xfrm>
          <a:off x="5620943" y="1105554"/>
          <a:ext cx="5774035" cy="2247245"/>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DC261F2B-0003-44F5-AE5D-E4A374990042}"/>
              </a:ext>
            </a:extLst>
          </p:cNvPr>
          <p:cNvSpPr txBox="1"/>
          <p:nvPr/>
        </p:nvSpPr>
        <p:spPr>
          <a:xfrm>
            <a:off x="5209775" y="3563323"/>
            <a:ext cx="6596369" cy="830997"/>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If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selected</a:t>
            </a:r>
            <a:r>
              <a:rPr lang="it-IT" sz="1600" b="1" dirty="0">
                <a:solidFill>
                  <a:srgbClr val="0070C0"/>
                </a:solidFill>
                <a:latin typeface="Avenir Next" panose="020B0503020202020204" pitchFamily="34" charset="0"/>
              </a:rPr>
              <a:t> "PC/tablet" or "</a:t>
            </a:r>
            <a:r>
              <a:rPr lang="it-IT" sz="1600" b="1" dirty="0" err="1">
                <a:solidFill>
                  <a:srgbClr val="0070C0"/>
                </a:solidFill>
                <a:latin typeface="Avenir Next" panose="020B0503020202020204" pitchFamily="34" charset="0"/>
              </a:rPr>
              <a:t>both</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copybook</a:t>
            </a:r>
            <a:r>
              <a:rPr lang="it-IT" sz="1600" b="1" dirty="0">
                <a:solidFill>
                  <a:srgbClr val="0070C0"/>
                </a:solidFill>
                <a:latin typeface="Avenir Next" panose="020B0503020202020204" pitchFamily="34" charset="0"/>
              </a:rPr>
              <a:t> and PC/tablet", </a:t>
            </a:r>
            <a:r>
              <a:rPr lang="it-IT" sz="1600" b="1" dirty="0" err="1">
                <a:solidFill>
                  <a:srgbClr val="0070C0"/>
                </a:solidFill>
                <a:latin typeface="Avenir Next" panose="020B0503020202020204" pitchFamily="34" charset="0"/>
              </a:rPr>
              <a:t>please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answer</a:t>
            </a:r>
            <a:r>
              <a:rPr lang="it-IT" sz="1600" b="1" dirty="0">
                <a:solidFill>
                  <a:srgbClr val="0070C0"/>
                </a:solidFill>
                <a:latin typeface="Avenir Next" panose="020B0503020202020204" pitchFamily="34" charset="0"/>
              </a:rPr>
              <a:t> the following </a:t>
            </a:r>
            <a:r>
              <a:rPr lang="it-IT" sz="1600" b="1" dirty="0" err="1">
                <a:solidFill>
                  <a:srgbClr val="0070C0"/>
                </a:solidFill>
                <a:latin typeface="Avenir Next" panose="020B0503020202020204" pitchFamily="34" charset="0"/>
              </a:rPr>
              <a:t>question</a:t>
            </a:r>
            <a:r>
              <a:rPr lang="it-IT" sz="1600" b="1" dirty="0">
                <a:solidFill>
                  <a:srgbClr val="0070C0"/>
                </a:solidFill>
                <a:latin typeface="Avenir Next" panose="020B0503020202020204" pitchFamily="34" charset="0"/>
              </a:rPr>
              <a:t>: How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organize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your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notes?You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one option</a:t>
            </a:r>
          </a:p>
        </p:txBody>
      </p:sp>
      <p:graphicFrame>
        <p:nvGraphicFramePr>
          <p:cNvPr id="7" name="Grafico 6">
            <a:extLst>
              <a:ext uri="{FF2B5EF4-FFF2-40B4-BE49-F238E27FC236}">
                <a16:creationId xmlns:a16="http://schemas.microsoft.com/office/drawing/2014/main" id="{A6AE5F5E-FFE6-4899-9196-6E0F3D1AEAD4}"/>
              </a:ext>
            </a:extLst>
          </p:cNvPr>
          <p:cNvGraphicFramePr/>
          <p:nvPr>
            <p:extLst>
              <p:ext uri="{D42A27DB-BD31-4B8C-83A1-F6EECF244321}">
                <p14:modId xmlns:p14="http://schemas.microsoft.com/office/powerpoint/2010/main" val="3290729727"/>
              </p:ext>
            </p:extLst>
          </p:nvPr>
        </p:nvGraphicFramePr>
        <p:xfrm>
          <a:off x="5620943" y="4495988"/>
          <a:ext cx="5681870" cy="207031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47517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89E5C6B3-6C88-424C-99F7-C43BD59ACBA9}"/>
              </a:ext>
            </a:extLst>
          </p:cNvPr>
          <p:cNvSpPr txBox="1"/>
          <p:nvPr/>
        </p:nvSpPr>
        <p:spPr>
          <a:xfrm>
            <a:off x="632691" y="213050"/>
            <a:ext cx="5209309" cy="338554"/>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How </a:t>
            </a:r>
            <a:r>
              <a:rPr lang="it-IT" sz="1600" b="1" dirty="0" err="1">
                <a:solidFill>
                  <a:srgbClr val="0070C0"/>
                </a:solidFill>
                <a:latin typeface="Avenir Next" panose="020B0503020202020204" pitchFamily="34" charset="0"/>
              </a:rPr>
              <a:t>often</a:t>
            </a:r>
            <a:r>
              <a:rPr lang="it-IT" sz="1600" b="1" dirty="0">
                <a:solidFill>
                  <a:srgbClr val="0070C0"/>
                </a:solidFill>
                <a:latin typeface="Avenir Next" panose="020B0503020202020204" pitchFamily="34" charset="0"/>
              </a:rPr>
              <a:t>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consult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other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colleagues</a:t>
            </a:r>
            <a:r>
              <a:rPr lang="it-IT" sz="1600" b="1" dirty="0">
                <a:solidFill>
                  <a:srgbClr val="0070C0"/>
                </a:solidFill>
                <a:latin typeface="Avenir Next" panose="020B0503020202020204" pitchFamily="34" charset="0"/>
              </a:rPr>
              <a:t>’ notes?</a:t>
            </a:r>
          </a:p>
        </p:txBody>
      </p:sp>
      <p:graphicFrame>
        <p:nvGraphicFramePr>
          <p:cNvPr id="3" name="Grafico 2">
            <a:extLst>
              <a:ext uri="{FF2B5EF4-FFF2-40B4-BE49-F238E27FC236}">
                <a16:creationId xmlns:a16="http://schemas.microsoft.com/office/drawing/2014/main" id="{71FB29D2-55D9-134B-B04D-9D5809AB971A}"/>
              </a:ext>
            </a:extLst>
          </p:cNvPr>
          <p:cNvGraphicFramePr/>
          <p:nvPr>
            <p:extLst>
              <p:ext uri="{D42A27DB-BD31-4B8C-83A1-F6EECF244321}">
                <p14:modId xmlns:p14="http://schemas.microsoft.com/office/powerpoint/2010/main" val="412651241"/>
              </p:ext>
            </p:extLst>
          </p:nvPr>
        </p:nvGraphicFramePr>
        <p:xfrm>
          <a:off x="975380" y="697005"/>
          <a:ext cx="4523932" cy="2140124"/>
        </p:xfrm>
        <a:graphic>
          <a:graphicData uri="http://schemas.openxmlformats.org/drawingml/2006/chart">
            <c:chart xmlns:c="http://schemas.openxmlformats.org/drawingml/2006/chart" xmlns:r="http://schemas.openxmlformats.org/officeDocument/2006/relationships" r:id="rId2"/>
          </a:graphicData>
        </a:graphic>
      </p:graphicFrame>
      <p:sp>
        <p:nvSpPr>
          <p:cNvPr id="4" name="CasellaDiTesto 3">
            <a:extLst>
              <a:ext uri="{FF2B5EF4-FFF2-40B4-BE49-F238E27FC236}">
                <a16:creationId xmlns:a16="http://schemas.microsoft.com/office/drawing/2014/main" id="{E19F173A-3529-9542-A721-874F6DD4C231}"/>
              </a:ext>
            </a:extLst>
          </p:cNvPr>
          <p:cNvSpPr txBox="1"/>
          <p:nvPr/>
        </p:nvSpPr>
        <p:spPr>
          <a:xfrm>
            <a:off x="6926612" y="93667"/>
            <a:ext cx="4424218" cy="584775"/>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have</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any</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difficulties</a:t>
            </a:r>
            <a:r>
              <a:rPr lang="it-IT" sz="1600" b="1" dirty="0">
                <a:solidFill>
                  <a:srgbClr val="0070C0"/>
                </a:solidFill>
                <a:latin typeface="Avenir Next" panose="020B0503020202020204" pitchFamily="34" charset="0"/>
              </a:rPr>
              <a:t> in </a:t>
            </a:r>
            <a:r>
              <a:rPr lang="it-IT" sz="1600" b="1" dirty="0" err="1">
                <a:solidFill>
                  <a:srgbClr val="0070C0"/>
                </a:solidFill>
                <a:latin typeface="Avenir Next" panose="020B0503020202020204" pitchFamily="34" charset="0"/>
              </a:rPr>
              <a:t>finding</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good</a:t>
            </a:r>
            <a:r>
              <a:rPr lang="it-IT" sz="1600" b="1" dirty="0">
                <a:solidFill>
                  <a:srgbClr val="0070C0"/>
                </a:solidFill>
                <a:latin typeface="Avenir Next" panose="020B0503020202020204" pitchFamily="34" charset="0"/>
              </a:rPr>
              <a:t> notes </a:t>
            </a:r>
            <a:r>
              <a:rPr lang="it-IT" sz="1600" b="1" dirty="0" err="1">
                <a:solidFill>
                  <a:srgbClr val="0070C0"/>
                </a:solidFill>
                <a:latin typeface="Avenir Next" panose="020B0503020202020204" pitchFamily="34" charset="0"/>
              </a:rPr>
              <a:t>taken</a:t>
            </a:r>
            <a:r>
              <a:rPr lang="it-IT" sz="1600" b="1" dirty="0">
                <a:solidFill>
                  <a:srgbClr val="0070C0"/>
                </a:solidFill>
                <a:latin typeface="Avenir Next" panose="020B0503020202020204" pitchFamily="34" charset="0"/>
              </a:rPr>
              <a:t> by </a:t>
            </a:r>
            <a:r>
              <a:rPr lang="it-IT" sz="1600" b="1" dirty="0" err="1">
                <a:solidFill>
                  <a:srgbClr val="0070C0"/>
                </a:solidFill>
                <a:latin typeface="Avenir Next" panose="020B0503020202020204" pitchFamily="34" charset="0"/>
              </a:rPr>
              <a:t>other</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students</a:t>
            </a:r>
            <a:r>
              <a:rPr lang="it-IT" sz="1600" b="1" dirty="0">
                <a:solidFill>
                  <a:srgbClr val="0070C0"/>
                </a:solidFill>
                <a:latin typeface="Avenir Next" panose="020B0503020202020204" pitchFamily="34" charset="0"/>
              </a:rPr>
              <a:t>?</a:t>
            </a:r>
          </a:p>
        </p:txBody>
      </p:sp>
      <p:graphicFrame>
        <p:nvGraphicFramePr>
          <p:cNvPr id="5" name="Grafico 4">
            <a:extLst>
              <a:ext uri="{FF2B5EF4-FFF2-40B4-BE49-F238E27FC236}">
                <a16:creationId xmlns:a16="http://schemas.microsoft.com/office/drawing/2014/main" id="{4B90957B-C35D-9649-981B-EA4730450968}"/>
              </a:ext>
            </a:extLst>
          </p:cNvPr>
          <p:cNvGraphicFramePr/>
          <p:nvPr>
            <p:extLst>
              <p:ext uri="{D42A27DB-BD31-4B8C-83A1-F6EECF244321}">
                <p14:modId xmlns:p14="http://schemas.microsoft.com/office/powerpoint/2010/main" val="982477036"/>
              </p:ext>
            </p:extLst>
          </p:nvPr>
        </p:nvGraphicFramePr>
        <p:xfrm>
          <a:off x="6915137" y="709467"/>
          <a:ext cx="4523931" cy="2140124"/>
        </p:xfrm>
        <a:graphic>
          <a:graphicData uri="http://schemas.openxmlformats.org/drawingml/2006/chart">
            <c:chart xmlns:c="http://schemas.openxmlformats.org/drawingml/2006/chart" xmlns:r="http://schemas.openxmlformats.org/officeDocument/2006/relationships" r:id="rId3"/>
          </a:graphicData>
        </a:graphic>
      </p:graphicFrame>
      <p:sp>
        <p:nvSpPr>
          <p:cNvPr id="6" name="CasellaDiTesto 5">
            <a:extLst>
              <a:ext uri="{FF2B5EF4-FFF2-40B4-BE49-F238E27FC236}">
                <a16:creationId xmlns:a16="http://schemas.microsoft.com/office/drawing/2014/main" id="{36DD8989-7385-4070-B289-AD2348720CDA}"/>
              </a:ext>
            </a:extLst>
          </p:cNvPr>
          <p:cNvSpPr txBox="1"/>
          <p:nvPr/>
        </p:nvSpPr>
        <p:spPr>
          <a:xfrm>
            <a:off x="454482" y="3081598"/>
            <a:ext cx="5551055" cy="830997"/>
          </a:xfrm>
          <a:prstGeom prst="rect">
            <a:avLst/>
          </a:prstGeom>
          <a:noFill/>
        </p:spPr>
        <p:txBody>
          <a:bodyPr wrap="square" rtlCol="0">
            <a:spAutoFit/>
          </a:bodyPr>
          <a:lstStyle/>
          <a:p>
            <a:pPr algn="ctr"/>
            <a:r>
              <a:rPr lang="it-IT" sz="1600" b="1" dirty="0">
                <a:solidFill>
                  <a:srgbClr val="0070C0"/>
                </a:solidFill>
                <a:latin typeface="Avenir Next" panose="020B0503020202020204" pitchFamily="34" charset="0"/>
              </a:rPr>
              <a:t>How do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remember</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deadline</a:t>
            </a:r>
            <a:r>
              <a:rPr lang="it-IT" sz="1600" b="1" dirty="0">
                <a:solidFill>
                  <a:srgbClr val="0070C0"/>
                </a:solidFill>
                <a:latin typeface="Avenir Next" panose="020B0503020202020204" pitchFamily="34" charset="0"/>
              </a:rPr>
              <a:t> of </a:t>
            </a:r>
            <a:r>
              <a:rPr lang="it-IT" sz="1600" b="1" dirty="0" err="1">
                <a:solidFill>
                  <a:srgbClr val="0070C0"/>
                </a:solidFill>
                <a:latin typeface="Avenir Next" panose="020B0503020202020204" pitchFamily="34" charset="0"/>
              </a:rPr>
              <a:t>homework</a:t>
            </a:r>
            <a:r>
              <a:rPr lang="it-IT" sz="1600" b="1" dirty="0">
                <a:solidFill>
                  <a:srgbClr val="0070C0"/>
                </a:solidFill>
                <a:latin typeface="Avenir Next" panose="020B0503020202020204" pitchFamily="34" charset="0"/>
              </a:rPr>
              <a:t>/meeting/..? </a:t>
            </a:r>
            <a:r>
              <a:rPr lang="it-IT" sz="1600" b="1" dirty="0" err="1">
                <a:solidFill>
                  <a:srgbClr val="0070C0"/>
                </a:solidFill>
                <a:latin typeface="Avenir Next" panose="020B0503020202020204" pitchFamily="34" charset="0"/>
              </a:rPr>
              <a:t>You</a:t>
            </a:r>
            <a:r>
              <a:rPr lang="it-IT" sz="1600" b="1" dirty="0">
                <a:solidFill>
                  <a:srgbClr val="0070C0"/>
                </a:solidFill>
                <a:latin typeface="Avenir Next" panose="020B0503020202020204" pitchFamily="34" charset="0"/>
              </a:rPr>
              <a:t> can </a:t>
            </a:r>
            <a:r>
              <a:rPr lang="it-IT" sz="1600" b="1" dirty="0" err="1">
                <a:solidFill>
                  <a:srgbClr val="0070C0"/>
                </a:solidFill>
                <a:latin typeface="Avenir Next" panose="020B0503020202020204" pitchFamily="34" charset="0"/>
              </a:rPr>
              <a:t>choose</a:t>
            </a:r>
            <a:r>
              <a:rPr lang="it-IT" sz="1600" b="1" dirty="0">
                <a:solidFill>
                  <a:srgbClr val="0070C0"/>
                </a:solidFill>
                <a:latin typeface="Avenir Next" panose="020B0503020202020204" pitchFamily="34" charset="0"/>
              </a:rPr>
              <a:t> more </a:t>
            </a:r>
            <a:r>
              <a:rPr lang="it-IT" sz="1600" b="1" dirty="0" err="1">
                <a:solidFill>
                  <a:srgbClr val="0070C0"/>
                </a:solidFill>
                <a:latin typeface="Avenir Next" panose="020B0503020202020204" pitchFamily="34" charset="0"/>
              </a:rPr>
              <a:t>than</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one</a:t>
            </a:r>
            <a:r>
              <a:rPr lang="it-IT" sz="1600" b="1" dirty="0">
                <a:solidFill>
                  <a:srgbClr val="0070C0"/>
                </a:solidFill>
                <a:latin typeface="Avenir Next" panose="020B0503020202020204" pitchFamily="34" charset="0"/>
              </a:rPr>
              <a:t> option.</a:t>
            </a:r>
          </a:p>
        </p:txBody>
      </p:sp>
      <p:graphicFrame>
        <p:nvGraphicFramePr>
          <p:cNvPr id="7" name="Grafico 6">
            <a:extLst>
              <a:ext uri="{FF2B5EF4-FFF2-40B4-BE49-F238E27FC236}">
                <a16:creationId xmlns:a16="http://schemas.microsoft.com/office/drawing/2014/main" id="{4B4C128F-1724-4830-806F-3B7A0D3EAC0C}"/>
              </a:ext>
            </a:extLst>
          </p:cNvPr>
          <p:cNvGraphicFramePr/>
          <p:nvPr>
            <p:extLst>
              <p:ext uri="{D42A27DB-BD31-4B8C-83A1-F6EECF244321}">
                <p14:modId xmlns:p14="http://schemas.microsoft.com/office/powerpoint/2010/main" val="3383064733"/>
              </p:ext>
            </p:extLst>
          </p:nvPr>
        </p:nvGraphicFramePr>
        <p:xfrm>
          <a:off x="454482" y="3912595"/>
          <a:ext cx="5551055" cy="2696007"/>
        </p:xfrm>
        <a:graphic>
          <a:graphicData uri="http://schemas.openxmlformats.org/drawingml/2006/chart">
            <c:chart xmlns:c="http://schemas.openxmlformats.org/drawingml/2006/chart" xmlns:r="http://schemas.openxmlformats.org/officeDocument/2006/relationships" r:id="rId4"/>
          </a:graphicData>
        </a:graphic>
      </p:graphicFrame>
      <p:sp>
        <p:nvSpPr>
          <p:cNvPr id="8" name="CasellaDiTesto 7">
            <a:extLst>
              <a:ext uri="{FF2B5EF4-FFF2-40B4-BE49-F238E27FC236}">
                <a16:creationId xmlns:a16="http://schemas.microsoft.com/office/drawing/2014/main" id="{CEE1D1E2-D11D-46A6-801B-1BBC248CB28F}"/>
              </a:ext>
            </a:extLst>
          </p:cNvPr>
          <p:cNvSpPr txBox="1"/>
          <p:nvPr/>
        </p:nvSpPr>
        <p:spPr>
          <a:xfrm>
            <a:off x="6762171" y="3072345"/>
            <a:ext cx="4731328" cy="830997"/>
          </a:xfrm>
          <a:prstGeom prst="rect">
            <a:avLst/>
          </a:prstGeom>
          <a:solidFill>
            <a:schemeClr val="bg1"/>
          </a:solidFill>
        </p:spPr>
        <p:txBody>
          <a:bodyPr wrap="square" rtlCol="0">
            <a:spAutoFit/>
          </a:bodyPr>
          <a:lstStyle/>
          <a:p>
            <a:pPr algn="ctr"/>
            <a:r>
              <a:rPr lang="it-IT" sz="1600" b="1" dirty="0">
                <a:solidFill>
                  <a:srgbClr val="0070C0"/>
                </a:solidFill>
                <a:latin typeface="Avenir Next" panose="020B0503020202020204" pitchFamily="34" charset="0"/>
              </a:rPr>
              <a:t>An application </a:t>
            </a:r>
            <a:r>
              <a:rPr lang="it-IT" sz="1600" b="1" dirty="0" err="1">
                <a:solidFill>
                  <a:srgbClr val="0070C0"/>
                </a:solidFill>
                <a:latin typeface="Avenir Next" panose="020B0503020202020204" pitchFamily="34" charset="0"/>
              </a:rPr>
              <a:t>that</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notifies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about</a:t>
            </a:r>
            <a:r>
              <a:rPr lang="it-IT" sz="1600" b="1" dirty="0">
                <a:solidFill>
                  <a:srgbClr val="0070C0"/>
                </a:solidFill>
                <a:latin typeface="Avenir Next" panose="020B0503020202020204" pitchFamily="34" charset="0"/>
              </a:rPr>
              <a:t> an </a:t>
            </a:r>
            <a:r>
              <a:rPr lang="it-IT" sz="1600" b="1" dirty="0" err="1">
                <a:solidFill>
                  <a:srgbClr val="0070C0"/>
                </a:solidFill>
                <a:latin typeface="Avenir Next" panose="020B0503020202020204" pitchFamily="34" charset="0"/>
              </a:rPr>
              <a:t>impending</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deadline</a:t>
            </a:r>
            <a:r>
              <a:rPr lang="it-IT" sz="1600" b="1" dirty="0">
                <a:solidFill>
                  <a:srgbClr val="0070C0"/>
                </a:solidFill>
                <a:latin typeface="Avenir Next" panose="020B0503020202020204" pitchFamily="34" charset="0"/>
              </a:rPr>
              <a:t> or </a:t>
            </a:r>
            <a:r>
              <a:rPr lang="it-IT" sz="1600" b="1" dirty="0" err="1">
                <a:solidFill>
                  <a:srgbClr val="0070C0"/>
                </a:solidFill>
                <a:latin typeface="Avenir Next" panose="020B0503020202020204" pitchFamily="34" charset="0"/>
              </a:rPr>
              <a:t>about</a:t>
            </a:r>
            <a:r>
              <a:rPr lang="it-IT" sz="1600" b="1" dirty="0">
                <a:solidFill>
                  <a:srgbClr val="0070C0"/>
                </a:solidFill>
                <a:latin typeface="Avenir Next" panose="020B0503020202020204" pitchFamily="34" charset="0"/>
              </a:rPr>
              <a:t> the </a:t>
            </a:r>
            <a:r>
              <a:rPr lang="it-IT" sz="1600" b="1" dirty="0" err="1">
                <a:solidFill>
                  <a:srgbClr val="0070C0"/>
                </a:solidFill>
                <a:latin typeface="Avenir Next" panose="020B0503020202020204" pitchFamily="34" charset="0"/>
              </a:rPr>
              <a:t>beginning</a:t>
            </a:r>
            <a:r>
              <a:rPr lang="it-IT" sz="1600" b="1" dirty="0">
                <a:solidFill>
                  <a:srgbClr val="0070C0"/>
                </a:solidFill>
                <a:latin typeface="Avenir Next" panose="020B0503020202020204" pitchFamily="34" charset="0"/>
              </a:rPr>
              <a:t> of </a:t>
            </a:r>
            <a:r>
              <a:rPr lang="it-IT" sz="1600" b="1" dirty="0" err="1">
                <a:solidFill>
                  <a:srgbClr val="0070C0"/>
                </a:solidFill>
                <a:latin typeface="Avenir Next" panose="020B0503020202020204" pitchFamily="34" charset="0"/>
              </a:rPr>
              <a:t>lessons</a:t>
            </a:r>
            <a:r>
              <a:rPr lang="it-IT" sz="1600" b="1" dirty="0">
                <a:solidFill>
                  <a:srgbClr val="0070C0"/>
                </a:solidFill>
                <a:latin typeface="Avenir Next" panose="020B0503020202020204" pitchFamily="34" charset="0"/>
              </a:rPr>
              <a:t> </a:t>
            </a:r>
            <a:r>
              <a:rPr lang="it-IT" sz="1600" b="1" dirty="0" err="1">
                <a:solidFill>
                  <a:srgbClr val="0070C0"/>
                </a:solidFill>
                <a:latin typeface="Avenir Next" panose="020B0503020202020204" pitchFamily="34" charset="0"/>
              </a:rPr>
              <a:t>could</a:t>
            </a:r>
            <a:r>
              <a:rPr lang="it-IT" sz="1600" b="1" dirty="0">
                <a:solidFill>
                  <a:srgbClr val="0070C0"/>
                </a:solidFill>
                <a:latin typeface="Avenir Next" panose="020B0503020202020204" pitchFamily="34" charset="0"/>
              </a:rPr>
              <a:t> be </a:t>
            </a:r>
            <a:r>
              <a:rPr lang="it-IT" sz="1600" b="1" dirty="0" err="1">
                <a:solidFill>
                  <a:srgbClr val="0070C0"/>
                </a:solidFill>
                <a:latin typeface="Avenir Next" panose="020B0503020202020204" pitchFamily="34" charset="0"/>
              </a:rPr>
              <a:t>useful</a:t>
            </a:r>
            <a:r>
              <a:rPr lang="it-IT" sz="1600" b="1" dirty="0">
                <a:solidFill>
                  <a:srgbClr val="0070C0"/>
                </a:solidFill>
                <a:latin typeface="Avenir Next" panose="020B0503020202020204" pitchFamily="34" charset="0"/>
              </a:rPr>
              <a:t>?</a:t>
            </a:r>
          </a:p>
        </p:txBody>
      </p:sp>
      <p:graphicFrame>
        <p:nvGraphicFramePr>
          <p:cNvPr id="9" name="Grafico 8">
            <a:extLst>
              <a:ext uri="{FF2B5EF4-FFF2-40B4-BE49-F238E27FC236}">
                <a16:creationId xmlns:a16="http://schemas.microsoft.com/office/drawing/2014/main" id="{8EC632B7-51E8-4720-B322-35307B2D02EB}"/>
              </a:ext>
            </a:extLst>
          </p:cNvPr>
          <p:cNvGraphicFramePr/>
          <p:nvPr>
            <p:extLst>
              <p:ext uri="{D42A27DB-BD31-4B8C-83A1-F6EECF244321}">
                <p14:modId xmlns:p14="http://schemas.microsoft.com/office/powerpoint/2010/main" val="1700913638"/>
              </p:ext>
            </p:extLst>
          </p:nvPr>
        </p:nvGraphicFramePr>
        <p:xfrm>
          <a:off x="6762171" y="3912595"/>
          <a:ext cx="4731327" cy="26749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265315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680730" y="2202133"/>
            <a:ext cx="7766936" cy="1646302"/>
          </a:xfrm>
        </p:spPr>
        <p:txBody>
          <a:bodyPr/>
          <a:lstStyle/>
          <a:p>
            <a:r>
              <a:rPr lang="en-GB" dirty="0">
                <a:solidFill>
                  <a:schemeClr val="tx1"/>
                </a:solidFill>
                <a:latin typeface="Avenir Next" panose="020B0503020202020204" pitchFamily="34" charset="0"/>
              </a:rPr>
              <a:t>TASK ANALYSIS</a:t>
            </a:r>
          </a:p>
        </p:txBody>
      </p:sp>
    </p:spTree>
    <p:extLst>
      <p:ext uri="{BB962C8B-B14F-4D97-AF65-F5344CB8AC3E}">
        <p14:creationId xmlns:p14="http://schemas.microsoft.com/office/powerpoint/2010/main" val="1351664296"/>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796210D-00CD-204B-8C4C-1B78068CF873}"/>
              </a:ext>
            </a:extLst>
          </p:cNvPr>
          <p:cNvSpPr txBox="1"/>
          <p:nvPr/>
        </p:nvSpPr>
        <p:spPr>
          <a:xfrm>
            <a:off x="572222" y="367935"/>
            <a:ext cx="4572855" cy="461665"/>
          </a:xfrm>
          <a:prstGeom prst="rect">
            <a:avLst/>
          </a:prstGeom>
          <a:noFill/>
        </p:spPr>
        <p:txBody>
          <a:bodyPr wrap="none" rtlCol="0">
            <a:spAutoFit/>
          </a:bodyPr>
          <a:lstStyle/>
          <a:p>
            <a:r>
              <a:rPr lang="it-IT" sz="2400" b="1" dirty="0">
                <a:solidFill>
                  <a:srgbClr val="002060"/>
                </a:solidFill>
                <a:latin typeface="Avenir Next" panose="020B0503020202020204" pitchFamily="34" charset="0"/>
                <a:ea typeface="Palatino" pitchFamily="2" charset="77"/>
              </a:rPr>
              <a:t>TASK 1: Select </a:t>
            </a:r>
            <a:r>
              <a:rPr lang="it-IT" sz="2400" b="1" dirty="0" err="1">
                <a:solidFill>
                  <a:srgbClr val="002060"/>
                </a:solidFill>
                <a:latin typeface="Avenir Next" panose="020B0503020202020204" pitchFamily="34" charset="0"/>
                <a:ea typeface="Palatino" pitchFamily="2" charset="77"/>
              </a:rPr>
              <a:t>courses</a:t>
            </a:r>
            <a:r>
              <a:rPr lang="it-IT" sz="2400" b="1" dirty="0">
                <a:solidFill>
                  <a:srgbClr val="002060"/>
                </a:solidFill>
                <a:latin typeface="Avenir Next" panose="020B0503020202020204" pitchFamily="34" charset="0"/>
                <a:ea typeface="Palatino" pitchFamily="2" charset="77"/>
              </a:rPr>
              <a:t> to join</a:t>
            </a:r>
          </a:p>
        </p:txBody>
      </p:sp>
      <p:sp>
        <p:nvSpPr>
          <p:cNvPr id="3" name="CasellaDiTesto 2">
            <a:extLst>
              <a:ext uri="{FF2B5EF4-FFF2-40B4-BE49-F238E27FC236}">
                <a16:creationId xmlns:a16="http://schemas.microsoft.com/office/drawing/2014/main" id="{3B84006C-AD2D-E540-A453-82326AE69801}"/>
              </a:ext>
            </a:extLst>
          </p:cNvPr>
          <p:cNvSpPr txBox="1"/>
          <p:nvPr/>
        </p:nvSpPr>
        <p:spPr>
          <a:xfrm>
            <a:off x="572222" y="829600"/>
            <a:ext cx="6455422" cy="1384995"/>
          </a:xfrm>
          <a:prstGeom prst="rect">
            <a:avLst/>
          </a:prstGeom>
          <a:noFill/>
        </p:spPr>
        <p:txBody>
          <a:bodyPr wrap="none" rtlCol="0">
            <a:spAutoFit/>
          </a:bodyPr>
          <a:lstStyle/>
          <a:p>
            <a:r>
              <a:rPr lang="it-IT" sz="1400" dirty="0">
                <a:latin typeface="Avenir Next" panose="020B0503020202020204" pitchFamily="34" charset="0"/>
              </a:rPr>
              <a:t>The user </a:t>
            </a:r>
            <a:r>
              <a:rPr lang="it-IT" sz="1400" dirty="0" err="1">
                <a:latin typeface="Avenir Next" panose="020B0503020202020204" pitchFamily="34" charset="0"/>
              </a:rPr>
              <a:t>looks</a:t>
            </a:r>
            <a:r>
              <a:rPr lang="it-IT" sz="1400" dirty="0">
                <a:latin typeface="Avenir Next" panose="020B0503020202020204" pitchFamily="34" charset="0"/>
              </a:rPr>
              <a:t> for a new </a:t>
            </a:r>
            <a:r>
              <a:rPr lang="it-IT" sz="1400" dirty="0" err="1">
                <a:latin typeface="Avenir Next" panose="020B0503020202020204" pitchFamily="34" charset="0"/>
              </a:rPr>
              <a:t>course</a:t>
            </a:r>
            <a:r>
              <a:rPr lang="it-IT" sz="1400" dirty="0">
                <a:latin typeface="Avenir Next" panose="020B0503020202020204" pitchFamily="34" charset="0"/>
              </a:rPr>
              <a:t> to be </a:t>
            </a:r>
            <a:r>
              <a:rPr lang="it-IT" sz="1400" dirty="0" err="1">
                <a:latin typeface="Avenir Next" panose="020B0503020202020204" pitchFamily="34" charset="0"/>
              </a:rPr>
              <a:t>added</a:t>
            </a:r>
            <a:r>
              <a:rPr lang="it-IT" sz="1400" dirty="0">
                <a:latin typeface="Avenir Next" panose="020B0503020202020204" pitchFamily="34" charset="0"/>
              </a:rPr>
              <a:t> in </a:t>
            </a:r>
            <a:r>
              <a:rPr lang="it-IT" sz="1400" dirty="0" err="1">
                <a:latin typeface="Avenir Next" panose="020B0503020202020204" pitchFamily="34" charset="0"/>
              </a:rPr>
              <a:t>order</a:t>
            </a:r>
            <a:r>
              <a:rPr lang="it-IT" sz="1400" dirty="0">
                <a:latin typeface="Avenir Next" panose="020B0503020202020204" pitchFamily="34" charset="0"/>
              </a:rPr>
              <a:t> to:</a:t>
            </a:r>
          </a:p>
          <a:p>
            <a:pPr marL="342900" indent="-342900">
              <a:buAutoNum type="arabicPeriod"/>
            </a:pPr>
            <a:r>
              <a:rPr lang="it-IT" sz="1400" dirty="0" err="1">
                <a:latin typeface="Avenir Next" panose="020B0503020202020204" pitchFamily="34" charset="0"/>
              </a:rPr>
              <a:t>Have</a:t>
            </a:r>
            <a:r>
              <a:rPr lang="it-IT" sz="1400" dirty="0">
                <a:latin typeface="Avenir Next" panose="020B0503020202020204" pitchFamily="34" charset="0"/>
              </a:rPr>
              <a:t> </a:t>
            </a:r>
            <a:r>
              <a:rPr lang="it-IT" sz="1400" dirty="0" err="1">
                <a:latin typeface="Avenir Next" panose="020B0503020202020204" pitchFamily="34" charset="0"/>
              </a:rPr>
              <a:t>its</a:t>
            </a:r>
            <a:r>
              <a:rPr lang="it-IT" sz="1400" dirty="0">
                <a:latin typeface="Avenir Next" panose="020B0503020202020204" pitchFamily="34" charset="0"/>
              </a:rPr>
              <a:t> information in the homepage;</a:t>
            </a:r>
          </a:p>
          <a:p>
            <a:pPr marL="342900" indent="-342900">
              <a:buAutoNum type="arabicPeriod"/>
            </a:pPr>
            <a:r>
              <a:rPr lang="it-IT" sz="1400" dirty="0" err="1">
                <a:latin typeface="Avenir Next" panose="020B0503020202020204" pitchFamily="34" charset="0"/>
              </a:rPr>
              <a:t>Have</a:t>
            </a:r>
            <a:r>
              <a:rPr lang="it-IT" sz="1400" dirty="0">
                <a:latin typeface="Avenir Next" panose="020B0503020202020204" pitchFamily="34" charset="0"/>
              </a:rPr>
              <a:t> </a:t>
            </a:r>
            <a:r>
              <a:rPr lang="it-IT" sz="1400" dirty="0" err="1">
                <a:latin typeface="Avenir Next" panose="020B0503020202020204" pitchFamily="34" charset="0"/>
              </a:rPr>
              <a:t>it</a:t>
            </a:r>
            <a:r>
              <a:rPr lang="it-IT" sz="1400" dirty="0">
                <a:latin typeface="Avenir Next" panose="020B0503020202020204" pitchFamily="34" charset="0"/>
              </a:rPr>
              <a:t> </a:t>
            </a:r>
            <a:r>
              <a:rPr lang="it-IT" sz="1400" dirty="0" err="1">
                <a:latin typeface="Avenir Next" panose="020B0503020202020204" pitchFamily="34" charset="0"/>
              </a:rPr>
              <a:t>included</a:t>
            </a:r>
            <a:r>
              <a:rPr lang="it-IT" sz="1400" dirty="0">
                <a:latin typeface="Avenir Next" panose="020B0503020202020204" pitchFamily="34" charset="0"/>
              </a:rPr>
              <a:t> in the </a:t>
            </a:r>
            <a:r>
              <a:rPr lang="it-IT" sz="1400" dirty="0" err="1">
                <a:latin typeface="Avenir Next" panose="020B0503020202020204" pitchFamily="34" charset="0"/>
              </a:rPr>
              <a:t>class</a:t>
            </a:r>
            <a:r>
              <a:rPr lang="it-IT" sz="1400" dirty="0">
                <a:latin typeface="Avenir Next" panose="020B0503020202020204" pitchFamily="34" charset="0"/>
              </a:rPr>
              <a:t> schedule;</a:t>
            </a:r>
          </a:p>
          <a:p>
            <a:pPr marL="342900" indent="-342900">
              <a:buAutoNum type="arabicPeriod"/>
            </a:pPr>
            <a:r>
              <a:rPr lang="it-IT" sz="1400" dirty="0">
                <a:latin typeface="Avenir Next" panose="020B0503020202020204" pitchFamily="34" charset="0"/>
              </a:rPr>
              <a:t>Access the </a:t>
            </a:r>
            <a:r>
              <a:rPr lang="it-IT" sz="1400" dirty="0" err="1">
                <a:latin typeface="Avenir Next" panose="020B0503020202020204" pitchFamily="34" charset="0"/>
              </a:rPr>
              <a:t>shared</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notes;</a:t>
            </a:r>
          </a:p>
          <a:p>
            <a:pPr marL="342900" indent="-342900">
              <a:buAutoNum type="arabicPeriod"/>
            </a:pPr>
            <a:r>
              <a:rPr lang="it-IT" sz="1400" dirty="0">
                <a:latin typeface="Avenir Next" panose="020B0503020202020204" pitchFamily="34" charset="0"/>
              </a:rPr>
              <a:t>Write </a:t>
            </a:r>
            <a:r>
              <a:rPr lang="it-IT" sz="1400" dirty="0" err="1">
                <a:latin typeface="Avenir Next" panose="020B0503020202020204" pitchFamily="34" charset="0"/>
              </a:rPr>
              <a:t>his</a:t>
            </a:r>
            <a:r>
              <a:rPr lang="it-IT" sz="1400" dirty="0">
                <a:latin typeface="Avenir Next" panose="020B0503020202020204" pitchFamily="34" charset="0"/>
              </a:rPr>
              <a:t> personal notes in the </a:t>
            </a:r>
            <a:r>
              <a:rPr lang="it-IT" sz="1400" dirty="0" err="1">
                <a:latin typeface="Avenir Next" panose="020B0503020202020204" pitchFamily="34" charset="0"/>
              </a:rPr>
              <a:t>course</a:t>
            </a:r>
            <a:r>
              <a:rPr lang="it-IT" sz="1400" dirty="0">
                <a:latin typeface="Avenir Next" panose="020B0503020202020204" pitchFamily="34" charset="0"/>
              </a:rPr>
              <a:t>’ folder;</a:t>
            </a:r>
          </a:p>
          <a:p>
            <a:r>
              <a:rPr lang="it-IT" sz="1400" dirty="0">
                <a:latin typeface="Avenir Next" panose="020B0503020202020204" pitchFamily="34" charset="0"/>
              </a:rPr>
              <a:t>To </a:t>
            </a:r>
            <a:r>
              <a:rPr lang="it-IT" sz="1400" dirty="0" err="1">
                <a:latin typeface="Avenir Next" panose="020B0503020202020204" pitchFamily="34" charset="0"/>
              </a:rPr>
              <a:t>search</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he can use </a:t>
            </a:r>
            <a:r>
              <a:rPr lang="it-IT" sz="1400" dirty="0" err="1">
                <a:latin typeface="Avenir Next" panose="020B0503020202020204" pitchFamily="34" charset="0"/>
              </a:rPr>
              <a:t>either</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name</a:t>
            </a:r>
            <a:r>
              <a:rPr lang="it-IT" sz="1400" dirty="0">
                <a:latin typeface="Avenir Next" panose="020B0503020202020204" pitchFamily="34" charset="0"/>
              </a:rPr>
              <a:t> or the </a:t>
            </a:r>
            <a:r>
              <a:rPr lang="it-IT" sz="1400" dirty="0" err="1">
                <a:latin typeface="Avenir Next" panose="020B0503020202020204" pitchFamily="34" charset="0"/>
              </a:rPr>
              <a:t>course</a:t>
            </a:r>
            <a:r>
              <a:rPr lang="it-IT" sz="1400" dirty="0">
                <a:latin typeface="Avenir Next" panose="020B0503020202020204" pitchFamily="34" charset="0"/>
              </a:rPr>
              <a:t> code. </a:t>
            </a:r>
          </a:p>
        </p:txBody>
      </p:sp>
      <p:sp>
        <p:nvSpPr>
          <p:cNvPr id="4" name="CasellaDiTesto 3">
            <a:extLst>
              <a:ext uri="{FF2B5EF4-FFF2-40B4-BE49-F238E27FC236}">
                <a16:creationId xmlns:a16="http://schemas.microsoft.com/office/drawing/2014/main" id="{E9F5512A-74AA-4241-B293-948517B6FA10}"/>
              </a:ext>
            </a:extLst>
          </p:cNvPr>
          <p:cNvSpPr txBox="1"/>
          <p:nvPr/>
        </p:nvSpPr>
        <p:spPr>
          <a:xfrm>
            <a:off x="5583771" y="2657199"/>
            <a:ext cx="1260000" cy="900000"/>
          </a:xfrm>
          <a:prstGeom prst="rect">
            <a:avLst/>
          </a:prstGeom>
          <a:noFill/>
          <a:ln>
            <a:solidFill>
              <a:srgbClr val="002060"/>
            </a:solidFill>
          </a:ln>
        </p:spPr>
        <p:txBody>
          <a:bodyPr vert="horz" wrap="none" rtlCol="0" anchor="ctr" anchorCtr="0">
            <a:spAutoFit/>
          </a:bodyPr>
          <a:lstStyle/>
          <a:p>
            <a:r>
              <a:rPr lang="it-IT" sz="1200" dirty="0"/>
              <a:t>0. Select </a:t>
            </a:r>
            <a:r>
              <a:rPr lang="it-IT" sz="1200" dirty="0" err="1"/>
              <a:t>course</a:t>
            </a:r>
            <a:endParaRPr lang="it-IT" sz="1200" dirty="0"/>
          </a:p>
        </p:txBody>
      </p:sp>
      <p:sp>
        <p:nvSpPr>
          <p:cNvPr id="6" name="CasellaDiTesto 5">
            <a:extLst>
              <a:ext uri="{FF2B5EF4-FFF2-40B4-BE49-F238E27FC236}">
                <a16:creationId xmlns:a16="http://schemas.microsoft.com/office/drawing/2014/main" id="{AFBE3DFB-0A37-5747-A860-64A108AB9CF7}"/>
              </a:ext>
            </a:extLst>
          </p:cNvPr>
          <p:cNvSpPr txBox="1"/>
          <p:nvPr/>
        </p:nvSpPr>
        <p:spPr>
          <a:xfrm>
            <a:off x="694831" y="2445427"/>
            <a:ext cx="3043141" cy="369332"/>
          </a:xfrm>
          <a:prstGeom prst="rect">
            <a:avLst/>
          </a:prstGeom>
          <a:noFill/>
        </p:spPr>
        <p:txBody>
          <a:bodyPr wrap="none" rtlCol="0">
            <a:spAutoFit/>
          </a:bodyPr>
          <a:lstStyle/>
          <a:p>
            <a:r>
              <a:rPr lang="it-IT" b="1" dirty="0" err="1">
                <a:solidFill>
                  <a:srgbClr val="0070C0"/>
                </a:solidFill>
                <a:latin typeface="Avenir Next" panose="020B0503020202020204" pitchFamily="34" charset="0"/>
              </a:rPr>
              <a:t>Hierarchical</a:t>
            </a:r>
            <a:r>
              <a:rPr lang="it-IT" b="1" dirty="0">
                <a:solidFill>
                  <a:srgbClr val="0070C0"/>
                </a:solidFill>
                <a:latin typeface="Avenir Next" panose="020B0503020202020204" pitchFamily="34" charset="0"/>
              </a:rPr>
              <a:t> Task Analysis</a:t>
            </a:r>
          </a:p>
        </p:txBody>
      </p:sp>
      <p:sp>
        <p:nvSpPr>
          <p:cNvPr id="8" name="CasellaDiTesto 7">
            <a:extLst>
              <a:ext uri="{FF2B5EF4-FFF2-40B4-BE49-F238E27FC236}">
                <a16:creationId xmlns:a16="http://schemas.microsoft.com/office/drawing/2014/main" id="{443EAF27-7D4F-F04E-A646-DE0F0F0ECD5D}"/>
              </a:ext>
            </a:extLst>
          </p:cNvPr>
          <p:cNvSpPr txBox="1"/>
          <p:nvPr/>
        </p:nvSpPr>
        <p:spPr>
          <a:xfrm>
            <a:off x="5475772" y="4008910"/>
            <a:ext cx="1475999" cy="828000"/>
          </a:xfrm>
          <a:prstGeom prst="rect">
            <a:avLst/>
          </a:prstGeom>
          <a:noFill/>
          <a:ln>
            <a:solidFill>
              <a:srgbClr val="002060"/>
            </a:solidFill>
          </a:ln>
        </p:spPr>
        <p:txBody>
          <a:bodyPr vert="horz" wrap="square" rtlCol="0" anchor="ctr" anchorCtr="0">
            <a:spAutoFit/>
          </a:bodyPr>
          <a:lstStyle/>
          <a:p>
            <a:pPr algn="ctr"/>
            <a:r>
              <a:rPr lang="it-IT" sz="1200" dirty="0"/>
              <a:t>2. </a:t>
            </a:r>
            <a:r>
              <a:rPr lang="it-IT" sz="1200" dirty="0" err="1"/>
              <a:t>Find</a:t>
            </a:r>
            <a:r>
              <a:rPr lang="it-IT" sz="1200" dirty="0"/>
              <a:t> the </a:t>
            </a:r>
            <a:r>
              <a:rPr lang="it-IT" sz="1200" dirty="0" err="1"/>
              <a:t>course</a:t>
            </a:r>
            <a:r>
              <a:rPr lang="it-IT" sz="1200" dirty="0"/>
              <a:t> </a:t>
            </a:r>
            <a:r>
              <a:rPr lang="it-IT" sz="1200" dirty="0" err="1"/>
              <a:t>you</a:t>
            </a:r>
            <a:r>
              <a:rPr lang="it-IT" sz="1200" dirty="0"/>
              <a:t> </a:t>
            </a:r>
            <a:r>
              <a:rPr lang="it-IT" sz="1200" dirty="0" err="1"/>
              <a:t>want</a:t>
            </a:r>
            <a:r>
              <a:rPr lang="it-IT" sz="1200" dirty="0"/>
              <a:t> to join</a:t>
            </a:r>
          </a:p>
        </p:txBody>
      </p:sp>
      <p:sp>
        <p:nvSpPr>
          <p:cNvPr id="9" name="CasellaDiTesto 8">
            <a:extLst>
              <a:ext uri="{FF2B5EF4-FFF2-40B4-BE49-F238E27FC236}">
                <a16:creationId xmlns:a16="http://schemas.microsoft.com/office/drawing/2014/main" id="{8CC53646-87A8-EB43-B56C-796DDF26ACBB}"/>
              </a:ext>
            </a:extLst>
          </p:cNvPr>
          <p:cNvSpPr txBox="1"/>
          <p:nvPr/>
        </p:nvSpPr>
        <p:spPr>
          <a:xfrm>
            <a:off x="9327303" y="3943791"/>
            <a:ext cx="1699444"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 Select the </a:t>
            </a:r>
            <a:r>
              <a:rPr lang="it-IT" sz="1200" dirty="0" err="1"/>
              <a:t>course</a:t>
            </a:r>
            <a:r>
              <a:rPr lang="it-IT" sz="1200" dirty="0"/>
              <a:t> from the </a:t>
            </a:r>
            <a:r>
              <a:rPr lang="it-IT" sz="1200" dirty="0" err="1"/>
              <a:t>results</a:t>
            </a:r>
            <a:endParaRPr lang="it-IT" sz="1200" dirty="0"/>
          </a:p>
        </p:txBody>
      </p:sp>
      <p:sp>
        <p:nvSpPr>
          <p:cNvPr id="10" name="CasellaDiTesto 9">
            <a:extLst>
              <a:ext uri="{FF2B5EF4-FFF2-40B4-BE49-F238E27FC236}">
                <a16:creationId xmlns:a16="http://schemas.microsoft.com/office/drawing/2014/main" id="{5D8AF3F7-6925-5B45-B884-A3FB10570079}"/>
              </a:ext>
            </a:extLst>
          </p:cNvPr>
          <p:cNvSpPr txBox="1"/>
          <p:nvPr/>
        </p:nvSpPr>
        <p:spPr>
          <a:xfrm>
            <a:off x="161323" y="5443955"/>
            <a:ext cx="936000" cy="864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1.1. </a:t>
            </a:r>
            <a:r>
              <a:rPr lang="it-IT" sz="1200" dirty="0" err="1"/>
              <a:t>Enter</a:t>
            </a:r>
            <a:r>
              <a:rPr lang="it-IT" sz="1200" dirty="0"/>
              <a:t> </a:t>
            </a:r>
            <a:r>
              <a:rPr lang="it-IT" sz="1200" dirty="0" err="1"/>
              <a:t>app</a:t>
            </a:r>
            <a:endParaRPr lang="it-IT" sz="1200" dirty="0"/>
          </a:p>
        </p:txBody>
      </p:sp>
      <p:sp>
        <p:nvSpPr>
          <p:cNvPr id="11" name="CasellaDiTesto 10">
            <a:extLst>
              <a:ext uri="{FF2B5EF4-FFF2-40B4-BE49-F238E27FC236}">
                <a16:creationId xmlns:a16="http://schemas.microsoft.com/office/drawing/2014/main" id="{32578D8A-88AD-4045-A42C-49AE0F6784E3}"/>
              </a:ext>
            </a:extLst>
          </p:cNvPr>
          <p:cNvSpPr txBox="1"/>
          <p:nvPr/>
        </p:nvSpPr>
        <p:spPr>
          <a:xfrm>
            <a:off x="1137828" y="5443955"/>
            <a:ext cx="936000" cy="864000"/>
          </a:xfrm>
          <a:prstGeom prst="rect">
            <a:avLst/>
          </a:prstGeom>
          <a:noFill/>
          <a:ln>
            <a:solidFill>
              <a:srgbClr val="002060"/>
            </a:solidFill>
          </a:ln>
        </p:spPr>
        <p:txBody>
          <a:bodyPr vert="horz" wrap="square" rtlCol="0" anchor="ctr" anchorCtr="0">
            <a:spAutoFit/>
          </a:bodyPr>
          <a:lstStyle/>
          <a:p>
            <a:pPr algn="ctr"/>
            <a:r>
              <a:rPr lang="it-IT" sz="1200" dirty="0"/>
              <a:t>1.2. Login</a:t>
            </a:r>
          </a:p>
        </p:txBody>
      </p:sp>
      <p:sp>
        <p:nvSpPr>
          <p:cNvPr id="12" name="CasellaDiTesto 11">
            <a:extLst>
              <a:ext uri="{FF2B5EF4-FFF2-40B4-BE49-F238E27FC236}">
                <a16:creationId xmlns:a16="http://schemas.microsoft.com/office/drawing/2014/main" id="{07D6D56E-6774-8445-A3E5-87F384106DC2}"/>
              </a:ext>
            </a:extLst>
          </p:cNvPr>
          <p:cNvSpPr txBox="1"/>
          <p:nvPr/>
        </p:nvSpPr>
        <p:spPr>
          <a:xfrm>
            <a:off x="6440231" y="5467569"/>
            <a:ext cx="1080000" cy="864000"/>
          </a:xfrm>
          <a:prstGeom prst="rect">
            <a:avLst/>
          </a:prstGeom>
          <a:noFill/>
          <a:ln>
            <a:solidFill>
              <a:srgbClr val="002060"/>
            </a:solidFill>
          </a:ln>
        </p:spPr>
        <p:txBody>
          <a:bodyPr vert="horz" wrap="square" rtlCol="0" anchor="ctr" anchorCtr="0">
            <a:spAutoFit/>
          </a:bodyPr>
          <a:lstStyle/>
          <a:p>
            <a:pPr algn="ctr"/>
            <a:r>
              <a:rPr lang="it-IT" sz="1200" dirty="0"/>
              <a:t>2.3. </a:t>
            </a:r>
            <a:r>
              <a:rPr lang="it-IT" sz="1200" dirty="0" err="1"/>
              <a:t>Search</a:t>
            </a:r>
            <a:r>
              <a:rPr lang="it-IT" sz="1200" dirty="0"/>
              <a:t> the </a:t>
            </a:r>
            <a:r>
              <a:rPr lang="it-IT" sz="1200" dirty="0" err="1"/>
              <a:t>university</a:t>
            </a:r>
            <a:r>
              <a:rPr lang="it-IT" sz="1200" dirty="0"/>
              <a:t> </a:t>
            </a:r>
            <a:r>
              <a:rPr lang="it-IT" sz="1200" dirty="0" err="1"/>
              <a:t>department</a:t>
            </a:r>
            <a:endParaRPr lang="it-IT" sz="1200" dirty="0"/>
          </a:p>
        </p:txBody>
      </p:sp>
      <p:sp>
        <p:nvSpPr>
          <p:cNvPr id="13" name="CasellaDiTesto 12">
            <a:extLst>
              <a:ext uri="{FF2B5EF4-FFF2-40B4-BE49-F238E27FC236}">
                <a16:creationId xmlns:a16="http://schemas.microsoft.com/office/drawing/2014/main" id="{62AAC82C-E5A6-AE4A-9FF4-EF18665BDD9A}"/>
              </a:ext>
            </a:extLst>
          </p:cNvPr>
          <p:cNvSpPr txBox="1"/>
          <p:nvPr/>
        </p:nvSpPr>
        <p:spPr>
          <a:xfrm>
            <a:off x="2114877" y="5443955"/>
            <a:ext cx="936000" cy="864000"/>
          </a:xfrm>
          <a:prstGeom prst="rect">
            <a:avLst/>
          </a:prstGeom>
          <a:noFill/>
          <a:ln>
            <a:solidFill>
              <a:srgbClr val="002060"/>
            </a:solidFill>
          </a:ln>
        </p:spPr>
        <p:txBody>
          <a:bodyPr vert="horz" wrap="square" rtlCol="0" anchor="ctr" anchorCtr="0">
            <a:spAutoFit/>
          </a:bodyPr>
          <a:lstStyle/>
          <a:p>
            <a:pPr algn="ctr"/>
            <a:r>
              <a:rPr lang="it-IT" sz="1200" dirty="0"/>
              <a:t>1.3. </a:t>
            </a:r>
            <a:r>
              <a:rPr lang="it-IT" sz="1200" dirty="0" err="1"/>
              <a:t>Sign</a:t>
            </a:r>
            <a:r>
              <a:rPr lang="it-IT" sz="1200" dirty="0"/>
              <a:t> up </a:t>
            </a:r>
          </a:p>
        </p:txBody>
      </p:sp>
      <p:sp>
        <p:nvSpPr>
          <p:cNvPr id="14" name="CasellaDiTesto 13">
            <a:extLst>
              <a:ext uri="{FF2B5EF4-FFF2-40B4-BE49-F238E27FC236}">
                <a16:creationId xmlns:a16="http://schemas.microsoft.com/office/drawing/2014/main" id="{EC218FE0-159B-674A-AD2D-EFA3A8260541}"/>
              </a:ext>
            </a:extLst>
          </p:cNvPr>
          <p:cNvSpPr txBox="1"/>
          <p:nvPr/>
        </p:nvSpPr>
        <p:spPr>
          <a:xfrm>
            <a:off x="4359941" y="5457328"/>
            <a:ext cx="1007999" cy="864000"/>
          </a:xfrm>
          <a:prstGeom prst="rect">
            <a:avLst/>
          </a:prstGeom>
          <a:noFill/>
          <a:ln>
            <a:solidFill>
              <a:srgbClr val="002060"/>
            </a:solidFill>
          </a:ln>
        </p:spPr>
        <p:txBody>
          <a:bodyPr vert="horz" wrap="square" rtlCol="0" anchor="ctr" anchorCtr="0">
            <a:spAutoFit/>
          </a:bodyPr>
          <a:lstStyle/>
          <a:p>
            <a:pPr algn="ctr"/>
            <a:r>
              <a:rPr lang="it-IT" sz="1200" dirty="0"/>
              <a:t>2.1. </a:t>
            </a:r>
            <a:r>
              <a:rPr lang="it-IT" sz="1200" dirty="0" err="1"/>
              <a:t>Search</a:t>
            </a:r>
            <a:r>
              <a:rPr lang="it-IT" sz="1200" dirty="0"/>
              <a:t> by the </a:t>
            </a:r>
            <a:r>
              <a:rPr lang="it-IT" sz="1200" dirty="0" err="1"/>
              <a:t>course’s</a:t>
            </a:r>
            <a:r>
              <a:rPr lang="it-IT" sz="1200" dirty="0"/>
              <a:t> name </a:t>
            </a:r>
          </a:p>
        </p:txBody>
      </p:sp>
      <p:sp>
        <p:nvSpPr>
          <p:cNvPr id="16" name="CasellaDiTesto 15">
            <a:extLst>
              <a:ext uri="{FF2B5EF4-FFF2-40B4-BE49-F238E27FC236}">
                <a16:creationId xmlns:a16="http://schemas.microsoft.com/office/drawing/2014/main" id="{586C43FB-D0E7-ED48-B1C4-FA0B904BA626}"/>
              </a:ext>
            </a:extLst>
          </p:cNvPr>
          <p:cNvSpPr txBox="1"/>
          <p:nvPr/>
        </p:nvSpPr>
        <p:spPr>
          <a:xfrm>
            <a:off x="5394246" y="5468214"/>
            <a:ext cx="1007999" cy="864000"/>
          </a:xfrm>
          <a:prstGeom prst="rect">
            <a:avLst/>
          </a:prstGeom>
          <a:noFill/>
          <a:ln>
            <a:solidFill>
              <a:srgbClr val="002060"/>
            </a:solidFill>
          </a:ln>
        </p:spPr>
        <p:txBody>
          <a:bodyPr vert="horz" wrap="square" rtlCol="0" anchor="ctr" anchorCtr="0">
            <a:spAutoFit/>
          </a:bodyPr>
          <a:lstStyle/>
          <a:p>
            <a:pPr algn="ctr"/>
            <a:r>
              <a:rPr lang="it-IT" sz="1200" dirty="0"/>
              <a:t>2.2. </a:t>
            </a:r>
            <a:r>
              <a:rPr lang="it-IT" sz="1200" dirty="0" err="1"/>
              <a:t>Search</a:t>
            </a:r>
            <a:r>
              <a:rPr lang="it-IT" sz="1200" dirty="0"/>
              <a:t> by the </a:t>
            </a:r>
            <a:r>
              <a:rPr lang="it-IT" sz="1200" dirty="0" err="1"/>
              <a:t>course’s</a:t>
            </a:r>
            <a:r>
              <a:rPr lang="it-IT" sz="1200" dirty="0"/>
              <a:t> code</a:t>
            </a:r>
          </a:p>
        </p:txBody>
      </p:sp>
      <p:sp>
        <p:nvSpPr>
          <p:cNvPr id="17" name="CasellaDiTesto 16">
            <a:extLst>
              <a:ext uri="{FF2B5EF4-FFF2-40B4-BE49-F238E27FC236}">
                <a16:creationId xmlns:a16="http://schemas.microsoft.com/office/drawing/2014/main" id="{ADCB66D2-7797-9947-98E0-706E08AE7C7B}"/>
              </a:ext>
            </a:extLst>
          </p:cNvPr>
          <p:cNvSpPr txBox="1"/>
          <p:nvPr/>
        </p:nvSpPr>
        <p:spPr>
          <a:xfrm>
            <a:off x="8797977" y="5487304"/>
            <a:ext cx="902297" cy="864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3.1. Look </a:t>
            </a:r>
            <a:r>
              <a:rPr lang="it-IT" sz="1200" dirty="0" err="1"/>
              <a:t>at</a:t>
            </a:r>
            <a:r>
              <a:rPr lang="it-IT" sz="1200" dirty="0"/>
              <a:t> the </a:t>
            </a:r>
            <a:r>
              <a:rPr lang="it-IT" sz="1200" dirty="0" err="1"/>
              <a:t>results</a:t>
            </a:r>
            <a:endParaRPr lang="it-IT" sz="1200" dirty="0"/>
          </a:p>
        </p:txBody>
      </p:sp>
      <p:sp>
        <p:nvSpPr>
          <p:cNvPr id="18" name="CasellaDiTesto 17">
            <a:extLst>
              <a:ext uri="{FF2B5EF4-FFF2-40B4-BE49-F238E27FC236}">
                <a16:creationId xmlns:a16="http://schemas.microsoft.com/office/drawing/2014/main" id="{59FAAE67-D880-CC46-9AE1-0AAB4585CAC4}"/>
              </a:ext>
            </a:extLst>
          </p:cNvPr>
          <p:cNvSpPr txBox="1"/>
          <p:nvPr/>
        </p:nvSpPr>
        <p:spPr>
          <a:xfrm>
            <a:off x="9752485" y="5483871"/>
            <a:ext cx="1062984" cy="864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3.2. </a:t>
            </a:r>
            <a:r>
              <a:rPr lang="it-IT" sz="1200" dirty="0" err="1"/>
              <a:t>Find</a:t>
            </a:r>
            <a:r>
              <a:rPr lang="it-IT" sz="1200" dirty="0"/>
              <a:t> the </a:t>
            </a:r>
            <a:r>
              <a:rPr lang="it-IT" sz="1200" dirty="0" err="1"/>
              <a:t>course</a:t>
            </a:r>
            <a:r>
              <a:rPr lang="it-IT" sz="1200" dirty="0"/>
              <a:t> </a:t>
            </a:r>
            <a:r>
              <a:rPr lang="it-IT" sz="1200" dirty="0" err="1"/>
              <a:t>you</a:t>
            </a:r>
            <a:r>
              <a:rPr lang="it-IT" sz="1200" dirty="0"/>
              <a:t> </a:t>
            </a:r>
            <a:r>
              <a:rPr lang="it-IT" sz="1200" dirty="0" err="1"/>
              <a:t>wanted</a:t>
            </a:r>
            <a:r>
              <a:rPr lang="it-IT" sz="1200" dirty="0"/>
              <a:t> to join</a:t>
            </a:r>
          </a:p>
        </p:txBody>
      </p:sp>
      <p:sp>
        <p:nvSpPr>
          <p:cNvPr id="19" name="CasellaDiTesto 18">
            <a:extLst>
              <a:ext uri="{FF2B5EF4-FFF2-40B4-BE49-F238E27FC236}">
                <a16:creationId xmlns:a16="http://schemas.microsoft.com/office/drawing/2014/main" id="{E7AD7226-A678-1349-B125-5E9D4A17660F}"/>
              </a:ext>
            </a:extLst>
          </p:cNvPr>
          <p:cNvSpPr txBox="1"/>
          <p:nvPr/>
        </p:nvSpPr>
        <p:spPr>
          <a:xfrm>
            <a:off x="10860686" y="5483306"/>
            <a:ext cx="1105770" cy="864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3.3. Join the </a:t>
            </a:r>
            <a:r>
              <a:rPr lang="it-IT" sz="1200" dirty="0" err="1"/>
              <a:t>wanted</a:t>
            </a:r>
            <a:r>
              <a:rPr lang="it-IT" sz="1200" dirty="0"/>
              <a:t> </a:t>
            </a:r>
            <a:r>
              <a:rPr lang="it-IT" sz="1200" dirty="0" err="1"/>
              <a:t>course</a:t>
            </a:r>
            <a:endParaRPr lang="it-IT" sz="1200" dirty="0"/>
          </a:p>
        </p:txBody>
      </p:sp>
      <p:sp>
        <p:nvSpPr>
          <p:cNvPr id="20" name="CasellaDiTesto 19">
            <a:extLst>
              <a:ext uri="{FF2B5EF4-FFF2-40B4-BE49-F238E27FC236}">
                <a16:creationId xmlns:a16="http://schemas.microsoft.com/office/drawing/2014/main" id="{E6354A07-A94A-AC44-B405-6C1E2D932B64}"/>
              </a:ext>
            </a:extLst>
          </p:cNvPr>
          <p:cNvSpPr txBox="1"/>
          <p:nvPr/>
        </p:nvSpPr>
        <p:spPr>
          <a:xfrm>
            <a:off x="3091978" y="5448230"/>
            <a:ext cx="1106071" cy="864000"/>
          </a:xfrm>
          <a:prstGeom prst="rect">
            <a:avLst/>
          </a:prstGeom>
          <a:noFill/>
          <a:ln>
            <a:solidFill>
              <a:srgbClr val="002060"/>
            </a:solidFill>
          </a:ln>
        </p:spPr>
        <p:txBody>
          <a:bodyPr vert="horz" wrap="square" rtlCol="0" anchor="ctr" anchorCtr="0">
            <a:spAutoFit/>
          </a:bodyPr>
          <a:lstStyle/>
          <a:p>
            <a:pPr algn="ctr"/>
            <a:r>
              <a:rPr lang="it-IT" sz="1200" dirty="0"/>
              <a:t>1.4. Select join new </a:t>
            </a:r>
            <a:r>
              <a:rPr lang="it-IT" sz="1200" dirty="0" err="1"/>
              <a:t>course</a:t>
            </a:r>
            <a:r>
              <a:rPr lang="it-IT" sz="1200" dirty="0"/>
              <a:t> </a:t>
            </a:r>
            <a:r>
              <a:rPr lang="it-IT" sz="1200" dirty="0" err="1"/>
              <a:t>functionality</a:t>
            </a:r>
            <a:endParaRPr lang="it-IT" sz="1200" dirty="0"/>
          </a:p>
        </p:txBody>
      </p:sp>
      <p:sp>
        <p:nvSpPr>
          <p:cNvPr id="21" name="CasellaDiTesto 20">
            <a:extLst>
              <a:ext uri="{FF2B5EF4-FFF2-40B4-BE49-F238E27FC236}">
                <a16:creationId xmlns:a16="http://schemas.microsoft.com/office/drawing/2014/main" id="{DC8AED83-3621-244C-A857-90DCCFB96130}"/>
              </a:ext>
            </a:extLst>
          </p:cNvPr>
          <p:cNvSpPr txBox="1"/>
          <p:nvPr/>
        </p:nvSpPr>
        <p:spPr>
          <a:xfrm>
            <a:off x="1586401" y="4016625"/>
            <a:ext cx="1260000" cy="646331"/>
          </a:xfrm>
          <a:prstGeom prst="rect">
            <a:avLst/>
          </a:prstGeom>
          <a:noFill/>
          <a:ln>
            <a:solidFill>
              <a:srgbClr val="002060"/>
            </a:solidFill>
          </a:ln>
        </p:spPr>
        <p:txBody>
          <a:bodyPr vert="horz" wrap="square" rtlCol="0" anchor="ctr" anchorCtr="0">
            <a:spAutoFit/>
          </a:bodyPr>
          <a:lstStyle/>
          <a:p>
            <a:pPr algn="ctr"/>
            <a:r>
              <a:rPr lang="it-IT" sz="1200" dirty="0"/>
              <a:t>1. Select join new </a:t>
            </a:r>
            <a:r>
              <a:rPr lang="it-IT" sz="1200" dirty="0" err="1"/>
              <a:t>course</a:t>
            </a:r>
            <a:r>
              <a:rPr lang="it-IT" sz="1200" dirty="0"/>
              <a:t> </a:t>
            </a:r>
            <a:r>
              <a:rPr lang="it-IT" sz="1200" dirty="0" err="1"/>
              <a:t>functionality</a:t>
            </a:r>
            <a:endParaRPr lang="it-IT" sz="1200" dirty="0"/>
          </a:p>
        </p:txBody>
      </p:sp>
      <p:cxnSp>
        <p:nvCxnSpPr>
          <p:cNvPr id="25" name="Connettore 4 24">
            <a:extLst>
              <a:ext uri="{FF2B5EF4-FFF2-40B4-BE49-F238E27FC236}">
                <a16:creationId xmlns:a16="http://schemas.microsoft.com/office/drawing/2014/main" id="{E82CC036-F75C-AB40-8428-16B78843B5AA}"/>
              </a:ext>
            </a:extLst>
          </p:cNvPr>
          <p:cNvCxnSpPr>
            <a:cxnSpLocks/>
            <a:stCxn id="4" idx="2"/>
            <a:endCxn id="21" idx="0"/>
          </p:cNvCxnSpPr>
          <p:nvPr/>
        </p:nvCxnSpPr>
        <p:spPr>
          <a:xfrm rot="5400000">
            <a:off x="3985373" y="1788227"/>
            <a:ext cx="459426" cy="399737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Connettore 4 27">
            <a:extLst>
              <a:ext uri="{FF2B5EF4-FFF2-40B4-BE49-F238E27FC236}">
                <a16:creationId xmlns:a16="http://schemas.microsoft.com/office/drawing/2014/main" id="{0A371F62-8A15-FD4B-AFBA-D9BAB115C4C6}"/>
              </a:ext>
            </a:extLst>
          </p:cNvPr>
          <p:cNvCxnSpPr>
            <a:cxnSpLocks/>
          </p:cNvCxnSpPr>
          <p:nvPr/>
        </p:nvCxnSpPr>
        <p:spPr>
          <a:xfrm rot="16200000" flipH="1">
            <a:off x="8002102" y="1806968"/>
            <a:ext cx="386592" cy="396325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Connettore 4 30">
            <a:extLst>
              <a:ext uri="{FF2B5EF4-FFF2-40B4-BE49-F238E27FC236}">
                <a16:creationId xmlns:a16="http://schemas.microsoft.com/office/drawing/2014/main" id="{F0259E36-F460-0348-9AF8-EE53743E03B2}"/>
              </a:ext>
            </a:extLst>
          </p:cNvPr>
          <p:cNvCxnSpPr>
            <a:cxnSpLocks/>
            <a:stCxn id="8" idx="2"/>
            <a:endCxn id="12" idx="0"/>
          </p:cNvCxnSpPr>
          <p:nvPr/>
        </p:nvCxnSpPr>
        <p:spPr>
          <a:xfrm rot="16200000" flipH="1">
            <a:off x="6281672" y="4769009"/>
            <a:ext cx="630659" cy="76645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Connettore 4 33">
            <a:extLst>
              <a:ext uri="{FF2B5EF4-FFF2-40B4-BE49-F238E27FC236}">
                <a16:creationId xmlns:a16="http://schemas.microsoft.com/office/drawing/2014/main" id="{9F0AC939-A38B-7C41-B89B-21490D7AF565}"/>
              </a:ext>
            </a:extLst>
          </p:cNvPr>
          <p:cNvCxnSpPr>
            <a:cxnSpLocks/>
            <a:stCxn id="8" idx="2"/>
            <a:endCxn id="14" idx="0"/>
          </p:cNvCxnSpPr>
          <p:nvPr/>
        </p:nvCxnSpPr>
        <p:spPr>
          <a:xfrm rot="5400000">
            <a:off x="5228648" y="4472204"/>
            <a:ext cx="620418" cy="1349831"/>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Connettore 4 36">
            <a:extLst>
              <a:ext uri="{FF2B5EF4-FFF2-40B4-BE49-F238E27FC236}">
                <a16:creationId xmlns:a16="http://schemas.microsoft.com/office/drawing/2014/main" id="{8FD1996D-E7EF-3E44-9E61-DEFD7009CAB6}"/>
              </a:ext>
            </a:extLst>
          </p:cNvPr>
          <p:cNvCxnSpPr>
            <a:cxnSpLocks/>
            <a:stCxn id="21" idx="2"/>
            <a:endCxn id="20" idx="0"/>
          </p:cNvCxnSpPr>
          <p:nvPr/>
        </p:nvCxnSpPr>
        <p:spPr>
          <a:xfrm rot="16200000" flipH="1">
            <a:off x="2538070" y="4341286"/>
            <a:ext cx="785274" cy="142861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Connettore 4 39">
            <a:extLst>
              <a:ext uri="{FF2B5EF4-FFF2-40B4-BE49-F238E27FC236}">
                <a16:creationId xmlns:a16="http://schemas.microsoft.com/office/drawing/2014/main" id="{B9D79F48-7379-374D-ADD3-655B30B1BBC6}"/>
              </a:ext>
            </a:extLst>
          </p:cNvPr>
          <p:cNvCxnSpPr>
            <a:cxnSpLocks/>
            <a:stCxn id="21" idx="2"/>
          </p:cNvCxnSpPr>
          <p:nvPr/>
        </p:nvCxnSpPr>
        <p:spPr>
          <a:xfrm rot="5400000">
            <a:off x="1032364" y="4259917"/>
            <a:ext cx="780999" cy="158707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Connettore 4 42">
            <a:extLst>
              <a:ext uri="{FF2B5EF4-FFF2-40B4-BE49-F238E27FC236}">
                <a16:creationId xmlns:a16="http://schemas.microsoft.com/office/drawing/2014/main" id="{13F65657-DFDE-8344-AC00-1B1370D27F7A}"/>
              </a:ext>
            </a:extLst>
          </p:cNvPr>
          <p:cNvCxnSpPr>
            <a:cxnSpLocks/>
            <a:stCxn id="21" idx="2"/>
            <a:endCxn id="13" idx="0"/>
          </p:cNvCxnSpPr>
          <p:nvPr/>
        </p:nvCxnSpPr>
        <p:spPr>
          <a:xfrm rot="16200000" flipH="1">
            <a:off x="2009140" y="4870217"/>
            <a:ext cx="780999" cy="36647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6" name="Connettore 4 45">
            <a:extLst>
              <a:ext uri="{FF2B5EF4-FFF2-40B4-BE49-F238E27FC236}">
                <a16:creationId xmlns:a16="http://schemas.microsoft.com/office/drawing/2014/main" id="{6FE69854-7C75-0949-B68E-67A67522FDA1}"/>
              </a:ext>
            </a:extLst>
          </p:cNvPr>
          <p:cNvCxnSpPr>
            <a:cxnSpLocks/>
            <a:stCxn id="21" idx="2"/>
            <a:endCxn id="11" idx="0"/>
          </p:cNvCxnSpPr>
          <p:nvPr/>
        </p:nvCxnSpPr>
        <p:spPr>
          <a:xfrm rot="5400000">
            <a:off x="1520616" y="4748169"/>
            <a:ext cx="780999" cy="61057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9" name="Connettore 4 48">
            <a:extLst>
              <a:ext uri="{FF2B5EF4-FFF2-40B4-BE49-F238E27FC236}">
                <a16:creationId xmlns:a16="http://schemas.microsoft.com/office/drawing/2014/main" id="{A534D798-3EEE-B349-BB74-B1529D42E488}"/>
              </a:ext>
            </a:extLst>
          </p:cNvPr>
          <p:cNvCxnSpPr>
            <a:cxnSpLocks/>
            <a:stCxn id="9" idx="2"/>
            <a:endCxn id="17" idx="0"/>
          </p:cNvCxnSpPr>
          <p:nvPr/>
        </p:nvCxnSpPr>
        <p:spPr>
          <a:xfrm rot="5400000">
            <a:off x="9391320" y="4701598"/>
            <a:ext cx="643513" cy="92789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2" name="Connettore 4 51">
            <a:extLst>
              <a:ext uri="{FF2B5EF4-FFF2-40B4-BE49-F238E27FC236}">
                <a16:creationId xmlns:a16="http://schemas.microsoft.com/office/drawing/2014/main" id="{7A0D917A-EEC2-C74B-8708-8D9A4C025773}"/>
              </a:ext>
            </a:extLst>
          </p:cNvPr>
          <p:cNvCxnSpPr>
            <a:cxnSpLocks/>
            <a:stCxn id="9" idx="2"/>
            <a:endCxn id="19" idx="0"/>
          </p:cNvCxnSpPr>
          <p:nvPr/>
        </p:nvCxnSpPr>
        <p:spPr>
          <a:xfrm rot="16200000" flipH="1">
            <a:off x="10475541" y="4545275"/>
            <a:ext cx="639515" cy="123654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5" name="Connettore 4 54">
            <a:extLst>
              <a:ext uri="{FF2B5EF4-FFF2-40B4-BE49-F238E27FC236}">
                <a16:creationId xmlns:a16="http://schemas.microsoft.com/office/drawing/2014/main" id="{42531D71-3608-F24A-B6D8-4860AC95249C}"/>
              </a:ext>
            </a:extLst>
          </p:cNvPr>
          <p:cNvCxnSpPr>
            <a:cxnSpLocks/>
            <a:stCxn id="9" idx="2"/>
            <a:endCxn id="18" idx="0"/>
          </p:cNvCxnSpPr>
          <p:nvPr/>
        </p:nvCxnSpPr>
        <p:spPr>
          <a:xfrm rot="16200000" flipH="1">
            <a:off x="9910461" y="5110355"/>
            <a:ext cx="640080" cy="10695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Connettore 4 59">
            <a:extLst>
              <a:ext uri="{FF2B5EF4-FFF2-40B4-BE49-F238E27FC236}">
                <a16:creationId xmlns:a16="http://schemas.microsoft.com/office/drawing/2014/main" id="{08565018-9EFE-9F42-8E2C-562308817BDF}"/>
              </a:ext>
            </a:extLst>
          </p:cNvPr>
          <p:cNvCxnSpPr>
            <a:cxnSpLocks/>
            <a:stCxn id="4" idx="2"/>
            <a:endCxn id="8" idx="0"/>
          </p:cNvCxnSpPr>
          <p:nvPr/>
        </p:nvCxnSpPr>
        <p:spPr>
          <a:xfrm rot="16200000" flipH="1">
            <a:off x="5987916" y="3783053"/>
            <a:ext cx="451711" cy="1"/>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3" name="Connettore 4 62">
            <a:extLst>
              <a:ext uri="{FF2B5EF4-FFF2-40B4-BE49-F238E27FC236}">
                <a16:creationId xmlns:a16="http://schemas.microsoft.com/office/drawing/2014/main" id="{5541C695-46D6-D04C-93A8-7022AFCDB1AA}"/>
              </a:ext>
            </a:extLst>
          </p:cNvPr>
          <p:cNvCxnSpPr>
            <a:cxnSpLocks/>
            <a:stCxn id="8" idx="2"/>
            <a:endCxn id="16" idx="0"/>
          </p:cNvCxnSpPr>
          <p:nvPr/>
        </p:nvCxnSpPr>
        <p:spPr>
          <a:xfrm rot="5400000">
            <a:off x="5740357" y="4994799"/>
            <a:ext cx="631304" cy="31552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67" name="CasellaDiTesto 66">
            <a:extLst>
              <a:ext uri="{FF2B5EF4-FFF2-40B4-BE49-F238E27FC236}">
                <a16:creationId xmlns:a16="http://schemas.microsoft.com/office/drawing/2014/main" id="{0AD96B61-0C97-C143-B575-9AD70CB63B72}"/>
              </a:ext>
            </a:extLst>
          </p:cNvPr>
          <p:cNvSpPr txBox="1"/>
          <p:nvPr/>
        </p:nvSpPr>
        <p:spPr>
          <a:xfrm>
            <a:off x="6848469" y="3347922"/>
            <a:ext cx="1449436" cy="400110"/>
          </a:xfrm>
          <a:prstGeom prst="rect">
            <a:avLst/>
          </a:prstGeom>
          <a:noFill/>
        </p:spPr>
        <p:txBody>
          <a:bodyPr wrap="none" rtlCol="0">
            <a:spAutoFit/>
          </a:bodyPr>
          <a:lstStyle/>
          <a:p>
            <a:r>
              <a:rPr lang="it-IT" sz="1000" dirty="0">
                <a:latin typeface="Avenir Next" panose="020B0503020202020204" pitchFamily="34" charset="0"/>
              </a:rPr>
              <a:t>Plan 0.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1, 2 and 3</a:t>
            </a:r>
          </a:p>
        </p:txBody>
      </p:sp>
      <p:sp>
        <p:nvSpPr>
          <p:cNvPr id="68" name="CasellaDiTesto 67">
            <a:extLst>
              <a:ext uri="{FF2B5EF4-FFF2-40B4-BE49-F238E27FC236}">
                <a16:creationId xmlns:a16="http://schemas.microsoft.com/office/drawing/2014/main" id="{9AB39B74-5362-DE49-A1F5-D44E25D0D134}"/>
              </a:ext>
            </a:extLst>
          </p:cNvPr>
          <p:cNvSpPr txBox="1"/>
          <p:nvPr/>
        </p:nvSpPr>
        <p:spPr>
          <a:xfrm>
            <a:off x="2846400" y="4382127"/>
            <a:ext cx="1624163" cy="707886"/>
          </a:xfrm>
          <a:prstGeom prst="rect">
            <a:avLst/>
          </a:prstGeom>
          <a:noFill/>
        </p:spPr>
        <p:txBody>
          <a:bodyPr wrap="none" rtlCol="0">
            <a:spAutoFit/>
          </a:bodyPr>
          <a:lstStyle/>
          <a:p>
            <a:r>
              <a:rPr lang="it-IT" sz="1000" dirty="0">
                <a:latin typeface="Avenir Next" panose="020B0503020202020204" pitchFamily="34" charset="0"/>
              </a:rPr>
              <a:t>Plan 1. </a:t>
            </a:r>
          </a:p>
          <a:p>
            <a:r>
              <a:rPr lang="it-IT" sz="1000" dirty="0">
                <a:latin typeface="Avenir Next" panose="020B0503020202020204" pitchFamily="34" charset="0"/>
              </a:rPr>
              <a:t>do 1.1 </a:t>
            </a:r>
          </a:p>
          <a:p>
            <a:r>
              <a:rPr lang="it-IT" sz="1000" dirty="0" err="1">
                <a:latin typeface="Avenir Next" panose="020B0503020202020204" pitchFamily="34" charset="0"/>
              </a:rPr>
              <a:t>then</a:t>
            </a:r>
            <a:r>
              <a:rPr lang="it-IT" sz="1000" dirty="0">
                <a:latin typeface="Avenir Next" panose="020B0503020202020204" pitchFamily="34" charset="0"/>
              </a:rPr>
              <a:t>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1.2 or 1.3</a:t>
            </a:r>
          </a:p>
          <a:p>
            <a:r>
              <a:rPr lang="it-IT" sz="1000" dirty="0" err="1">
                <a:latin typeface="Avenir Next" panose="020B0503020202020204" pitchFamily="34" charset="0"/>
              </a:rPr>
              <a:t>then</a:t>
            </a:r>
            <a:r>
              <a:rPr lang="it-IT" sz="1000" dirty="0">
                <a:latin typeface="Avenir Next" panose="020B0503020202020204" pitchFamily="34" charset="0"/>
              </a:rPr>
              <a:t> do 1.4</a:t>
            </a:r>
          </a:p>
        </p:txBody>
      </p:sp>
      <p:sp>
        <p:nvSpPr>
          <p:cNvPr id="69" name="CasellaDiTesto 68">
            <a:extLst>
              <a:ext uri="{FF2B5EF4-FFF2-40B4-BE49-F238E27FC236}">
                <a16:creationId xmlns:a16="http://schemas.microsoft.com/office/drawing/2014/main" id="{1724F74F-545D-7041-A96F-E13140955219}"/>
              </a:ext>
            </a:extLst>
          </p:cNvPr>
          <p:cNvSpPr txBox="1"/>
          <p:nvPr/>
        </p:nvSpPr>
        <p:spPr>
          <a:xfrm>
            <a:off x="6924651" y="4643735"/>
            <a:ext cx="2194114" cy="400110"/>
          </a:xfrm>
          <a:prstGeom prst="rect">
            <a:avLst/>
          </a:prstGeom>
          <a:noFill/>
        </p:spPr>
        <p:txBody>
          <a:bodyPr wrap="square" rtlCol="0">
            <a:spAutoFit/>
          </a:bodyPr>
          <a:lstStyle/>
          <a:p>
            <a:r>
              <a:rPr lang="it-IT" sz="1000" dirty="0">
                <a:latin typeface="Avenir Next" panose="020B0503020202020204" pitchFamily="34" charset="0"/>
              </a:rPr>
              <a:t>Plan 2. </a:t>
            </a:r>
          </a:p>
          <a:p>
            <a:r>
              <a:rPr lang="it-IT" sz="1000" dirty="0">
                <a:latin typeface="Avenir Next" panose="020B0503020202020204" pitchFamily="34" charset="0"/>
              </a:rPr>
              <a:t>do </a:t>
            </a:r>
            <a:r>
              <a:rPr lang="it-IT" sz="1000" dirty="0" err="1">
                <a:latin typeface="Avenir Next" panose="020B0503020202020204" pitchFamily="34" charset="0"/>
              </a:rPr>
              <a:t>at</a:t>
            </a:r>
            <a:r>
              <a:rPr lang="it-IT" sz="1000" dirty="0">
                <a:latin typeface="Avenir Next" panose="020B0503020202020204" pitchFamily="34" charset="0"/>
              </a:rPr>
              <a:t> </a:t>
            </a:r>
            <a:r>
              <a:rPr lang="it-IT" sz="1000" dirty="0" err="1">
                <a:latin typeface="Avenir Next" panose="020B0503020202020204" pitchFamily="34" charset="0"/>
              </a:rPr>
              <a:t>least</a:t>
            </a:r>
            <a:r>
              <a:rPr lang="it-IT" sz="1000" dirty="0">
                <a:latin typeface="Avenir Next" panose="020B0503020202020204" pitchFamily="34" charset="0"/>
              </a:rPr>
              <a:t> one </a:t>
            </a:r>
            <a:r>
              <a:rPr lang="it-IT" sz="1000" dirty="0" err="1">
                <a:latin typeface="Avenir Next" panose="020B0503020202020204" pitchFamily="34" charset="0"/>
              </a:rPr>
              <a:t>among</a:t>
            </a:r>
            <a:r>
              <a:rPr lang="it-IT" sz="1000" dirty="0">
                <a:latin typeface="Avenir Next" panose="020B0503020202020204" pitchFamily="34" charset="0"/>
              </a:rPr>
              <a:t> 2.1, 2.2, 2.3, 2.4</a:t>
            </a:r>
          </a:p>
        </p:txBody>
      </p:sp>
      <p:sp>
        <p:nvSpPr>
          <p:cNvPr id="70" name="CasellaDiTesto 69">
            <a:extLst>
              <a:ext uri="{FF2B5EF4-FFF2-40B4-BE49-F238E27FC236}">
                <a16:creationId xmlns:a16="http://schemas.microsoft.com/office/drawing/2014/main" id="{751DC134-83DD-2545-8E68-B8B389529F38}"/>
              </a:ext>
            </a:extLst>
          </p:cNvPr>
          <p:cNvSpPr txBox="1"/>
          <p:nvPr/>
        </p:nvSpPr>
        <p:spPr>
          <a:xfrm>
            <a:off x="10958658" y="4384547"/>
            <a:ext cx="886781" cy="707886"/>
          </a:xfrm>
          <a:prstGeom prst="rect">
            <a:avLst/>
          </a:prstGeom>
          <a:noFill/>
        </p:spPr>
        <p:txBody>
          <a:bodyPr wrap="none" rtlCol="0">
            <a:spAutoFit/>
          </a:bodyPr>
          <a:lstStyle/>
          <a:p>
            <a:r>
              <a:rPr lang="it-IT" sz="1000" dirty="0">
                <a:latin typeface="Avenir Next" panose="020B0503020202020204" pitchFamily="34" charset="0"/>
              </a:rPr>
              <a:t>Plan 3.</a:t>
            </a:r>
          </a:p>
          <a:p>
            <a:r>
              <a:rPr lang="it-IT" sz="1000" dirty="0">
                <a:latin typeface="Avenir Next" panose="020B0503020202020204" pitchFamily="34" charset="0"/>
              </a:rPr>
              <a:t>do 3.1,</a:t>
            </a:r>
          </a:p>
          <a:p>
            <a:r>
              <a:rPr lang="it-IT" sz="1000" dirty="0" err="1">
                <a:latin typeface="Avenir Next" panose="020B0503020202020204" pitchFamily="34" charset="0"/>
              </a:rPr>
              <a:t>then</a:t>
            </a:r>
            <a:r>
              <a:rPr lang="it-IT" sz="1000" dirty="0">
                <a:latin typeface="Avenir Next" panose="020B0503020202020204" pitchFamily="34" charset="0"/>
              </a:rPr>
              <a:t> do 3.2</a:t>
            </a:r>
          </a:p>
          <a:p>
            <a:r>
              <a:rPr lang="it-IT" sz="1000" dirty="0" err="1">
                <a:latin typeface="Avenir Next" panose="020B0503020202020204" pitchFamily="34" charset="0"/>
              </a:rPr>
              <a:t>then</a:t>
            </a:r>
            <a:r>
              <a:rPr lang="it-IT" sz="1000" dirty="0">
                <a:latin typeface="Avenir Next" panose="020B0503020202020204" pitchFamily="34" charset="0"/>
              </a:rPr>
              <a:t> do 3.3</a:t>
            </a:r>
          </a:p>
        </p:txBody>
      </p:sp>
      <p:sp>
        <p:nvSpPr>
          <p:cNvPr id="41" name="CasellaDiTesto 40">
            <a:extLst>
              <a:ext uri="{FF2B5EF4-FFF2-40B4-BE49-F238E27FC236}">
                <a16:creationId xmlns:a16="http://schemas.microsoft.com/office/drawing/2014/main" id="{87CEFA25-1399-46A3-975C-BB52879A7B99}"/>
              </a:ext>
            </a:extLst>
          </p:cNvPr>
          <p:cNvSpPr txBox="1"/>
          <p:nvPr/>
        </p:nvSpPr>
        <p:spPr>
          <a:xfrm>
            <a:off x="7557831" y="5469383"/>
            <a:ext cx="1080000" cy="864000"/>
          </a:xfrm>
          <a:prstGeom prst="rect">
            <a:avLst/>
          </a:prstGeom>
          <a:noFill/>
          <a:ln>
            <a:solidFill>
              <a:srgbClr val="002060"/>
            </a:solidFill>
          </a:ln>
        </p:spPr>
        <p:txBody>
          <a:bodyPr vert="horz" wrap="square" rtlCol="0" anchor="ctr" anchorCtr="0">
            <a:spAutoFit/>
          </a:bodyPr>
          <a:lstStyle/>
          <a:p>
            <a:pPr algn="ctr"/>
            <a:r>
              <a:rPr lang="it-IT" sz="1200" dirty="0"/>
              <a:t>2.4. </a:t>
            </a:r>
            <a:r>
              <a:rPr lang="it-IT" sz="1200" dirty="0" err="1"/>
              <a:t>Search</a:t>
            </a:r>
            <a:r>
              <a:rPr lang="it-IT" sz="1200" dirty="0"/>
              <a:t> by the name of the professor </a:t>
            </a:r>
          </a:p>
        </p:txBody>
      </p:sp>
      <p:cxnSp>
        <p:nvCxnSpPr>
          <p:cNvPr id="47" name="Connettore 4 30">
            <a:extLst>
              <a:ext uri="{FF2B5EF4-FFF2-40B4-BE49-F238E27FC236}">
                <a16:creationId xmlns:a16="http://schemas.microsoft.com/office/drawing/2014/main" id="{1E0DD6CB-B30A-4A2B-B2DB-783D9D5A8780}"/>
              </a:ext>
            </a:extLst>
          </p:cNvPr>
          <p:cNvCxnSpPr>
            <a:cxnSpLocks/>
            <a:stCxn id="8" idx="2"/>
            <a:endCxn id="41" idx="0"/>
          </p:cNvCxnSpPr>
          <p:nvPr/>
        </p:nvCxnSpPr>
        <p:spPr>
          <a:xfrm rot="16200000" flipH="1">
            <a:off x="6839565" y="4211116"/>
            <a:ext cx="632473" cy="188405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94645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Ovale 34">
            <a:extLst>
              <a:ext uri="{FF2B5EF4-FFF2-40B4-BE49-F238E27FC236}">
                <a16:creationId xmlns:a16="http://schemas.microsoft.com/office/drawing/2014/main" id="{64B5C2E8-6942-4841-86FF-B3BB62C2BC70}"/>
              </a:ext>
            </a:extLst>
          </p:cNvPr>
          <p:cNvSpPr/>
          <p:nvPr/>
        </p:nvSpPr>
        <p:spPr>
          <a:xfrm>
            <a:off x="1132295" y="1721195"/>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0B08822D-298F-DA4C-A3ED-067ECC14E849}"/>
              </a:ext>
            </a:extLst>
          </p:cNvPr>
          <p:cNvSpPr/>
          <p:nvPr/>
        </p:nvSpPr>
        <p:spPr>
          <a:xfrm>
            <a:off x="9381741" y="4850799"/>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7" name="Connettore 2 36">
            <a:extLst>
              <a:ext uri="{FF2B5EF4-FFF2-40B4-BE49-F238E27FC236}">
                <a16:creationId xmlns:a16="http://schemas.microsoft.com/office/drawing/2014/main" id="{E23B1E91-DA20-D243-8B2D-C3C0F79C1CBA}"/>
              </a:ext>
            </a:extLst>
          </p:cNvPr>
          <p:cNvCxnSpPr>
            <a:cxnSpLocks/>
            <a:stCxn id="58" idx="4"/>
            <a:endCxn id="36" idx="0"/>
          </p:cNvCxnSpPr>
          <p:nvPr/>
        </p:nvCxnSpPr>
        <p:spPr>
          <a:xfrm flipH="1">
            <a:off x="10007429" y="3558208"/>
            <a:ext cx="481697" cy="129259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Connettore 2 38">
            <a:extLst>
              <a:ext uri="{FF2B5EF4-FFF2-40B4-BE49-F238E27FC236}">
                <a16:creationId xmlns:a16="http://schemas.microsoft.com/office/drawing/2014/main" id="{46DE842A-4097-C04B-B837-FDEED1EAF770}"/>
              </a:ext>
            </a:extLst>
          </p:cNvPr>
          <p:cNvCxnSpPr>
            <a:cxnSpLocks/>
            <a:stCxn id="60" idx="6"/>
            <a:endCxn id="45" idx="3"/>
          </p:cNvCxnSpPr>
          <p:nvPr/>
        </p:nvCxnSpPr>
        <p:spPr>
          <a:xfrm flipV="1">
            <a:off x="2441275" y="3074773"/>
            <a:ext cx="1071821" cy="86145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0" name="Arco 39">
            <a:extLst>
              <a:ext uri="{FF2B5EF4-FFF2-40B4-BE49-F238E27FC236}">
                <a16:creationId xmlns:a16="http://schemas.microsoft.com/office/drawing/2014/main" id="{4A775CD8-0B4D-3541-B7C1-544072DF8DCF}"/>
              </a:ext>
            </a:extLst>
          </p:cNvPr>
          <p:cNvSpPr/>
          <p:nvPr/>
        </p:nvSpPr>
        <p:spPr>
          <a:xfrm rot="21355540">
            <a:off x="3291450" y="1524897"/>
            <a:ext cx="1314099" cy="1057127"/>
          </a:xfrm>
          <a:prstGeom prst="arc">
            <a:avLst>
              <a:gd name="adj1" fmla="val 8073691"/>
              <a:gd name="adj2" fmla="val 2912688"/>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1" name="CasellaDiTesto 40">
            <a:extLst>
              <a:ext uri="{FF2B5EF4-FFF2-40B4-BE49-F238E27FC236}">
                <a16:creationId xmlns:a16="http://schemas.microsoft.com/office/drawing/2014/main" id="{5BFED0E1-8394-9B41-8E36-A0D3F2321B7B}"/>
              </a:ext>
            </a:extLst>
          </p:cNvPr>
          <p:cNvSpPr txBox="1"/>
          <p:nvPr/>
        </p:nvSpPr>
        <p:spPr>
          <a:xfrm>
            <a:off x="391436" y="443341"/>
            <a:ext cx="3062505" cy="369332"/>
          </a:xfrm>
          <a:prstGeom prst="rect">
            <a:avLst/>
          </a:prstGeom>
          <a:noFill/>
        </p:spPr>
        <p:txBody>
          <a:bodyPr wrap="none" rtlCol="0">
            <a:spAutoFit/>
          </a:bodyPr>
          <a:lstStyle/>
          <a:p>
            <a:r>
              <a:rPr lang="it-IT" b="1" dirty="0">
                <a:solidFill>
                  <a:srgbClr val="0070C0"/>
                </a:solidFill>
                <a:latin typeface="Avenir Next" panose="020B0503020202020204" pitchFamily="34" charset="0"/>
              </a:rPr>
              <a:t>State </a:t>
            </a:r>
            <a:r>
              <a:rPr lang="it-IT" b="1" dirty="0" err="1">
                <a:solidFill>
                  <a:srgbClr val="0070C0"/>
                </a:solidFill>
                <a:latin typeface="Avenir Next" panose="020B0503020202020204" pitchFamily="34" charset="0"/>
              </a:rPr>
              <a:t>Transition</a:t>
            </a:r>
            <a:r>
              <a:rPr lang="it-IT" b="1" dirty="0">
                <a:solidFill>
                  <a:srgbClr val="0070C0"/>
                </a:solidFill>
                <a:latin typeface="Avenir Next" panose="020B0503020202020204" pitchFamily="34" charset="0"/>
              </a:rPr>
              <a:t> Networks</a:t>
            </a:r>
          </a:p>
        </p:txBody>
      </p:sp>
      <p:sp>
        <p:nvSpPr>
          <p:cNvPr id="42" name="Ovale 41">
            <a:extLst>
              <a:ext uri="{FF2B5EF4-FFF2-40B4-BE49-F238E27FC236}">
                <a16:creationId xmlns:a16="http://schemas.microsoft.com/office/drawing/2014/main" id="{E4B7DF66-79DE-4848-92DF-E510FF44DFB5}"/>
              </a:ext>
            </a:extLst>
          </p:cNvPr>
          <p:cNvSpPr/>
          <p:nvPr/>
        </p:nvSpPr>
        <p:spPr>
          <a:xfrm>
            <a:off x="1254760" y="1784908"/>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CasellaDiTesto 42">
            <a:extLst>
              <a:ext uri="{FF2B5EF4-FFF2-40B4-BE49-F238E27FC236}">
                <a16:creationId xmlns:a16="http://schemas.microsoft.com/office/drawing/2014/main" id="{EF634772-D7FF-2945-83F9-C6EF4E73F9AD}"/>
              </a:ext>
            </a:extLst>
          </p:cNvPr>
          <p:cNvSpPr txBox="1"/>
          <p:nvPr/>
        </p:nvSpPr>
        <p:spPr>
          <a:xfrm>
            <a:off x="1484901" y="1944567"/>
            <a:ext cx="773762" cy="276999"/>
          </a:xfrm>
          <a:prstGeom prst="rect">
            <a:avLst/>
          </a:prstGeom>
          <a:noFill/>
        </p:spPr>
        <p:txBody>
          <a:bodyPr wrap="square" rtlCol="0">
            <a:spAutoFit/>
          </a:bodyPr>
          <a:lstStyle/>
          <a:p>
            <a:r>
              <a:rPr lang="it-IT" sz="1200" b="1" dirty="0">
                <a:solidFill>
                  <a:srgbClr val="00B050"/>
                </a:solidFill>
                <a:latin typeface="Avenir Next" panose="020B0503020202020204" pitchFamily="34" charset="0"/>
              </a:rPr>
              <a:t>Start</a:t>
            </a:r>
          </a:p>
        </p:txBody>
      </p:sp>
      <p:cxnSp>
        <p:nvCxnSpPr>
          <p:cNvPr id="44" name="Connettore 2 43">
            <a:extLst>
              <a:ext uri="{FF2B5EF4-FFF2-40B4-BE49-F238E27FC236}">
                <a16:creationId xmlns:a16="http://schemas.microsoft.com/office/drawing/2014/main" id="{21DD6D73-2A99-244A-B737-E14C02AA3630}"/>
              </a:ext>
            </a:extLst>
          </p:cNvPr>
          <p:cNvCxnSpPr>
            <a:cxnSpLocks/>
            <a:stCxn id="35" idx="4"/>
            <a:endCxn id="60" idx="0"/>
          </p:cNvCxnSpPr>
          <p:nvPr/>
        </p:nvCxnSpPr>
        <p:spPr>
          <a:xfrm>
            <a:off x="1757983" y="2485473"/>
            <a:ext cx="32890" cy="106861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5" name="Ovale 44">
            <a:extLst>
              <a:ext uri="{FF2B5EF4-FFF2-40B4-BE49-F238E27FC236}">
                <a16:creationId xmlns:a16="http://schemas.microsoft.com/office/drawing/2014/main" id="{C59026FC-39ED-214E-A5DE-F75D2155BE31}"/>
              </a:ext>
            </a:extLst>
          </p:cNvPr>
          <p:cNvSpPr/>
          <p:nvPr/>
        </p:nvSpPr>
        <p:spPr>
          <a:xfrm>
            <a:off x="3313570" y="2364119"/>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6" name="CasellaDiTesto 45">
            <a:extLst>
              <a:ext uri="{FF2B5EF4-FFF2-40B4-BE49-F238E27FC236}">
                <a16:creationId xmlns:a16="http://schemas.microsoft.com/office/drawing/2014/main" id="{3313D8E8-FB6C-664D-B5A9-E78383CCC31A}"/>
              </a:ext>
            </a:extLst>
          </p:cNvPr>
          <p:cNvSpPr txBox="1"/>
          <p:nvPr/>
        </p:nvSpPr>
        <p:spPr>
          <a:xfrm>
            <a:off x="3441550" y="2544895"/>
            <a:ext cx="1137022"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all</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courses</a:t>
            </a:r>
            <a:r>
              <a:rPr lang="it-IT" sz="1200" b="1" dirty="0">
                <a:solidFill>
                  <a:schemeClr val="accent2">
                    <a:lumMod val="75000"/>
                  </a:schemeClr>
                </a:solidFill>
                <a:latin typeface="Avenir Next" panose="020B0503020202020204" pitchFamily="34" charset="0"/>
              </a:rPr>
              <a:t>’ list</a:t>
            </a:r>
          </a:p>
        </p:txBody>
      </p:sp>
      <p:cxnSp>
        <p:nvCxnSpPr>
          <p:cNvPr id="47" name="Connettore 2 46">
            <a:extLst>
              <a:ext uri="{FF2B5EF4-FFF2-40B4-BE49-F238E27FC236}">
                <a16:creationId xmlns:a16="http://schemas.microsoft.com/office/drawing/2014/main" id="{76300EC6-4FB3-0B4C-AF12-D4D612671B34}"/>
              </a:ext>
            </a:extLst>
          </p:cNvPr>
          <p:cNvCxnSpPr>
            <a:cxnSpLocks/>
            <a:stCxn id="45" idx="6"/>
            <a:endCxn id="53" idx="2"/>
          </p:cNvCxnSpPr>
          <p:nvPr/>
        </p:nvCxnSpPr>
        <p:spPr>
          <a:xfrm>
            <a:off x="4676016" y="2780411"/>
            <a:ext cx="1628112" cy="74789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8" name="CasellaDiTesto 47">
            <a:extLst>
              <a:ext uri="{FF2B5EF4-FFF2-40B4-BE49-F238E27FC236}">
                <a16:creationId xmlns:a16="http://schemas.microsoft.com/office/drawing/2014/main" id="{F5198E37-06E4-6746-9427-B3987547BF0E}"/>
              </a:ext>
            </a:extLst>
          </p:cNvPr>
          <p:cNvSpPr txBox="1"/>
          <p:nvPr/>
        </p:nvSpPr>
        <p:spPr>
          <a:xfrm rot="1463096">
            <a:off x="4586190" y="2887311"/>
            <a:ext cx="1798316" cy="246221"/>
          </a:xfrm>
          <a:prstGeom prst="rect">
            <a:avLst/>
          </a:prstGeom>
          <a:noFill/>
        </p:spPr>
        <p:txBody>
          <a:bodyPr wrap="square" rtlCol="0">
            <a:spAutoFit/>
          </a:bodyPr>
          <a:lstStyle/>
          <a:p>
            <a:pPr algn="ctr"/>
            <a:r>
              <a:rPr lang="it-IT" sz="1000" dirty="0"/>
              <a:t>Start the </a:t>
            </a:r>
            <a:r>
              <a:rPr lang="it-IT" sz="1000" dirty="0" err="1"/>
              <a:t>search</a:t>
            </a:r>
            <a:endParaRPr lang="it-IT" sz="1000" dirty="0"/>
          </a:p>
        </p:txBody>
      </p:sp>
      <p:sp>
        <p:nvSpPr>
          <p:cNvPr id="49" name="CasellaDiTesto 48">
            <a:extLst>
              <a:ext uri="{FF2B5EF4-FFF2-40B4-BE49-F238E27FC236}">
                <a16:creationId xmlns:a16="http://schemas.microsoft.com/office/drawing/2014/main" id="{296F7B05-F310-5A47-9F4A-391462E78388}"/>
              </a:ext>
            </a:extLst>
          </p:cNvPr>
          <p:cNvSpPr txBox="1"/>
          <p:nvPr/>
        </p:nvSpPr>
        <p:spPr>
          <a:xfrm rot="1493128">
            <a:off x="4579984" y="3072404"/>
            <a:ext cx="1601931" cy="400110"/>
          </a:xfrm>
          <a:prstGeom prst="rect">
            <a:avLst/>
          </a:prstGeom>
          <a:noFill/>
        </p:spPr>
        <p:txBody>
          <a:bodyPr wrap="square" rtlCol="0">
            <a:spAutoFit/>
          </a:bodyPr>
          <a:lstStyle/>
          <a:p>
            <a:pPr algn="ctr"/>
            <a:r>
              <a:rPr lang="it-IT" sz="1000" dirty="0" err="1"/>
              <a:t>Search</a:t>
            </a:r>
            <a:r>
              <a:rPr lang="it-IT" sz="1000" dirty="0"/>
              <a:t> </a:t>
            </a:r>
            <a:r>
              <a:rPr lang="it-IT" sz="1000" dirty="0" err="1"/>
              <a:t>resutls</a:t>
            </a:r>
            <a:r>
              <a:rPr lang="it-IT" sz="1000" dirty="0"/>
              <a:t> page </a:t>
            </a:r>
            <a:r>
              <a:rPr lang="it-IT" sz="1000" dirty="0" err="1"/>
              <a:t>opened</a:t>
            </a:r>
            <a:endParaRPr lang="it-IT" sz="1000" dirty="0"/>
          </a:p>
        </p:txBody>
      </p:sp>
      <p:cxnSp>
        <p:nvCxnSpPr>
          <p:cNvPr id="50" name="Connettore 2 49">
            <a:extLst>
              <a:ext uri="{FF2B5EF4-FFF2-40B4-BE49-F238E27FC236}">
                <a16:creationId xmlns:a16="http://schemas.microsoft.com/office/drawing/2014/main" id="{BCEF68B7-6236-3B49-80CB-F94391B179F3}"/>
              </a:ext>
            </a:extLst>
          </p:cNvPr>
          <p:cNvCxnSpPr>
            <a:cxnSpLocks/>
          </p:cNvCxnSpPr>
          <p:nvPr/>
        </p:nvCxnSpPr>
        <p:spPr>
          <a:xfrm flipH="1">
            <a:off x="4400960" y="2309716"/>
            <a:ext cx="113641" cy="108623"/>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1" name="CasellaDiTesto 50">
            <a:extLst>
              <a:ext uri="{FF2B5EF4-FFF2-40B4-BE49-F238E27FC236}">
                <a16:creationId xmlns:a16="http://schemas.microsoft.com/office/drawing/2014/main" id="{38F09356-20CD-5044-A8B6-31FB17C44846}"/>
              </a:ext>
            </a:extLst>
          </p:cNvPr>
          <p:cNvSpPr txBox="1"/>
          <p:nvPr/>
        </p:nvSpPr>
        <p:spPr>
          <a:xfrm>
            <a:off x="3271971" y="1284873"/>
            <a:ext cx="1458001" cy="246221"/>
          </a:xfrm>
          <a:prstGeom prst="rect">
            <a:avLst/>
          </a:prstGeom>
          <a:noFill/>
        </p:spPr>
        <p:txBody>
          <a:bodyPr wrap="square" rtlCol="0">
            <a:spAutoFit/>
          </a:bodyPr>
          <a:lstStyle/>
          <a:p>
            <a:pPr algn="ctr"/>
            <a:r>
              <a:rPr lang="it-IT" sz="1000" dirty="0" err="1"/>
              <a:t>Define</a:t>
            </a:r>
            <a:r>
              <a:rPr lang="it-IT" sz="1000" dirty="0"/>
              <a:t> </a:t>
            </a:r>
            <a:r>
              <a:rPr lang="it-IT" sz="1000" dirty="0" err="1"/>
              <a:t>search</a:t>
            </a:r>
            <a:r>
              <a:rPr lang="it-IT" sz="1000" dirty="0"/>
              <a:t> </a:t>
            </a:r>
            <a:r>
              <a:rPr lang="it-IT" sz="1000" dirty="0" err="1"/>
              <a:t>criteria</a:t>
            </a:r>
            <a:endParaRPr lang="it-IT" sz="1000" dirty="0"/>
          </a:p>
        </p:txBody>
      </p:sp>
      <p:sp>
        <p:nvSpPr>
          <p:cNvPr id="52" name="CasellaDiTesto 51">
            <a:extLst>
              <a:ext uri="{FF2B5EF4-FFF2-40B4-BE49-F238E27FC236}">
                <a16:creationId xmlns:a16="http://schemas.microsoft.com/office/drawing/2014/main" id="{79C0CA34-623D-544D-A5FD-F7ED69820DAB}"/>
              </a:ext>
            </a:extLst>
          </p:cNvPr>
          <p:cNvSpPr txBox="1"/>
          <p:nvPr/>
        </p:nvSpPr>
        <p:spPr>
          <a:xfrm>
            <a:off x="3318344" y="1627176"/>
            <a:ext cx="1196257" cy="400110"/>
          </a:xfrm>
          <a:prstGeom prst="rect">
            <a:avLst/>
          </a:prstGeom>
          <a:noFill/>
        </p:spPr>
        <p:txBody>
          <a:bodyPr wrap="square" rtlCol="0">
            <a:spAutoFit/>
          </a:bodyPr>
          <a:lstStyle/>
          <a:p>
            <a:pPr algn="ctr"/>
            <a:r>
              <a:rPr lang="it-IT" sz="1000" dirty="0" err="1"/>
              <a:t>Filters</a:t>
            </a:r>
            <a:r>
              <a:rPr lang="it-IT" sz="1000" dirty="0"/>
              <a:t> </a:t>
            </a:r>
            <a:r>
              <a:rPr lang="it-IT" sz="1000" dirty="0" err="1"/>
              <a:t>shown</a:t>
            </a:r>
            <a:r>
              <a:rPr lang="it-IT" sz="1000" dirty="0"/>
              <a:t> </a:t>
            </a:r>
            <a:r>
              <a:rPr lang="it-IT" sz="1000" dirty="0" err="1"/>
              <a:t>chosen</a:t>
            </a:r>
            <a:endParaRPr lang="it-IT" sz="1000" dirty="0"/>
          </a:p>
        </p:txBody>
      </p:sp>
      <p:sp>
        <p:nvSpPr>
          <p:cNvPr id="53" name="Ovale 52">
            <a:extLst>
              <a:ext uri="{FF2B5EF4-FFF2-40B4-BE49-F238E27FC236}">
                <a16:creationId xmlns:a16="http://schemas.microsoft.com/office/drawing/2014/main" id="{6FB5AC57-26FC-3147-8844-50D0F4F5DE3E}"/>
              </a:ext>
            </a:extLst>
          </p:cNvPr>
          <p:cNvSpPr/>
          <p:nvPr/>
        </p:nvSpPr>
        <p:spPr>
          <a:xfrm>
            <a:off x="6304128" y="3112011"/>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4" name="CasellaDiTesto 53">
            <a:extLst>
              <a:ext uri="{FF2B5EF4-FFF2-40B4-BE49-F238E27FC236}">
                <a16:creationId xmlns:a16="http://schemas.microsoft.com/office/drawing/2014/main" id="{4C2FF4C8-0A8F-0741-ABDF-154F10CB52D0}"/>
              </a:ext>
            </a:extLst>
          </p:cNvPr>
          <p:cNvSpPr txBox="1"/>
          <p:nvPr/>
        </p:nvSpPr>
        <p:spPr>
          <a:xfrm>
            <a:off x="6432958" y="3303987"/>
            <a:ext cx="1077525"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Waiting</a:t>
            </a:r>
            <a:r>
              <a:rPr lang="it-IT" sz="1200" b="1" dirty="0">
                <a:solidFill>
                  <a:schemeClr val="accent2">
                    <a:lumMod val="75000"/>
                  </a:schemeClr>
                </a:solidFill>
                <a:latin typeface="Avenir Next" panose="020B0503020202020204" pitchFamily="34" charset="0"/>
              </a:rPr>
              <a:t> for </a:t>
            </a:r>
            <a:r>
              <a:rPr lang="it-IT" sz="1200" b="1" dirty="0" err="1">
                <a:solidFill>
                  <a:schemeClr val="accent2">
                    <a:lumMod val="75000"/>
                  </a:schemeClr>
                </a:solidFill>
                <a:latin typeface="Avenir Next" panose="020B0503020202020204" pitchFamily="34" charset="0"/>
              </a:rPr>
              <a:t>selection</a:t>
            </a:r>
            <a:endParaRPr lang="it-IT" sz="1200" b="1" dirty="0">
              <a:solidFill>
                <a:schemeClr val="accent2">
                  <a:lumMod val="75000"/>
                </a:schemeClr>
              </a:solidFill>
              <a:latin typeface="Avenir Next" panose="020B0503020202020204" pitchFamily="34" charset="0"/>
            </a:endParaRPr>
          </a:p>
        </p:txBody>
      </p:sp>
      <p:cxnSp>
        <p:nvCxnSpPr>
          <p:cNvPr id="55" name="Connettore 2 54">
            <a:extLst>
              <a:ext uri="{FF2B5EF4-FFF2-40B4-BE49-F238E27FC236}">
                <a16:creationId xmlns:a16="http://schemas.microsoft.com/office/drawing/2014/main" id="{75D01282-BF85-3848-ACBC-048823AA5A04}"/>
              </a:ext>
            </a:extLst>
          </p:cNvPr>
          <p:cNvCxnSpPr>
            <a:cxnSpLocks/>
            <a:stCxn id="53" idx="6"/>
            <a:endCxn id="58" idx="2"/>
          </p:cNvCxnSpPr>
          <p:nvPr/>
        </p:nvCxnSpPr>
        <p:spPr>
          <a:xfrm flipV="1">
            <a:off x="7666574" y="3141917"/>
            <a:ext cx="2141329" cy="38638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6" name="CasellaDiTesto 55">
            <a:extLst>
              <a:ext uri="{FF2B5EF4-FFF2-40B4-BE49-F238E27FC236}">
                <a16:creationId xmlns:a16="http://schemas.microsoft.com/office/drawing/2014/main" id="{6BAD3483-94B0-4448-B896-CFABD36899ED}"/>
              </a:ext>
            </a:extLst>
          </p:cNvPr>
          <p:cNvSpPr txBox="1"/>
          <p:nvPr/>
        </p:nvSpPr>
        <p:spPr>
          <a:xfrm rot="20998960">
            <a:off x="7712821" y="3084950"/>
            <a:ext cx="2034564" cy="246221"/>
          </a:xfrm>
          <a:prstGeom prst="rect">
            <a:avLst/>
          </a:prstGeom>
          <a:noFill/>
        </p:spPr>
        <p:txBody>
          <a:bodyPr wrap="square" rtlCol="0">
            <a:spAutoFit/>
          </a:bodyPr>
          <a:lstStyle/>
          <a:p>
            <a:pPr algn="ctr"/>
            <a:r>
              <a:rPr lang="it-IT" sz="1000" dirty="0"/>
              <a:t>Select </a:t>
            </a:r>
            <a:r>
              <a:rPr lang="it-IT" sz="1000" dirty="0" err="1"/>
              <a:t>course</a:t>
            </a:r>
            <a:r>
              <a:rPr lang="it-IT" sz="1000" dirty="0"/>
              <a:t> </a:t>
            </a:r>
            <a:r>
              <a:rPr lang="it-IT" sz="1000" dirty="0" err="1"/>
              <a:t>you</a:t>
            </a:r>
            <a:r>
              <a:rPr lang="it-IT" sz="1000" dirty="0"/>
              <a:t> </a:t>
            </a:r>
            <a:r>
              <a:rPr lang="it-IT" sz="1000" dirty="0" err="1"/>
              <a:t>want</a:t>
            </a:r>
            <a:r>
              <a:rPr lang="it-IT" sz="1000" dirty="0"/>
              <a:t> to join</a:t>
            </a:r>
          </a:p>
        </p:txBody>
      </p:sp>
      <p:sp>
        <p:nvSpPr>
          <p:cNvPr id="57" name="CasellaDiTesto 56">
            <a:extLst>
              <a:ext uri="{FF2B5EF4-FFF2-40B4-BE49-F238E27FC236}">
                <a16:creationId xmlns:a16="http://schemas.microsoft.com/office/drawing/2014/main" id="{B42E59BD-2684-B244-A260-449A0C6B61D6}"/>
              </a:ext>
            </a:extLst>
          </p:cNvPr>
          <p:cNvSpPr txBox="1"/>
          <p:nvPr/>
        </p:nvSpPr>
        <p:spPr>
          <a:xfrm rot="21006442">
            <a:off x="7855884" y="3309600"/>
            <a:ext cx="1826828" cy="400110"/>
          </a:xfrm>
          <a:prstGeom prst="rect">
            <a:avLst/>
          </a:prstGeom>
          <a:noFill/>
        </p:spPr>
        <p:txBody>
          <a:bodyPr wrap="square" rtlCol="0">
            <a:spAutoFit/>
          </a:bodyPr>
          <a:lstStyle/>
          <a:p>
            <a:pPr algn="ctr"/>
            <a:r>
              <a:rPr lang="it-IT" sz="1000" dirty="0"/>
              <a:t>Your </a:t>
            </a:r>
            <a:r>
              <a:rPr lang="it-IT" sz="1000" dirty="0" err="1"/>
              <a:t>courses</a:t>
            </a:r>
            <a:r>
              <a:rPr lang="it-IT" sz="1000" dirty="0"/>
              <a:t>’ page </a:t>
            </a:r>
            <a:r>
              <a:rPr lang="it-IT" sz="1000" dirty="0" err="1"/>
              <a:t>presented</a:t>
            </a:r>
            <a:endParaRPr lang="it-IT" sz="1000" dirty="0"/>
          </a:p>
        </p:txBody>
      </p:sp>
      <p:sp>
        <p:nvSpPr>
          <p:cNvPr id="58" name="Ovale 57">
            <a:extLst>
              <a:ext uri="{FF2B5EF4-FFF2-40B4-BE49-F238E27FC236}">
                <a16:creationId xmlns:a16="http://schemas.microsoft.com/office/drawing/2014/main" id="{02D4E7DB-B40C-B048-B994-07F944CC5B63}"/>
              </a:ext>
            </a:extLst>
          </p:cNvPr>
          <p:cNvSpPr/>
          <p:nvPr/>
        </p:nvSpPr>
        <p:spPr>
          <a:xfrm>
            <a:off x="9807903" y="2725625"/>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9" name="CasellaDiTesto 58">
            <a:extLst>
              <a:ext uri="{FF2B5EF4-FFF2-40B4-BE49-F238E27FC236}">
                <a16:creationId xmlns:a16="http://schemas.microsoft.com/office/drawing/2014/main" id="{849422D2-E3C5-E24E-97B7-0D2A91ED0063}"/>
              </a:ext>
            </a:extLst>
          </p:cNvPr>
          <p:cNvSpPr txBox="1"/>
          <p:nvPr/>
        </p:nvSpPr>
        <p:spPr>
          <a:xfrm>
            <a:off x="9844206" y="2903575"/>
            <a:ext cx="1319358"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your</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courses</a:t>
            </a:r>
            <a:r>
              <a:rPr lang="it-IT" sz="1200" b="1" dirty="0">
                <a:solidFill>
                  <a:schemeClr val="accent2">
                    <a:lumMod val="75000"/>
                  </a:schemeClr>
                </a:solidFill>
                <a:latin typeface="Avenir Next" panose="020B0503020202020204" pitchFamily="34" charset="0"/>
              </a:rPr>
              <a:t>’ list</a:t>
            </a:r>
          </a:p>
        </p:txBody>
      </p:sp>
      <p:sp>
        <p:nvSpPr>
          <p:cNvPr id="60" name="Ovale 59">
            <a:extLst>
              <a:ext uri="{FF2B5EF4-FFF2-40B4-BE49-F238E27FC236}">
                <a16:creationId xmlns:a16="http://schemas.microsoft.com/office/drawing/2014/main" id="{98792138-CD45-6E41-ACC5-517EFE247466}"/>
              </a:ext>
            </a:extLst>
          </p:cNvPr>
          <p:cNvSpPr/>
          <p:nvPr/>
        </p:nvSpPr>
        <p:spPr>
          <a:xfrm>
            <a:off x="1140470" y="3554090"/>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1" name="CasellaDiTesto 60">
            <a:extLst>
              <a:ext uri="{FF2B5EF4-FFF2-40B4-BE49-F238E27FC236}">
                <a16:creationId xmlns:a16="http://schemas.microsoft.com/office/drawing/2014/main" id="{E6A369CC-E612-4946-90AB-675594FAFF90}"/>
              </a:ext>
            </a:extLst>
          </p:cNvPr>
          <p:cNvSpPr txBox="1"/>
          <p:nvPr/>
        </p:nvSpPr>
        <p:spPr>
          <a:xfrm>
            <a:off x="1263987" y="3797729"/>
            <a:ext cx="1077525" cy="276999"/>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Homepage</a:t>
            </a:r>
          </a:p>
        </p:txBody>
      </p:sp>
      <p:sp>
        <p:nvSpPr>
          <p:cNvPr id="62" name="CasellaDiTesto 61">
            <a:extLst>
              <a:ext uri="{FF2B5EF4-FFF2-40B4-BE49-F238E27FC236}">
                <a16:creationId xmlns:a16="http://schemas.microsoft.com/office/drawing/2014/main" id="{9C9A1E71-67DD-FD4E-A823-6272CF773DF5}"/>
              </a:ext>
            </a:extLst>
          </p:cNvPr>
          <p:cNvSpPr txBox="1"/>
          <p:nvPr/>
        </p:nvSpPr>
        <p:spPr>
          <a:xfrm rot="19226315">
            <a:off x="2227304" y="3283756"/>
            <a:ext cx="1390523" cy="246221"/>
          </a:xfrm>
          <a:prstGeom prst="rect">
            <a:avLst/>
          </a:prstGeom>
          <a:noFill/>
        </p:spPr>
        <p:txBody>
          <a:bodyPr wrap="square" rtlCol="0">
            <a:spAutoFit/>
          </a:bodyPr>
          <a:lstStyle/>
          <a:p>
            <a:pPr algn="ctr"/>
            <a:r>
              <a:rPr lang="it-IT" sz="1000" dirty="0"/>
              <a:t>Go to </a:t>
            </a:r>
            <a:r>
              <a:rPr lang="it-IT" sz="1000" dirty="0" err="1"/>
              <a:t>all</a:t>
            </a:r>
            <a:r>
              <a:rPr lang="it-IT" sz="1000" dirty="0"/>
              <a:t> </a:t>
            </a:r>
            <a:r>
              <a:rPr lang="it-IT" sz="1000" dirty="0" err="1"/>
              <a:t>courses</a:t>
            </a:r>
            <a:r>
              <a:rPr lang="it-IT" sz="1000" dirty="0"/>
              <a:t> list</a:t>
            </a:r>
          </a:p>
        </p:txBody>
      </p:sp>
      <p:sp>
        <p:nvSpPr>
          <p:cNvPr id="73" name="CasellaDiTesto 72">
            <a:extLst>
              <a:ext uri="{FF2B5EF4-FFF2-40B4-BE49-F238E27FC236}">
                <a16:creationId xmlns:a16="http://schemas.microsoft.com/office/drawing/2014/main" id="{A9A50709-8BDC-084C-AEB2-FA8EA184AEBD}"/>
              </a:ext>
            </a:extLst>
          </p:cNvPr>
          <p:cNvSpPr txBox="1"/>
          <p:nvPr/>
        </p:nvSpPr>
        <p:spPr>
          <a:xfrm>
            <a:off x="6096000" y="4759953"/>
            <a:ext cx="2196514" cy="246221"/>
          </a:xfrm>
          <a:prstGeom prst="rect">
            <a:avLst/>
          </a:prstGeom>
          <a:noFill/>
        </p:spPr>
        <p:txBody>
          <a:bodyPr wrap="square" rtlCol="0">
            <a:spAutoFit/>
          </a:bodyPr>
          <a:lstStyle/>
          <a:p>
            <a:r>
              <a:rPr lang="it-IT" sz="1000" dirty="0" err="1"/>
              <a:t>All</a:t>
            </a:r>
            <a:r>
              <a:rPr lang="it-IT" sz="1000" dirty="0"/>
              <a:t> </a:t>
            </a:r>
            <a:r>
              <a:rPr lang="it-IT" sz="1000" dirty="0" err="1"/>
              <a:t>courses</a:t>
            </a:r>
            <a:r>
              <a:rPr lang="it-IT" sz="1000" dirty="0"/>
              <a:t>’ page </a:t>
            </a:r>
            <a:r>
              <a:rPr lang="it-IT" sz="1000" dirty="0" err="1"/>
              <a:t>presented</a:t>
            </a:r>
            <a:endParaRPr lang="it-IT" sz="1000" dirty="0"/>
          </a:p>
        </p:txBody>
      </p:sp>
      <p:sp>
        <p:nvSpPr>
          <p:cNvPr id="74" name="CasellaDiTesto 73">
            <a:extLst>
              <a:ext uri="{FF2B5EF4-FFF2-40B4-BE49-F238E27FC236}">
                <a16:creationId xmlns:a16="http://schemas.microsoft.com/office/drawing/2014/main" id="{A6882B27-8134-CC46-842E-4F6EC6911853}"/>
              </a:ext>
            </a:extLst>
          </p:cNvPr>
          <p:cNvSpPr txBox="1"/>
          <p:nvPr/>
        </p:nvSpPr>
        <p:spPr>
          <a:xfrm>
            <a:off x="5770199" y="4464665"/>
            <a:ext cx="2498286" cy="246221"/>
          </a:xfrm>
          <a:prstGeom prst="rect">
            <a:avLst/>
          </a:prstGeom>
          <a:noFill/>
        </p:spPr>
        <p:txBody>
          <a:bodyPr wrap="square" rtlCol="0">
            <a:spAutoFit/>
          </a:bodyPr>
          <a:lstStyle/>
          <a:p>
            <a:pPr algn="ctr"/>
            <a:r>
              <a:rPr lang="it-IT" sz="1000" dirty="0"/>
              <a:t>Go back to </a:t>
            </a:r>
            <a:r>
              <a:rPr lang="it-IT" sz="1000" dirty="0" err="1"/>
              <a:t>all</a:t>
            </a:r>
            <a:r>
              <a:rPr lang="it-IT" sz="1000" dirty="0"/>
              <a:t> </a:t>
            </a:r>
            <a:r>
              <a:rPr lang="it-IT" sz="1000" dirty="0" err="1"/>
              <a:t>courses</a:t>
            </a:r>
            <a:r>
              <a:rPr lang="it-IT" sz="1000" dirty="0"/>
              <a:t>’ list</a:t>
            </a:r>
          </a:p>
        </p:txBody>
      </p:sp>
      <p:sp>
        <p:nvSpPr>
          <p:cNvPr id="75" name="Ovale 74">
            <a:extLst>
              <a:ext uri="{FF2B5EF4-FFF2-40B4-BE49-F238E27FC236}">
                <a16:creationId xmlns:a16="http://schemas.microsoft.com/office/drawing/2014/main" id="{B6A7541F-D37C-3F40-9B9E-D029AD602E4C}"/>
              </a:ext>
            </a:extLst>
          </p:cNvPr>
          <p:cNvSpPr/>
          <p:nvPr/>
        </p:nvSpPr>
        <p:spPr>
          <a:xfrm>
            <a:off x="9513442" y="4916349"/>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6" name="CasellaDiTesto 75">
            <a:extLst>
              <a:ext uri="{FF2B5EF4-FFF2-40B4-BE49-F238E27FC236}">
                <a16:creationId xmlns:a16="http://schemas.microsoft.com/office/drawing/2014/main" id="{75A92828-E4BF-9347-99C5-82044E84C9AC}"/>
              </a:ext>
            </a:extLst>
          </p:cNvPr>
          <p:cNvSpPr txBox="1"/>
          <p:nvPr/>
        </p:nvSpPr>
        <p:spPr>
          <a:xfrm>
            <a:off x="9695218" y="5094439"/>
            <a:ext cx="773762" cy="276999"/>
          </a:xfrm>
          <a:prstGeom prst="rect">
            <a:avLst/>
          </a:prstGeom>
          <a:noFill/>
        </p:spPr>
        <p:txBody>
          <a:bodyPr wrap="square" rtlCol="0">
            <a:spAutoFit/>
          </a:bodyPr>
          <a:lstStyle/>
          <a:p>
            <a:r>
              <a:rPr lang="it-IT" sz="1200" b="1" dirty="0" err="1">
                <a:solidFill>
                  <a:srgbClr val="C00000"/>
                </a:solidFill>
                <a:latin typeface="Avenir Next" panose="020B0503020202020204" pitchFamily="34" charset="0"/>
              </a:rPr>
              <a:t>Finish</a:t>
            </a:r>
            <a:endParaRPr lang="it-IT" sz="1200" b="1" dirty="0">
              <a:solidFill>
                <a:srgbClr val="C00000"/>
              </a:solidFill>
              <a:latin typeface="Avenir Next" panose="020B0503020202020204" pitchFamily="34" charset="0"/>
            </a:endParaRPr>
          </a:p>
        </p:txBody>
      </p:sp>
      <p:sp>
        <p:nvSpPr>
          <p:cNvPr id="77" name="CasellaDiTesto 76">
            <a:extLst>
              <a:ext uri="{FF2B5EF4-FFF2-40B4-BE49-F238E27FC236}">
                <a16:creationId xmlns:a16="http://schemas.microsoft.com/office/drawing/2014/main" id="{532E6FDF-E173-6F45-A8F8-E46C429E6E7D}"/>
              </a:ext>
            </a:extLst>
          </p:cNvPr>
          <p:cNvSpPr txBox="1"/>
          <p:nvPr/>
        </p:nvSpPr>
        <p:spPr>
          <a:xfrm rot="19188869">
            <a:off x="2448495" y="3443708"/>
            <a:ext cx="1275118" cy="400110"/>
          </a:xfrm>
          <a:prstGeom prst="rect">
            <a:avLst/>
          </a:prstGeom>
          <a:noFill/>
        </p:spPr>
        <p:txBody>
          <a:bodyPr wrap="square" rtlCol="0">
            <a:spAutoFit/>
          </a:bodyPr>
          <a:lstStyle/>
          <a:p>
            <a:pPr algn="ctr"/>
            <a:r>
              <a:rPr lang="it-IT" sz="1000" dirty="0" err="1"/>
              <a:t>All</a:t>
            </a:r>
            <a:r>
              <a:rPr lang="it-IT" sz="1000" dirty="0"/>
              <a:t> </a:t>
            </a:r>
            <a:r>
              <a:rPr lang="it-IT" sz="1000" dirty="0" err="1"/>
              <a:t>courses</a:t>
            </a:r>
            <a:r>
              <a:rPr lang="it-IT" sz="1000" dirty="0"/>
              <a:t> page </a:t>
            </a:r>
            <a:r>
              <a:rPr lang="it-IT" sz="1000" dirty="0" err="1"/>
              <a:t>presented</a:t>
            </a:r>
            <a:endParaRPr lang="it-IT" sz="1000" dirty="0"/>
          </a:p>
        </p:txBody>
      </p:sp>
      <p:cxnSp>
        <p:nvCxnSpPr>
          <p:cNvPr id="78" name="Connettore 7 77">
            <a:extLst>
              <a:ext uri="{FF2B5EF4-FFF2-40B4-BE49-F238E27FC236}">
                <a16:creationId xmlns:a16="http://schemas.microsoft.com/office/drawing/2014/main" id="{2DE3A3D8-ED64-FB4E-95DB-C9E3CFB19E33}"/>
              </a:ext>
            </a:extLst>
          </p:cNvPr>
          <p:cNvCxnSpPr>
            <a:cxnSpLocks/>
            <a:stCxn id="53" idx="1"/>
            <a:endCxn id="45" idx="7"/>
          </p:cNvCxnSpPr>
          <p:nvPr/>
        </p:nvCxnSpPr>
        <p:spPr>
          <a:xfrm rot="16200000" flipV="1">
            <a:off x="5116126" y="1846412"/>
            <a:ext cx="747892" cy="2027164"/>
          </a:xfrm>
          <a:prstGeom prst="curvedConnector3">
            <a:avLst>
              <a:gd name="adj1" fmla="val 163906"/>
            </a:avLst>
          </a:prstGeom>
          <a:ln>
            <a:tailEnd type="triangle"/>
          </a:ln>
        </p:spPr>
        <p:style>
          <a:lnRef idx="1">
            <a:schemeClr val="accent2"/>
          </a:lnRef>
          <a:fillRef idx="0">
            <a:schemeClr val="accent2"/>
          </a:fillRef>
          <a:effectRef idx="0">
            <a:schemeClr val="accent2"/>
          </a:effectRef>
          <a:fontRef idx="minor">
            <a:schemeClr val="tx1"/>
          </a:fontRef>
        </p:style>
      </p:cxnSp>
      <p:sp>
        <p:nvSpPr>
          <p:cNvPr id="79" name="CasellaDiTesto 78">
            <a:extLst>
              <a:ext uri="{FF2B5EF4-FFF2-40B4-BE49-F238E27FC236}">
                <a16:creationId xmlns:a16="http://schemas.microsoft.com/office/drawing/2014/main" id="{A84A9297-6239-0943-BA17-04E5D33369F6}"/>
              </a:ext>
            </a:extLst>
          </p:cNvPr>
          <p:cNvSpPr txBox="1"/>
          <p:nvPr/>
        </p:nvSpPr>
        <p:spPr>
          <a:xfrm rot="1064099">
            <a:off x="4842855" y="1687251"/>
            <a:ext cx="1933458" cy="400110"/>
          </a:xfrm>
          <a:prstGeom prst="rect">
            <a:avLst/>
          </a:prstGeom>
          <a:noFill/>
        </p:spPr>
        <p:txBody>
          <a:bodyPr wrap="square" rtlCol="0">
            <a:spAutoFit/>
          </a:bodyPr>
          <a:lstStyle/>
          <a:p>
            <a:pPr algn="ctr"/>
            <a:r>
              <a:rPr lang="it-IT" sz="1000" dirty="0"/>
              <a:t>Go back to </a:t>
            </a:r>
            <a:r>
              <a:rPr lang="it-IT" sz="1000" dirty="0" err="1"/>
              <a:t>courses</a:t>
            </a:r>
            <a:r>
              <a:rPr lang="it-IT" sz="1000" dirty="0"/>
              <a:t>’ list and </a:t>
            </a:r>
            <a:r>
              <a:rPr lang="it-IT" sz="1000" dirty="0" err="1"/>
              <a:t>search</a:t>
            </a:r>
            <a:r>
              <a:rPr lang="it-IT" sz="1000" dirty="0"/>
              <a:t> </a:t>
            </a:r>
            <a:r>
              <a:rPr lang="it-IT" sz="1000" dirty="0" err="1"/>
              <a:t>again</a:t>
            </a:r>
            <a:endParaRPr lang="it-IT" sz="1000" dirty="0"/>
          </a:p>
        </p:txBody>
      </p:sp>
      <p:sp>
        <p:nvSpPr>
          <p:cNvPr id="80" name="CasellaDiTesto 79">
            <a:extLst>
              <a:ext uri="{FF2B5EF4-FFF2-40B4-BE49-F238E27FC236}">
                <a16:creationId xmlns:a16="http://schemas.microsoft.com/office/drawing/2014/main" id="{FB3D3C67-3340-904C-AED8-C056B7363F3B}"/>
              </a:ext>
            </a:extLst>
          </p:cNvPr>
          <p:cNvSpPr txBox="1"/>
          <p:nvPr/>
        </p:nvSpPr>
        <p:spPr>
          <a:xfrm rot="992365">
            <a:off x="4807374" y="2153720"/>
            <a:ext cx="1669654" cy="400110"/>
          </a:xfrm>
          <a:prstGeom prst="rect">
            <a:avLst/>
          </a:prstGeom>
          <a:noFill/>
        </p:spPr>
        <p:txBody>
          <a:bodyPr wrap="square" rtlCol="0">
            <a:spAutoFit/>
          </a:bodyPr>
          <a:lstStyle/>
          <a:p>
            <a:pPr algn="ctr"/>
            <a:r>
              <a:rPr lang="it-IT" sz="1000" dirty="0" err="1"/>
              <a:t>All</a:t>
            </a:r>
            <a:r>
              <a:rPr lang="it-IT" sz="1000" dirty="0"/>
              <a:t> </a:t>
            </a:r>
            <a:r>
              <a:rPr lang="it-IT" sz="1000" dirty="0" err="1"/>
              <a:t>courses</a:t>
            </a:r>
            <a:r>
              <a:rPr lang="it-IT" sz="1000" dirty="0"/>
              <a:t>’ page </a:t>
            </a:r>
            <a:r>
              <a:rPr lang="it-IT" sz="1000" dirty="0" err="1"/>
              <a:t>presented</a:t>
            </a:r>
            <a:endParaRPr lang="it-IT" sz="1000" dirty="0"/>
          </a:p>
        </p:txBody>
      </p:sp>
      <p:cxnSp>
        <p:nvCxnSpPr>
          <p:cNvPr id="81" name="Connettore 7 80">
            <a:extLst>
              <a:ext uri="{FF2B5EF4-FFF2-40B4-BE49-F238E27FC236}">
                <a16:creationId xmlns:a16="http://schemas.microsoft.com/office/drawing/2014/main" id="{D7248AA4-DEA8-144B-B519-ADFFA44B059E}"/>
              </a:ext>
            </a:extLst>
          </p:cNvPr>
          <p:cNvCxnSpPr>
            <a:cxnSpLocks/>
            <a:stCxn id="58" idx="3"/>
            <a:endCxn id="45" idx="4"/>
          </p:cNvCxnSpPr>
          <p:nvPr/>
        </p:nvCxnSpPr>
        <p:spPr>
          <a:xfrm rot="5400000" flipH="1">
            <a:off x="6881322" y="310173"/>
            <a:ext cx="239577" cy="6012636"/>
          </a:xfrm>
          <a:prstGeom prst="curvedConnector3">
            <a:avLst>
              <a:gd name="adj1" fmla="val -559792"/>
            </a:avLst>
          </a:prstGeom>
          <a:ln>
            <a:tailEnd type="triangle"/>
          </a:ln>
        </p:spPr>
        <p:style>
          <a:lnRef idx="1">
            <a:schemeClr val="accent2"/>
          </a:lnRef>
          <a:fillRef idx="0">
            <a:schemeClr val="accent2"/>
          </a:fillRef>
          <a:effectRef idx="0">
            <a:schemeClr val="accent2"/>
          </a:effectRef>
          <a:fontRef idx="minor">
            <a:schemeClr val="tx1"/>
          </a:fontRef>
        </p:style>
      </p:cxnSp>
      <p:sp>
        <p:nvSpPr>
          <p:cNvPr id="71" name="Ovale 70">
            <a:extLst>
              <a:ext uri="{FF2B5EF4-FFF2-40B4-BE49-F238E27FC236}">
                <a16:creationId xmlns:a16="http://schemas.microsoft.com/office/drawing/2014/main" id="{7CFD35CA-E0B4-9340-8284-CB32730DB8CD}"/>
              </a:ext>
            </a:extLst>
          </p:cNvPr>
          <p:cNvSpPr/>
          <p:nvPr/>
        </p:nvSpPr>
        <p:spPr>
          <a:xfrm>
            <a:off x="8089306" y="711302"/>
            <a:ext cx="1380592" cy="89254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accent2">
                  <a:lumMod val="50000"/>
                </a:schemeClr>
              </a:solidFill>
            </a:endParaRPr>
          </a:p>
        </p:txBody>
      </p:sp>
      <p:sp>
        <p:nvSpPr>
          <p:cNvPr id="82" name="CasellaDiTesto 81">
            <a:extLst>
              <a:ext uri="{FF2B5EF4-FFF2-40B4-BE49-F238E27FC236}">
                <a16:creationId xmlns:a16="http://schemas.microsoft.com/office/drawing/2014/main" id="{1E498C73-483E-8F43-866A-BFADE323E4FC}"/>
              </a:ext>
            </a:extLst>
          </p:cNvPr>
          <p:cNvSpPr txBox="1"/>
          <p:nvPr/>
        </p:nvSpPr>
        <p:spPr>
          <a:xfrm rot="18057911">
            <a:off x="6411289" y="1465265"/>
            <a:ext cx="1458001" cy="400110"/>
          </a:xfrm>
          <a:prstGeom prst="rect">
            <a:avLst/>
          </a:prstGeom>
          <a:noFill/>
        </p:spPr>
        <p:txBody>
          <a:bodyPr wrap="square" rtlCol="0">
            <a:spAutoFit/>
          </a:bodyPr>
          <a:lstStyle/>
          <a:p>
            <a:pPr algn="ctr"/>
            <a:r>
              <a:rPr lang="it-IT" sz="1000" dirty="0"/>
              <a:t>Go to add new </a:t>
            </a:r>
            <a:r>
              <a:rPr lang="it-IT" sz="1000" dirty="0" err="1"/>
              <a:t>course</a:t>
            </a:r>
            <a:r>
              <a:rPr lang="it-IT" sz="1000" dirty="0"/>
              <a:t> </a:t>
            </a:r>
            <a:r>
              <a:rPr lang="it-IT" sz="1000" dirty="0" err="1"/>
              <a:t>section</a:t>
            </a:r>
            <a:endParaRPr lang="it-IT" sz="1000" dirty="0"/>
          </a:p>
        </p:txBody>
      </p:sp>
      <p:cxnSp>
        <p:nvCxnSpPr>
          <p:cNvPr id="83" name="Connettore 7 82">
            <a:extLst>
              <a:ext uri="{FF2B5EF4-FFF2-40B4-BE49-F238E27FC236}">
                <a16:creationId xmlns:a16="http://schemas.microsoft.com/office/drawing/2014/main" id="{D3F7EDEF-A59D-E943-A5B9-3600368AA439}"/>
              </a:ext>
            </a:extLst>
          </p:cNvPr>
          <p:cNvCxnSpPr>
            <a:cxnSpLocks/>
            <a:stCxn id="53" idx="0"/>
            <a:endCxn id="71" idx="2"/>
          </p:cNvCxnSpPr>
          <p:nvPr/>
        </p:nvCxnSpPr>
        <p:spPr>
          <a:xfrm rot="5400000" flipH="1" flipV="1">
            <a:off x="6560110" y="1582816"/>
            <a:ext cx="1954437" cy="1103955"/>
          </a:xfrm>
          <a:prstGeom prst="curvedConnector2">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CasellaDiTesto 83">
            <a:extLst>
              <a:ext uri="{FF2B5EF4-FFF2-40B4-BE49-F238E27FC236}">
                <a16:creationId xmlns:a16="http://schemas.microsoft.com/office/drawing/2014/main" id="{F9977F32-0165-C445-8646-092B47E0A9A6}"/>
              </a:ext>
            </a:extLst>
          </p:cNvPr>
          <p:cNvSpPr txBox="1"/>
          <p:nvPr/>
        </p:nvSpPr>
        <p:spPr>
          <a:xfrm rot="18119082">
            <a:off x="6753536" y="1635833"/>
            <a:ext cx="1567582" cy="400110"/>
          </a:xfrm>
          <a:prstGeom prst="rect">
            <a:avLst/>
          </a:prstGeom>
          <a:noFill/>
        </p:spPr>
        <p:txBody>
          <a:bodyPr wrap="square" rtlCol="0">
            <a:spAutoFit/>
          </a:bodyPr>
          <a:lstStyle/>
          <a:p>
            <a:pPr algn="ctr"/>
            <a:r>
              <a:rPr lang="it-IT" sz="1000" dirty="0"/>
              <a:t>New </a:t>
            </a:r>
            <a:r>
              <a:rPr lang="it-IT" sz="1000" dirty="0" err="1"/>
              <a:t>course</a:t>
            </a:r>
            <a:r>
              <a:rPr lang="it-IT" sz="1000" dirty="0"/>
              <a:t> </a:t>
            </a:r>
            <a:r>
              <a:rPr lang="it-IT" sz="1000" dirty="0" err="1"/>
              <a:t>form</a:t>
            </a:r>
            <a:r>
              <a:rPr lang="it-IT" sz="1000" dirty="0"/>
              <a:t> </a:t>
            </a:r>
            <a:r>
              <a:rPr lang="it-IT" sz="1000" dirty="0" err="1"/>
              <a:t>presented</a:t>
            </a:r>
            <a:endParaRPr lang="it-IT" sz="1000" dirty="0"/>
          </a:p>
        </p:txBody>
      </p:sp>
      <p:sp>
        <p:nvSpPr>
          <p:cNvPr id="85" name="CasellaDiTesto 84">
            <a:extLst>
              <a:ext uri="{FF2B5EF4-FFF2-40B4-BE49-F238E27FC236}">
                <a16:creationId xmlns:a16="http://schemas.microsoft.com/office/drawing/2014/main" id="{43D360B7-DABA-1447-B6ED-330A0EC072D3}"/>
              </a:ext>
            </a:extLst>
          </p:cNvPr>
          <p:cNvSpPr txBox="1"/>
          <p:nvPr/>
        </p:nvSpPr>
        <p:spPr>
          <a:xfrm>
            <a:off x="8140919" y="971612"/>
            <a:ext cx="1328400"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Collecting</a:t>
            </a:r>
            <a:r>
              <a:rPr lang="it-IT" sz="1200" b="1" dirty="0">
                <a:solidFill>
                  <a:schemeClr val="accent2">
                    <a:lumMod val="75000"/>
                  </a:schemeClr>
                </a:solidFill>
                <a:latin typeface="Avenir Next" panose="020B0503020202020204" pitchFamily="34" charset="0"/>
              </a:rPr>
              <a:t> new </a:t>
            </a:r>
            <a:r>
              <a:rPr lang="it-IT" sz="1200" b="1" dirty="0" err="1">
                <a:solidFill>
                  <a:schemeClr val="accent2">
                    <a:lumMod val="75000"/>
                  </a:schemeClr>
                </a:solidFill>
                <a:latin typeface="Avenir Next" panose="020B0503020202020204" pitchFamily="34" charset="0"/>
              </a:rPr>
              <a:t>course</a:t>
            </a:r>
            <a:r>
              <a:rPr lang="it-IT" sz="1200" b="1" dirty="0">
                <a:solidFill>
                  <a:schemeClr val="accent2">
                    <a:lumMod val="75000"/>
                  </a:schemeClr>
                </a:solidFill>
                <a:latin typeface="Avenir Next" panose="020B0503020202020204" pitchFamily="34" charset="0"/>
              </a:rPr>
              <a:t> data  </a:t>
            </a:r>
          </a:p>
        </p:txBody>
      </p:sp>
      <p:cxnSp>
        <p:nvCxnSpPr>
          <p:cNvPr id="96" name="Connettore 7 95">
            <a:extLst>
              <a:ext uri="{FF2B5EF4-FFF2-40B4-BE49-F238E27FC236}">
                <a16:creationId xmlns:a16="http://schemas.microsoft.com/office/drawing/2014/main" id="{9AFE1E2B-1FD3-F24C-B70E-C2FF60AF41A2}"/>
              </a:ext>
            </a:extLst>
          </p:cNvPr>
          <p:cNvCxnSpPr>
            <a:cxnSpLocks/>
            <a:stCxn id="71" idx="6"/>
            <a:endCxn id="58" idx="0"/>
          </p:cNvCxnSpPr>
          <p:nvPr/>
        </p:nvCxnSpPr>
        <p:spPr>
          <a:xfrm>
            <a:off x="9469898" y="1157574"/>
            <a:ext cx="1019228" cy="1568051"/>
          </a:xfrm>
          <a:prstGeom prst="curvedConnector2">
            <a:avLst/>
          </a:prstGeom>
          <a:ln>
            <a:tailEnd type="triangle"/>
          </a:ln>
        </p:spPr>
        <p:style>
          <a:lnRef idx="1">
            <a:schemeClr val="accent2"/>
          </a:lnRef>
          <a:fillRef idx="0">
            <a:schemeClr val="accent2"/>
          </a:fillRef>
          <a:effectRef idx="0">
            <a:schemeClr val="accent2"/>
          </a:effectRef>
          <a:fontRef idx="minor">
            <a:schemeClr val="tx1"/>
          </a:fontRef>
        </p:style>
      </p:cxnSp>
      <p:sp>
        <p:nvSpPr>
          <p:cNvPr id="99" name="Arco 98">
            <a:extLst>
              <a:ext uri="{FF2B5EF4-FFF2-40B4-BE49-F238E27FC236}">
                <a16:creationId xmlns:a16="http://schemas.microsoft.com/office/drawing/2014/main" id="{D707472C-ADA1-4C4B-8397-A4810750C95C}"/>
              </a:ext>
            </a:extLst>
          </p:cNvPr>
          <p:cNvSpPr/>
          <p:nvPr/>
        </p:nvSpPr>
        <p:spPr>
          <a:xfrm rot="11336137">
            <a:off x="8284643" y="1464397"/>
            <a:ext cx="1022611" cy="1114215"/>
          </a:xfrm>
          <a:prstGeom prst="arc">
            <a:avLst>
              <a:gd name="adj1" fmla="val 8104807"/>
              <a:gd name="adj2" fmla="val 3072322"/>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cxnSp>
        <p:nvCxnSpPr>
          <p:cNvPr id="102" name="Connettore 2 101">
            <a:extLst>
              <a:ext uri="{FF2B5EF4-FFF2-40B4-BE49-F238E27FC236}">
                <a16:creationId xmlns:a16="http://schemas.microsoft.com/office/drawing/2014/main" id="{8042D6F3-5E3A-B446-998A-30F0EBDC87CA}"/>
              </a:ext>
            </a:extLst>
          </p:cNvPr>
          <p:cNvCxnSpPr>
            <a:cxnSpLocks/>
            <a:stCxn id="99" idx="0"/>
          </p:cNvCxnSpPr>
          <p:nvPr/>
        </p:nvCxnSpPr>
        <p:spPr>
          <a:xfrm flipH="1" flipV="1">
            <a:off x="9062359" y="1525362"/>
            <a:ext cx="164616" cy="18316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06" name="CasellaDiTesto 105">
            <a:extLst>
              <a:ext uri="{FF2B5EF4-FFF2-40B4-BE49-F238E27FC236}">
                <a16:creationId xmlns:a16="http://schemas.microsoft.com/office/drawing/2014/main" id="{7ED99640-126A-0840-A584-F73BAFF38367}"/>
              </a:ext>
            </a:extLst>
          </p:cNvPr>
          <p:cNvSpPr txBox="1"/>
          <p:nvPr/>
        </p:nvSpPr>
        <p:spPr>
          <a:xfrm>
            <a:off x="8089885" y="2530157"/>
            <a:ext cx="1458001" cy="246221"/>
          </a:xfrm>
          <a:prstGeom prst="rect">
            <a:avLst/>
          </a:prstGeom>
          <a:noFill/>
        </p:spPr>
        <p:txBody>
          <a:bodyPr wrap="square" rtlCol="0">
            <a:spAutoFit/>
          </a:bodyPr>
          <a:lstStyle/>
          <a:p>
            <a:pPr algn="ctr"/>
            <a:r>
              <a:rPr lang="it-IT" sz="1000" dirty="0" err="1"/>
              <a:t>Insert</a:t>
            </a:r>
            <a:r>
              <a:rPr lang="it-IT" sz="1000" dirty="0"/>
              <a:t> </a:t>
            </a:r>
            <a:r>
              <a:rPr lang="it-IT" sz="1000" dirty="0" err="1"/>
              <a:t>course’s</a:t>
            </a:r>
            <a:r>
              <a:rPr lang="it-IT" sz="1000" dirty="0"/>
              <a:t> </a:t>
            </a:r>
            <a:r>
              <a:rPr lang="it-IT" sz="1000" dirty="0" err="1"/>
              <a:t>details</a:t>
            </a:r>
            <a:endParaRPr lang="it-IT" sz="1000" dirty="0"/>
          </a:p>
        </p:txBody>
      </p:sp>
      <p:sp>
        <p:nvSpPr>
          <p:cNvPr id="107" name="CasellaDiTesto 106">
            <a:extLst>
              <a:ext uri="{FF2B5EF4-FFF2-40B4-BE49-F238E27FC236}">
                <a16:creationId xmlns:a16="http://schemas.microsoft.com/office/drawing/2014/main" id="{F79874EB-906F-3F4C-BDB4-5D404F56121E}"/>
              </a:ext>
            </a:extLst>
          </p:cNvPr>
          <p:cNvSpPr txBox="1"/>
          <p:nvPr/>
        </p:nvSpPr>
        <p:spPr>
          <a:xfrm>
            <a:off x="8253927" y="2013901"/>
            <a:ext cx="1051350" cy="400110"/>
          </a:xfrm>
          <a:prstGeom prst="rect">
            <a:avLst/>
          </a:prstGeom>
          <a:noFill/>
        </p:spPr>
        <p:txBody>
          <a:bodyPr wrap="square" rtlCol="0">
            <a:spAutoFit/>
          </a:bodyPr>
          <a:lstStyle/>
          <a:p>
            <a:pPr algn="ctr"/>
            <a:r>
              <a:rPr lang="it-IT" sz="1000" dirty="0" err="1"/>
              <a:t>Course’s</a:t>
            </a:r>
            <a:r>
              <a:rPr lang="it-IT" sz="1000" dirty="0"/>
              <a:t> </a:t>
            </a:r>
            <a:r>
              <a:rPr lang="it-IT" sz="1000" dirty="0" err="1"/>
              <a:t>details</a:t>
            </a:r>
            <a:r>
              <a:rPr lang="it-IT" sz="1000" dirty="0"/>
              <a:t> </a:t>
            </a:r>
            <a:r>
              <a:rPr lang="it-IT" sz="1000" dirty="0" err="1"/>
              <a:t>saved</a:t>
            </a:r>
            <a:endParaRPr lang="it-IT" sz="1000" dirty="0"/>
          </a:p>
        </p:txBody>
      </p:sp>
      <p:sp>
        <p:nvSpPr>
          <p:cNvPr id="121" name="CasellaDiTesto 120">
            <a:extLst>
              <a:ext uri="{FF2B5EF4-FFF2-40B4-BE49-F238E27FC236}">
                <a16:creationId xmlns:a16="http://schemas.microsoft.com/office/drawing/2014/main" id="{ED56056B-A56A-124E-9306-B15C10BC9320}"/>
              </a:ext>
            </a:extLst>
          </p:cNvPr>
          <p:cNvSpPr txBox="1"/>
          <p:nvPr/>
        </p:nvSpPr>
        <p:spPr>
          <a:xfrm rot="2261949">
            <a:off x="9462268" y="1292970"/>
            <a:ext cx="1458001" cy="246221"/>
          </a:xfrm>
          <a:prstGeom prst="rect">
            <a:avLst/>
          </a:prstGeom>
          <a:noFill/>
        </p:spPr>
        <p:txBody>
          <a:bodyPr wrap="square" rtlCol="0">
            <a:spAutoFit/>
          </a:bodyPr>
          <a:lstStyle/>
          <a:p>
            <a:pPr algn="ctr"/>
            <a:r>
              <a:rPr lang="it-IT" sz="1000" dirty="0"/>
              <a:t>Add the new </a:t>
            </a:r>
            <a:r>
              <a:rPr lang="it-IT" sz="1000" dirty="0" err="1"/>
              <a:t>course</a:t>
            </a:r>
            <a:endParaRPr lang="it-IT" sz="1000" dirty="0"/>
          </a:p>
        </p:txBody>
      </p:sp>
      <p:sp>
        <p:nvSpPr>
          <p:cNvPr id="122" name="CasellaDiTesto 121">
            <a:extLst>
              <a:ext uri="{FF2B5EF4-FFF2-40B4-BE49-F238E27FC236}">
                <a16:creationId xmlns:a16="http://schemas.microsoft.com/office/drawing/2014/main" id="{512E4679-DDB0-7F4C-BF6B-66A9455CDDEE}"/>
              </a:ext>
            </a:extLst>
          </p:cNvPr>
          <p:cNvSpPr txBox="1"/>
          <p:nvPr/>
        </p:nvSpPr>
        <p:spPr>
          <a:xfrm rot="2239122">
            <a:off x="9204341" y="1395821"/>
            <a:ext cx="1211181" cy="400110"/>
          </a:xfrm>
          <a:prstGeom prst="rect">
            <a:avLst/>
          </a:prstGeom>
          <a:noFill/>
        </p:spPr>
        <p:txBody>
          <a:bodyPr wrap="square" rtlCol="0">
            <a:spAutoFit/>
          </a:bodyPr>
          <a:lstStyle/>
          <a:p>
            <a:pPr algn="ctr"/>
            <a:r>
              <a:rPr lang="it-IT" sz="1000" dirty="0"/>
              <a:t>Your </a:t>
            </a:r>
            <a:r>
              <a:rPr lang="it-IT" sz="1000" dirty="0" err="1"/>
              <a:t>courses</a:t>
            </a:r>
            <a:r>
              <a:rPr lang="it-IT" sz="1000" dirty="0"/>
              <a:t>’ page </a:t>
            </a:r>
            <a:r>
              <a:rPr lang="it-IT" sz="1000" dirty="0" err="1"/>
              <a:t>presented</a:t>
            </a:r>
            <a:endParaRPr lang="it-IT" sz="1000" dirty="0"/>
          </a:p>
        </p:txBody>
      </p:sp>
    </p:spTree>
    <p:extLst>
      <p:ext uri="{BB962C8B-B14F-4D97-AF65-F5344CB8AC3E}">
        <p14:creationId xmlns:p14="http://schemas.microsoft.com/office/powerpoint/2010/main" val="11801172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796210D-00CD-204B-8C4C-1B78068CF873}"/>
              </a:ext>
            </a:extLst>
          </p:cNvPr>
          <p:cNvSpPr txBox="1"/>
          <p:nvPr/>
        </p:nvSpPr>
        <p:spPr>
          <a:xfrm>
            <a:off x="572222" y="367935"/>
            <a:ext cx="5866158" cy="461665"/>
          </a:xfrm>
          <a:prstGeom prst="rect">
            <a:avLst/>
          </a:prstGeom>
          <a:noFill/>
        </p:spPr>
        <p:txBody>
          <a:bodyPr wrap="none" rtlCol="0">
            <a:spAutoFit/>
          </a:bodyPr>
          <a:lstStyle/>
          <a:p>
            <a:r>
              <a:rPr lang="it-IT" sz="2400" b="1" dirty="0">
                <a:solidFill>
                  <a:srgbClr val="002060"/>
                </a:solidFill>
                <a:latin typeface="Avenir Next" panose="020B0503020202020204" pitchFamily="34" charset="0"/>
                <a:ea typeface="Palatino" pitchFamily="2" charset="77"/>
              </a:rPr>
              <a:t>TASK 2: </a:t>
            </a:r>
            <a:r>
              <a:rPr lang="it-IT" sz="2400" b="1" dirty="0" err="1">
                <a:solidFill>
                  <a:srgbClr val="002060"/>
                </a:solidFill>
                <a:latin typeface="Avenir Next" panose="020B0503020202020204" pitchFamily="34" charset="0"/>
                <a:ea typeface="Palatino" pitchFamily="2" charset="77"/>
              </a:rPr>
              <a:t>Manage</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course’s</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notifications</a:t>
            </a:r>
            <a:endParaRPr lang="it-IT" sz="2400" b="1" dirty="0">
              <a:solidFill>
                <a:srgbClr val="002060"/>
              </a:solidFill>
              <a:latin typeface="Avenir Next" panose="020B0503020202020204" pitchFamily="34" charset="0"/>
              <a:ea typeface="Palatino" pitchFamily="2" charset="77"/>
            </a:endParaRPr>
          </a:p>
        </p:txBody>
      </p:sp>
      <p:sp>
        <p:nvSpPr>
          <p:cNvPr id="3" name="CasellaDiTesto 2">
            <a:extLst>
              <a:ext uri="{FF2B5EF4-FFF2-40B4-BE49-F238E27FC236}">
                <a16:creationId xmlns:a16="http://schemas.microsoft.com/office/drawing/2014/main" id="{3B84006C-AD2D-E540-A453-82326AE69801}"/>
              </a:ext>
            </a:extLst>
          </p:cNvPr>
          <p:cNvSpPr txBox="1"/>
          <p:nvPr/>
        </p:nvSpPr>
        <p:spPr>
          <a:xfrm>
            <a:off x="572222" y="816900"/>
            <a:ext cx="10567573" cy="1169551"/>
          </a:xfrm>
          <a:prstGeom prst="rect">
            <a:avLst/>
          </a:prstGeom>
          <a:noFill/>
        </p:spPr>
        <p:txBody>
          <a:bodyPr wrap="none" rtlCol="0">
            <a:spAutoFit/>
          </a:bodyPr>
          <a:lstStyle/>
          <a:p>
            <a:r>
              <a:rPr lang="it-IT" sz="1400" dirty="0">
                <a:latin typeface="Avenir Next" panose="020B0503020202020204" pitchFamily="34" charset="0"/>
              </a:rPr>
              <a:t>The user </a:t>
            </a:r>
            <a:r>
              <a:rPr lang="it-IT" sz="1400" dirty="0" err="1">
                <a:latin typeface="Avenir Next" panose="020B0503020202020204" pitchFamily="34" charset="0"/>
              </a:rPr>
              <a:t>manages</a:t>
            </a:r>
            <a:r>
              <a:rPr lang="it-IT" sz="1400" dirty="0">
                <a:latin typeface="Avenir Next" panose="020B0503020202020204" pitchFamily="34" charset="0"/>
              </a:rPr>
              <a:t> </a:t>
            </a:r>
            <a:r>
              <a:rPr lang="it-IT" sz="1400" dirty="0" err="1">
                <a:latin typeface="Avenir Next" panose="020B0503020202020204" pitchFamily="34" charset="0"/>
              </a:rPr>
              <a:t>notifications</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in </a:t>
            </a:r>
            <a:r>
              <a:rPr lang="it-IT" sz="1400" dirty="0" err="1">
                <a:latin typeface="Avenir Next" panose="020B0503020202020204" pitchFamily="34" charset="0"/>
              </a:rPr>
              <a:t>order</a:t>
            </a:r>
            <a:r>
              <a:rPr lang="it-IT" sz="1400" dirty="0">
                <a:latin typeface="Avenir Next" panose="020B0503020202020204" pitchFamily="34" charset="0"/>
              </a:rPr>
              <a:t> to:</a:t>
            </a:r>
          </a:p>
          <a:p>
            <a:pPr marL="342900" indent="-342900">
              <a:buAutoNum type="arabicPeriod"/>
            </a:pPr>
            <a:r>
              <a:rPr lang="it-IT" sz="1400" dirty="0">
                <a:latin typeface="Avenir Next" panose="020B0503020202020204" pitchFamily="34" charset="0"/>
              </a:rPr>
              <a:t>Be or </a:t>
            </a:r>
            <a:r>
              <a:rPr lang="it-IT" sz="1400" dirty="0" err="1">
                <a:latin typeface="Avenir Next" panose="020B0503020202020204" pitchFamily="34" charset="0"/>
              </a:rPr>
              <a:t>not</a:t>
            </a:r>
            <a:r>
              <a:rPr lang="it-IT" sz="1400" dirty="0">
                <a:latin typeface="Avenir Next" panose="020B0503020202020204" pitchFamily="34" charset="0"/>
              </a:rPr>
              <a:t> to be </a:t>
            </a:r>
            <a:r>
              <a:rPr lang="it-IT" sz="1400" dirty="0" err="1">
                <a:latin typeface="Avenir Next" panose="020B0503020202020204" pitchFamily="34" charset="0"/>
              </a:rPr>
              <a:t>notified</a:t>
            </a:r>
            <a:r>
              <a:rPr lang="it-IT" sz="1400" dirty="0">
                <a:latin typeface="Avenir Next" panose="020B0503020202020204" pitchFamily="34" charset="0"/>
              </a:rPr>
              <a:t> </a:t>
            </a:r>
            <a:r>
              <a:rPr lang="it-IT" sz="1400" dirty="0" err="1">
                <a:latin typeface="Avenir Next" panose="020B0503020202020204" pitchFamily="34" charset="0"/>
              </a:rPr>
              <a:t>about</a:t>
            </a:r>
            <a:r>
              <a:rPr lang="it-IT" sz="1400" dirty="0">
                <a:latin typeface="Avenir Next" panose="020B0503020202020204" pitchFamily="34" charset="0"/>
              </a:rPr>
              <a:t> the </a:t>
            </a:r>
            <a:r>
              <a:rPr lang="it-IT" sz="1400" dirty="0" err="1">
                <a:latin typeface="Avenir Next" panose="020B0503020202020204" pitchFamily="34" charset="0"/>
              </a:rPr>
              <a:t>beginning</a:t>
            </a:r>
            <a:r>
              <a:rPr lang="it-IT" sz="1400" dirty="0">
                <a:latin typeface="Avenir Next" panose="020B0503020202020204" pitchFamily="34" charset="0"/>
              </a:rPr>
              <a:t> of the </a:t>
            </a:r>
            <a:r>
              <a:rPr lang="it-IT" sz="1400" dirty="0" err="1">
                <a:latin typeface="Avenir Next" panose="020B0503020202020204" pitchFamily="34" charset="0"/>
              </a:rPr>
              <a:t>lessons</a:t>
            </a:r>
            <a:r>
              <a:rPr lang="it-IT" sz="1400" dirty="0">
                <a:latin typeface="Avenir Next" panose="020B0503020202020204" pitchFamily="34" charset="0"/>
              </a:rPr>
              <a:t>;</a:t>
            </a:r>
          </a:p>
          <a:p>
            <a:pPr marL="342900" indent="-342900">
              <a:buAutoNum type="arabicPeriod"/>
            </a:pPr>
            <a:r>
              <a:rPr lang="it-IT" sz="1400" dirty="0">
                <a:latin typeface="Avenir Next" panose="020B0503020202020204" pitchFamily="34" charset="0"/>
              </a:rPr>
              <a:t>Be or </a:t>
            </a:r>
            <a:r>
              <a:rPr lang="it-IT" sz="1400" dirty="0" err="1">
                <a:latin typeface="Avenir Next" panose="020B0503020202020204" pitchFamily="34" charset="0"/>
              </a:rPr>
              <a:t>not</a:t>
            </a:r>
            <a:r>
              <a:rPr lang="it-IT" sz="1400" dirty="0">
                <a:latin typeface="Avenir Next" panose="020B0503020202020204" pitchFamily="34" charset="0"/>
              </a:rPr>
              <a:t> to be </a:t>
            </a:r>
            <a:r>
              <a:rPr lang="it-IT" sz="1400" dirty="0" err="1">
                <a:latin typeface="Avenir Next" panose="020B0503020202020204" pitchFamily="34" charset="0"/>
              </a:rPr>
              <a:t>notified</a:t>
            </a:r>
            <a:r>
              <a:rPr lang="it-IT" sz="1400" dirty="0">
                <a:latin typeface="Avenir Next" panose="020B0503020202020204" pitchFamily="34" charset="0"/>
              </a:rPr>
              <a:t> </a:t>
            </a:r>
            <a:r>
              <a:rPr lang="it-IT" sz="1400" dirty="0" err="1">
                <a:latin typeface="Avenir Next" panose="020B0503020202020204" pitchFamily="34" charset="0"/>
              </a:rPr>
              <a:t>about</a:t>
            </a:r>
            <a:r>
              <a:rPr lang="it-IT" sz="1400" dirty="0">
                <a:latin typeface="Avenir Next" panose="020B0503020202020204" pitchFamily="34" charset="0"/>
              </a:rPr>
              <a:t> the </a:t>
            </a:r>
            <a:r>
              <a:rPr lang="it-IT" sz="1400" dirty="0" err="1">
                <a:latin typeface="Avenir Next" panose="020B0503020202020204" pitchFamily="34" charset="0"/>
              </a:rPr>
              <a:t>homework’s</a:t>
            </a:r>
            <a:r>
              <a:rPr lang="it-IT" sz="1400" dirty="0">
                <a:latin typeface="Avenir Next" panose="020B0503020202020204" pitchFamily="34" charset="0"/>
              </a:rPr>
              <a:t> </a:t>
            </a:r>
            <a:r>
              <a:rPr lang="it-IT" sz="1400" dirty="0" err="1">
                <a:latin typeface="Avenir Next" panose="020B0503020202020204" pitchFamily="34" charset="0"/>
              </a:rPr>
              <a:t>deadlines</a:t>
            </a:r>
            <a:r>
              <a:rPr lang="it-IT" sz="1400" dirty="0">
                <a:latin typeface="Avenir Next" panose="020B0503020202020204" pitchFamily="34" charset="0"/>
              </a:rPr>
              <a:t>;</a:t>
            </a:r>
          </a:p>
          <a:p>
            <a:pPr marL="342900" indent="-342900">
              <a:buAutoNum type="arabicPeriod"/>
            </a:pPr>
            <a:r>
              <a:rPr lang="it-IT" sz="1400" dirty="0">
                <a:latin typeface="Avenir Next" panose="020B0503020202020204" pitchFamily="34" charset="0"/>
              </a:rPr>
              <a:t>Be or </a:t>
            </a:r>
            <a:r>
              <a:rPr lang="it-IT" sz="1400" dirty="0" err="1">
                <a:latin typeface="Avenir Next" panose="020B0503020202020204" pitchFamily="34" charset="0"/>
              </a:rPr>
              <a:t>not</a:t>
            </a:r>
            <a:r>
              <a:rPr lang="it-IT" sz="1400" dirty="0">
                <a:latin typeface="Avenir Next" panose="020B0503020202020204" pitchFamily="34" charset="0"/>
              </a:rPr>
              <a:t> to be </a:t>
            </a:r>
            <a:r>
              <a:rPr lang="it-IT" sz="1400" dirty="0" err="1">
                <a:latin typeface="Avenir Next" panose="020B0503020202020204" pitchFamily="34" charset="0"/>
              </a:rPr>
              <a:t>notified</a:t>
            </a:r>
            <a:r>
              <a:rPr lang="it-IT" sz="1400" dirty="0">
                <a:latin typeface="Avenir Next" panose="020B0503020202020204" pitchFamily="34" charset="0"/>
              </a:rPr>
              <a:t> </a:t>
            </a:r>
            <a:r>
              <a:rPr lang="it-IT" sz="1400" dirty="0" err="1">
                <a:latin typeface="Avenir Next" panose="020B0503020202020204" pitchFamily="34" charset="0"/>
              </a:rPr>
              <a:t>about</a:t>
            </a:r>
            <a:r>
              <a:rPr lang="it-IT" sz="1400" dirty="0">
                <a:latin typeface="Avenir Next" panose="020B0503020202020204" pitchFamily="34" charset="0"/>
              </a:rPr>
              <a:t> </a:t>
            </a:r>
            <a:r>
              <a:rPr lang="it-IT" sz="1400" dirty="0" err="1">
                <a:latin typeface="Avenir Next" panose="020B0503020202020204" pitchFamily="34" charset="0"/>
              </a:rPr>
              <a:t>exam’s</a:t>
            </a:r>
            <a:r>
              <a:rPr lang="it-IT" sz="1400" dirty="0">
                <a:latin typeface="Avenir Next" panose="020B0503020202020204" pitchFamily="34" charset="0"/>
              </a:rPr>
              <a:t> </a:t>
            </a:r>
            <a:r>
              <a:rPr lang="it-IT" sz="1400" dirty="0" err="1">
                <a:latin typeface="Avenir Next" panose="020B0503020202020204" pitchFamily="34" charset="0"/>
              </a:rPr>
              <a:t>events</a:t>
            </a:r>
            <a:r>
              <a:rPr lang="it-IT" sz="1400" dirty="0">
                <a:latin typeface="Avenir Next" panose="020B0503020202020204" pitchFamily="34" charset="0"/>
              </a:rPr>
              <a:t>; </a:t>
            </a:r>
          </a:p>
          <a:p>
            <a:r>
              <a:rPr lang="it-IT" sz="1400" dirty="0">
                <a:latin typeface="Avenir Next" panose="020B0503020202020204" pitchFamily="34" charset="0"/>
              </a:rPr>
              <a:t>To </a:t>
            </a:r>
            <a:r>
              <a:rPr lang="it-IT" sz="1400" dirty="0" err="1">
                <a:latin typeface="Avenir Next" panose="020B0503020202020204" pitchFamily="34" charset="0"/>
              </a:rPr>
              <a:t>manage</a:t>
            </a:r>
            <a:r>
              <a:rPr lang="it-IT" sz="1400" dirty="0">
                <a:latin typeface="Avenir Next" panose="020B0503020202020204" pitchFamily="34" charset="0"/>
              </a:rPr>
              <a:t> the </a:t>
            </a:r>
            <a:r>
              <a:rPr lang="it-IT" sz="1400" dirty="0" err="1">
                <a:latin typeface="Avenir Next" panose="020B0503020202020204" pitchFamily="34" charset="0"/>
              </a:rPr>
              <a:t>course’s</a:t>
            </a:r>
            <a:r>
              <a:rPr lang="it-IT" sz="1400" dirty="0">
                <a:latin typeface="Avenir Next" panose="020B0503020202020204" pitchFamily="34" charset="0"/>
              </a:rPr>
              <a:t> </a:t>
            </a:r>
            <a:r>
              <a:rPr lang="it-IT" sz="1400" dirty="0" err="1">
                <a:latin typeface="Avenir Next" panose="020B0503020202020204" pitchFamily="34" charset="0"/>
              </a:rPr>
              <a:t>notification</a:t>
            </a:r>
            <a:r>
              <a:rPr lang="it-IT" sz="1400" dirty="0">
                <a:latin typeface="Avenir Next" panose="020B0503020202020204" pitchFamily="34" charset="0"/>
              </a:rPr>
              <a:t>, he </a:t>
            </a:r>
            <a:r>
              <a:rPr lang="it-IT" sz="1400" dirty="0" err="1">
                <a:latin typeface="Avenir Next" panose="020B0503020202020204" pitchFamily="34" charset="0"/>
              </a:rPr>
              <a:t>before</a:t>
            </a:r>
            <a:r>
              <a:rPr lang="it-IT" sz="1400" dirty="0">
                <a:latin typeface="Avenir Next" panose="020B0503020202020204" pitchFamily="34" charset="0"/>
              </a:rPr>
              <a:t> </a:t>
            </a:r>
            <a:r>
              <a:rPr lang="it-IT" sz="1400" dirty="0" err="1">
                <a:latin typeface="Avenir Next" panose="020B0503020202020204" pitchFamily="34" charset="0"/>
              </a:rPr>
              <a:t>has</a:t>
            </a:r>
            <a:r>
              <a:rPr lang="it-IT" sz="1400" dirty="0">
                <a:latin typeface="Avenir Next" panose="020B0503020202020204" pitchFamily="34" charset="0"/>
              </a:rPr>
              <a:t> to </a:t>
            </a:r>
            <a:r>
              <a:rPr lang="it-IT" sz="1400" dirty="0" err="1">
                <a:latin typeface="Avenir Next" panose="020B0503020202020204" pitchFamily="34" charset="0"/>
              </a:rPr>
              <a:t>select</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and </a:t>
            </a:r>
            <a:r>
              <a:rPr lang="it-IT" sz="1400" dirty="0" err="1">
                <a:latin typeface="Avenir Next" panose="020B0503020202020204" pitchFamily="34" charset="0"/>
              </a:rPr>
              <a:t>then</a:t>
            </a:r>
            <a:r>
              <a:rPr lang="it-IT" sz="1400" dirty="0">
                <a:latin typeface="Avenir Next" panose="020B0503020202020204" pitchFamily="34" charset="0"/>
              </a:rPr>
              <a:t> </a:t>
            </a:r>
            <a:r>
              <a:rPr lang="it-IT" sz="1400" dirty="0" err="1">
                <a:latin typeface="Avenir Next" panose="020B0503020202020204" pitchFamily="34" charset="0"/>
              </a:rPr>
              <a:t>activate</a:t>
            </a:r>
            <a:r>
              <a:rPr lang="it-IT" sz="1400" dirty="0">
                <a:latin typeface="Avenir Next" panose="020B0503020202020204" pitchFamily="34" charset="0"/>
              </a:rPr>
              <a:t> or </a:t>
            </a:r>
            <a:r>
              <a:rPr lang="it-IT" sz="1400" dirty="0" err="1">
                <a:latin typeface="Avenir Next" panose="020B0503020202020204" pitchFamily="34" charset="0"/>
              </a:rPr>
              <a:t>deactivate</a:t>
            </a:r>
            <a:r>
              <a:rPr lang="it-IT" sz="1400" dirty="0">
                <a:latin typeface="Avenir Next" panose="020B0503020202020204" pitchFamily="34" charset="0"/>
              </a:rPr>
              <a:t> the </a:t>
            </a:r>
            <a:r>
              <a:rPr lang="it-IT" sz="1400" dirty="0" err="1">
                <a:latin typeface="Avenir Next" panose="020B0503020202020204" pitchFamily="34" charset="0"/>
              </a:rPr>
              <a:t>wanted</a:t>
            </a:r>
            <a:r>
              <a:rPr lang="it-IT" sz="1400" dirty="0">
                <a:latin typeface="Avenir Next" panose="020B0503020202020204" pitchFamily="34" charset="0"/>
              </a:rPr>
              <a:t> </a:t>
            </a:r>
            <a:r>
              <a:rPr lang="it-IT" sz="1400" dirty="0" err="1">
                <a:latin typeface="Avenir Next" panose="020B0503020202020204" pitchFamily="34" charset="0"/>
              </a:rPr>
              <a:t>notifications</a:t>
            </a:r>
            <a:r>
              <a:rPr lang="it-IT" sz="1400" dirty="0">
                <a:latin typeface="Avenir Next" panose="020B0503020202020204" pitchFamily="34" charset="0"/>
              </a:rPr>
              <a:t>. </a:t>
            </a:r>
          </a:p>
        </p:txBody>
      </p:sp>
      <p:sp>
        <p:nvSpPr>
          <p:cNvPr id="4" name="CasellaDiTesto 3">
            <a:extLst>
              <a:ext uri="{FF2B5EF4-FFF2-40B4-BE49-F238E27FC236}">
                <a16:creationId xmlns:a16="http://schemas.microsoft.com/office/drawing/2014/main" id="{E9F5512A-74AA-4241-B293-948517B6FA10}"/>
              </a:ext>
            </a:extLst>
          </p:cNvPr>
          <p:cNvSpPr txBox="1"/>
          <p:nvPr/>
        </p:nvSpPr>
        <p:spPr>
          <a:xfrm>
            <a:off x="4520519" y="2701591"/>
            <a:ext cx="2389585" cy="900000"/>
          </a:xfrm>
          <a:prstGeom prst="rect">
            <a:avLst/>
          </a:prstGeom>
          <a:noFill/>
          <a:ln>
            <a:solidFill>
              <a:srgbClr val="002060"/>
            </a:solidFill>
          </a:ln>
        </p:spPr>
        <p:txBody>
          <a:bodyPr vert="horz" wrap="none" lIns="90000" rtlCol="0" anchor="ctr" anchorCtr="0">
            <a:normAutofit/>
          </a:bodyPr>
          <a:lstStyle/>
          <a:p>
            <a:r>
              <a:rPr lang="it-IT" sz="1200" dirty="0"/>
              <a:t>0. </a:t>
            </a:r>
            <a:r>
              <a:rPr lang="it-IT" sz="1200" dirty="0" err="1"/>
              <a:t>Manage</a:t>
            </a:r>
            <a:r>
              <a:rPr lang="it-IT" sz="1200" dirty="0"/>
              <a:t> </a:t>
            </a:r>
            <a:r>
              <a:rPr lang="it-IT" sz="1200" dirty="0" err="1"/>
              <a:t>course’s</a:t>
            </a:r>
            <a:r>
              <a:rPr lang="it-IT" sz="1200" dirty="0"/>
              <a:t> </a:t>
            </a:r>
            <a:r>
              <a:rPr lang="it-IT" sz="1200" dirty="0" err="1"/>
              <a:t>notifications</a:t>
            </a:r>
            <a:endParaRPr lang="it-IT" sz="1200" dirty="0"/>
          </a:p>
        </p:txBody>
      </p:sp>
      <p:sp>
        <p:nvSpPr>
          <p:cNvPr id="6" name="CasellaDiTesto 5">
            <a:extLst>
              <a:ext uri="{FF2B5EF4-FFF2-40B4-BE49-F238E27FC236}">
                <a16:creationId xmlns:a16="http://schemas.microsoft.com/office/drawing/2014/main" id="{AFBE3DFB-0A37-5747-A860-64A108AB9CF7}"/>
              </a:ext>
            </a:extLst>
          </p:cNvPr>
          <p:cNvSpPr txBox="1"/>
          <p:nvPr/>
        </p:nvSpPr>
        <p:spPr>
          <a:xfrm>
            <a:off x="575085" y="2445427"/>
            <a:ext cx="3043141" cy="369332"/>
          </a:xfrm>
          <a:prstGeom prst="rect">
            <a:avLst/>
          </a:prstGeom>
          <a:noFill/>
        </p:spPr>
        <p:txBody>
          <a:bodyPr wrap="none" rtlCol="0">
            <a:spAutoFit/>
          </a:bodyPr>
          <a:lstStyle/>
          <a:p>
            <a:r>
              <a:rPr lang="it-IT" b="1" dirty="0" err="1">
                <a:solidFill>
                  <a:srgbClr val="0070C0"/>
                </a:solidFill>
                <a:latin typeface="Avenir Next" panose="020B0503020202020204" pitchFamily="34" charset="0"/>
              </a:rPr>
              <a:t>Hierarchical</a:t>
            </a:r>
            <a:r>
              <a:rPr lang="it-IT" b="1" dirty="0">
                <a:solidFill>
                  <a:srgbClr val="0070C0"/>
                </a:solidFill>
                <a:latin typeface="Avenir Next" panose="020B0503020202020204" pitchFamily="34" charset="0"/>
              </a:rPr>
              <a:t> Task Analysis</a:t>
            </a:r>
          </a:p>
        </p:txBody>
      </p:sp>
      <p:sp>
        <p:nvSpPr>
          <p:cNvPr id="8" name="CasellaDiTesto 7">
            <a:extLst>
              <a:ext uri="{FF2B5EF4-FFF2-40B4-BE49-F238E27FC236}">
                <a16:creationId xmlns:a16="http://schemas.microsoft.com/office/drawing/2014/main" id="{443EAF27-7D4F-F04E-A646-DE0F0F0ECD5D}"/>
              </a:ext>
            </a:extLst>
          </p:cNvPr>
          <p:cNvSpPr txBox="1"/>
          <p:nvPr/>
        </p:nvSpPr>
        <p:spPr>
          <a:xfrm>
            <a:off x="4449414" y="4171354"/>
            <a:ext cx="1475999" cy="900000"/>
          </a:xfrm>
          <a:prstGeom prst="rect">
            <a:avLst/>
          </a:prstGeom>
          <a:noFill/>
          <a:ln>
            <a:solidFill>
              <a:srgbClr val="002060"/>
            </a:solidFill>
          </a:ln>
        </p:spPr>
        <p:txBody>
          <a:bodyPr vert="horz" wrap="square" rtlCol="0" anchor="ctr" anchorCtr="0">
            <a:spAutoFit/>
          </a:bodyPr>
          <a:lstStyle/>
          <a:p>
            <a:pPr algn="ctr"/>
            <a:r>
              <a:rPr lang="it-IT" sz="1200" dirty="0"/>
              <a:t>2. Select the </a:t>
            </a:r>
            <a:r>
              <a:rPr lang="it-IT" sz="1200" dirty="0" err="1"/>
              <a:t>course</a:t>
            </a:r>
            <a:r>
              <a:rPr lang="it-IT" sz="1200" dirty="0"/>
              <a:t> </a:t>
            </a:r>
            <a:r>
              <a:rPr lang="it-IT" sz="1200" dirty="0" err="1"/>
              <a:t>you</a:t>
            </a:r>
            <a:r>
              <a:rPr lang="it-IT" sz="1200" dirty="0"/>
              <a:t> </a:t>
            </a:r>
            <a:r>
              <a:rPr lang="it-IT" sz="1200" dirty="0" err="1"/>
              <a:t>want</a:t>
            </a:r>
            <a:r>
              <a:rPr lang="it-IT" sz="1200" dirty="0"/>
              <a:t> to </a:t>
            </a:r>
            <a:r>
              <a:rPr lang="it-IT" sz="1200" dirty="0" err="1"/>
              <a:t>manage</a:t>
            </a:r>
            <a:r>
              <a:rPr lang="it-IT" sz="1200" dirty="0"/>
              <a:t> </a:t>
            </a:r>
            <a:r>
              <a:rPr lang="it-IT" sz="1200" dirty="0" err="1"/>
              <a:t>notification</a:t>
            </a:r>
            <a:endParaRPr lang="it-IT" sz="1200" dirty="0"/>
          </a:p>
        </p:txBody>
      </p:sp>
      <p:sp>
        <p:nvSpPr>
          <p:cNvPr id="9" name="CasellaDiTesto 8">
            <a:extLst>
              <a:ext uri="{FF2B5EF4-FFF2-40B4-BE49-F238E27FC236}">
                <a16:creationId xmlns:a16="http://schemas.microsoft.com/office/drawing/2014/main" id="{8CC53646-87A8-EB43-B56C-796DDF26ACBB}"/>
              </a:ext>
            </a:extLst>
          </p:cNvPr>
          <p:cNvSpPr txBox="1"/>
          <p:nvPr/>
        </p:nvSpPr>
        <p:spPr>
          <a:xfrm>
            <a:off x="8495124" y="4166148"/>
            <a:ext cx="1699444"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 </a:t>
            </a:r>
            <a:r>
              <a:rPr lang="it-IT" sz="1200" dirty="0" err="1"/>
              <a:t>Activate</a:t>
            </a:r>
            <a:r>
              <a:rPr lang="it-IT" sz="1200" dirty="0"/>
              <a:t>/</a:t>
            </a:r>
            <a:r>
              <a:rPr lang="it-IT" sz="1200" dirty="0" err="1"/>
              <a:t>Disactivate</a:t>
            </a:r>
            <a:r>
              <a:rPr lang="it-IT" sz="1200" dirty="0"/>
              <a:t> </a:t>
            </a:r>
            <a:r>
              <a:rPr lang="it-IT" sz="1200" dirty="0" err="1"/>
              <a:t>notifications</a:t>
            </a:r>
            <a:endParaRPr lang="it-IT" sz="1200" dirty="0"/>
          </a:p>
        </p:txBody>
      </p:sp>
      <p:sp>
        <p:nvSpPr>
          <p:cNvPr id="10" name="CasellaDiTesto 9">
            <a:extLst>
              <a:ext uri="{FF2B5EF4-FFF2-40B4-BE49-F238E27FC236}">
                <a16:creationId xmlns:a16="http://schemas.microsoft.com/office/drawing/2014/main" id="{5D8AF3F7-6925-5B45-B884-A3FB10570079}"/>
              </a:ext>
            </a:extLst>
          </p:cNvPr>
          <p:cNvSpPr txBox="1"/>
          <p:nvPr/>
        </p:nvSpPr>
        <p:spPr>
          <a:xfrm>
            <a:off x="108379" y="5461590"/>
            <a:ext cx="828000" cy="864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1.1. </a:t>
            </a:r>
            <a:r>
              <a:rPr lang="it-IT" sz="1200" dirty="0" err="1"/>
              <a:t>Enter</a:t>
            </a:r>
            <a:r>
              <a:rPr lang="it-IT" sz="1200" dirty="0"/>
              <a:t> </a:t>
            </a:r>
            <a:r>
              <a:rPr lang="it-IT" sz="1200" dirty="0" err="1"/>
              <a:t>app</a:t>
            </a:r>
            <a:endParaRPr lang="it-IT" sz="1200" dirty="0"/>
          </a:p>
        </p:txBody>
      </p:sp>
      <p:sp>
        <p:nvSpPr>
          <p:cNvPr id="11" name="CasellaDiTesto 10">
            <a:extLst>
              <a:ext uri="{FF2B5EF4-FFF2-40B4-BE49-F238E27FC236}">
                <a16:creationId xmlns:a16="http://schemas.microsoft.com/office/drawing/2014/main" id="{32578D8A-88AD-4045-A42C-49AE0F6784E3}"/>
              </a:ext>
            </a:extLst>
          </p:cNvPr>
          <p:cNvSpPr txBox="1"/>
          <p:nvPr/>
        </p:nvSpPr>
        <p:spPr>
          <a:xfrm>
            <a:off x="969926" y="5459921"/>
            <a:ext cx="684610" cy="864000"/>
          </a:xfrm>
          <a:prstGeom prst="rect">
            <a:avLst/>
          </a:prstGeom>
          <a:noFill/>
          <a:ln>
            <a:solidFill>
              <a:srgbClr val="002060"/>
            </a:solidFill>
          </a:ln>
        </p:spPr>
        <p:txBody>
          <a:bodyPr vert="horz" wrap="square" rtlCol="0" anchor="ctr" anchorCtr="0">
            <a:spAutoFit/>
          </a:bodyPr>
          <a:lstStyle/>
          <a:p>
            <a:pPr algn="ctr"/>
            <a:r>
              <a:rPr lang="it-IT" sz="1200" dirty="0"/>
              <a:t>1.2. Login</a:t>
            </a:r>
          </a:p>
        </p:txBody>
      </p:sp>
      <p:sp>
        <p:nvSpPr>
          <p:cNvPr id="12" name="CasellaDiTesto 11">
            <a:extLst>
              <a:ext uri="{FF2B5EF4-FFF2-40B4-BE49-F238E27FC236}">
                <a16:creationId xmlns:a16="http://schemas.microsoft.com/office/drawing/2014/main" id="{07D6D56E-6774-8445-A3E5-87F384106DC2}"/>
              </a:ext>
            </a:extLst>
          </p:cNvPr>
          <p:cNvSpPr txBox="1"/>
          <p:nvPr/>
        </p:nvSpPr>
        <p:spPr>
          <a:xfrm>
            <a:off x="5877449" y="5446555"/>
            <a:ext cx="1233870" cy="900000"/>
          </a:xfrm>
          <a:prstGeom prst="rect">
            <a:avLst/>
          </a:prstGeom>
          <a:noFill/>
          <a:ln>
            <a:solidFill>
              <a:srgbClr val="002060"/>
            </a:solidFill>
          </a:ln>
        </p:spPr>
        <p:txBody>
          <a:bodyPr vert="horz" wrap="square" rtlCol="0" anchor="ctr" anchorCtr="0">
            <a:spAutoFit/>
          </a:bodyPr>
          <a:lstStyle/>
          <a:p>
            <a:pPr algn="ctr"/>
            <a:r>
              <a:rPr lang="it-IT" sz="1200" dirty="0"/>
              <a:t>2.3. Go to the </a:t>
            </a:r>
            <a:r>
              <a:rPr lang="it-IT" sz="1200" dirty="0" err="1"/>
              <a:t>notification</a:t>
            </a:r>
            <a:r>
              <a:rPr lang="it-IT" sz="1200" dirty="0"/>
              <a:t> </a:t>
            </a:r>
            <a:r>
              <a:rPr lang="it-IT" sz="1200" dirty="0" err="1"/>
              <a:t>managment</a:t>
            </a:r>
            <a:r>
              <a:rPr lang="it-IT" sz="1200" dirty="0"/>
              <a:t> of </a:t>
            </a:r>
            <a:r>
              <a:rPr lang="it-IT" sz="1200" dirty="0" err="1"/>
              <a:t>that</a:t>
            </a:r>
            <a:r>
              <a:rPr lang="it-IT" sz="1200" dirty="0"/>
              <a:t> </a:t>
            </a:r>
            <a:r>
              <a:rPr lang="it-IT" sz="1200" dirty="0" err="1"/>
              <a:t>course</a:t>
            </a:r>
            <a:endParaRPr lang="it-IT" sz="1200" dirty="0"/>
          </a:p>
        </p:txBody>
      </p:sp>
      <p:sp>
        <p:nvSpPr>
          <p:cNvPr id="13" name="CasellaDiTesto 12">
            <a:extLst>
              <a:ext uri="{FF2B5EF4-FFF2-40B4-BE49-F238E27FC236}">
                <a16:creationId xmlns:a16="http://schemas.microsoft.com/office/drawing/2014/main" id="{62AAC82C-E5A6-AE4A-9FF4-EF18665BDD9A}"/>
              </a:ext>
            </a:extLst>
          </p:cNvPr>
          <p:cNvSpPr txBox="1"/>
          <p:nvPr/>
        </p:nvSpPr>
        <p:spPr>
          <a:xfrm>
            <a:off x="1680074" y="5459920"/>
            <a:ext cx="792000" cy="864000"/>
          </a:xfrm>
          <a:prstGeom prst="rect">
            <a:avLst/>
          </a:prstGeom>
          <a:noFill/>
          <a:ln>
            <a:solidFill>
              <a:srgbClr val="002060"/>
            </a:solidFill>
          </a:ln>
        </p:spPr>
        <p:txBody>
          <a:bodyPr vert="horz" wrap="square" rtlCol="0" anchor="ctr" anchorCtr="0">
            <a:spAutoFit/>
          </a:bodyPr>
          <a:lstStyle/>
          <a:p>
            <a:pPr algn="ctr"/>
            <a:r>
              <a:rPr lang="it-IT" sz="1200" dirty="0"/>
              <a:t>1.3. </a:t>
            </a:r>
            <a:r>
              <a:rPr lang="it-IT" sz="1200" dirty="0" err="1"/>
              <a:t>Sign</a:t>
            </a:r>
            <a:r>
              <a:rPr lang="it-IT" sz="1200" dirty="0"/>
              <a:t> up </a:t>
            </a:r>
          </a:p>
        </p:txBody>
      </p:sp>
      <p:sp>
        <p:nvSpPr>
          <p:cNvPr id="14" name="CasellaDiTesto 13">
            <a:extLst>
              <a:ext uri="{FF2B5EF4-FFF2-40B4-BE49-F238E27FC236}">
                <a16:creationId xmlns:a16="http://schemas.microsoft.com/office/drawing/2014/main" id="{EC218FE0-159B-674A-AD2D-EFA3A8260541}"/>
              </a:ext>
            </a:extLst>
          </p:cNvPr>
          <p:cNvSpPr txBox="1"/>
          <p:nvPr/>
        </p:nvSpPr>
        <p:spPr>
          <a:xfrm>
            <a:off x="3479894" y="5443955"/>
            <a:ext cx="1007999" cy="900000"/>
          </a:xfrm>
          <a:prstGeom prst="rect">
            <a:avLst/>
          </a:prstGeom>
          <a:noFill/>
          <a:ln>
            <a:solidFill>
              <a:srgbClr val="002060"/>
            </a:solidFill>
          </a:ln>
        </p:spPr>
        <p:txBody>
          <a:bodyPr vert="horz" wrap="square" rtlCol="0" anchor="ctr" anchorCtr="0">
            <a:spAutoFit/>
          </a:bodyPr>
          <a:lstStyle/>
          <a:p>
            <a:pPr algn="ctr"/>
            <a:r>
              <a:rPr lang="it-IT" sz="1200" dirty="0"/>
              <a:t>2.1. Look </a:t>
            </a:r>
            <a:r>
              <a:rPr lang="it-IT" sz="1200" dirty="0" err="1"/>
              <a:t>at</a:t>
            </a:r>
            <a:r>
              <a:rPr lang="it-IT" sz="1200" dirty="0"/>
              <a:t> </a:t>
            </a:r>
            <a:r>
              <a:rPr lang="it-IT" sz="1200" dirty="0" err="1"/>
              <a:t>your</a:t>
            </a:r>
            <a:r>
              <a:rPr lang="it-IT" sz="1200" dirty="0"/>
              <a:t> </a:t>
            </a:r>
            <a:r>
              <a:rPr lang="it-IT" sz="1200" dirty="0" err="1"/>
              <a:t>courses</a:t>
            </a:r>
            <a:r>
              <a:rPr lang="it-IT" sz="1200" dirty="0"/>
              <a:t>’ list</a:t>
            </a:r>
          </a:p>
        </p:txBody>
      </p:sp>
      <p:sp>
        <p:nvSpPr>
          <p:cNvPr id="16" name="CasellaDiTesto 15">
            <a:extLst>
              <a:ext uri="{FF2B5EF4-FFF2-40B4-BE49-F238E27FC236}">
                <a16:creationId xmlns:a16="http://schemas.microsoft.com/office/drawing/2014/main" id="{586C43FB-D0E7-ED48-B1C4-FA0B904BA626}"/>
              </a:ext>
            </a:extLst>
          </p:cNvPr>
          <p:cNvSpPr txBox="1"/>
          <p:nvPr/>
        </p:nvSpPr>
        <p:spPr>
          <a:xfrm>
            <a:off x="4521414" y="5443954"/>
            <a:ext cx="1332000" cy="900000"/>
          </a:xfrm>
          <a:prstGeom prst="rect">
            <a:avLst/>
          </a:prstGeom>
          <a:noFill/>
          <a:ln>
            <a:solidFill>
              <a:srgbClr val="002060"/>
            </a:solidFill>
          </a:ln>
        </p:spPr>
        <p:txBody>
          <a:bodyPr vert="horz" wrap="square" rtlCol="0" anchor="ctr" anchorCtr="0">
            <a:spAutoFit/>
          </a:bodyPr>
          <a:lstStyle/>
          <a:p>
            <a:pPr algn="ctr"/>
            <a:r>
              <a:rPr lang="it-IT" sz="1200" dirty="0"/>
              <a:t>2.2. </a:t>
            </a:r>
            <a:r>
              <a:rPr lang="it-IT" sz="1200" dirty="0" err="1"/>
              <a:t>Find</a:t>
            </a:r>
            <a:r>
              <a:rPr lang="it-IT" sz="1200" dirty="0"/>
              <a:t> the </a:t>
            </a:r>
            <a:r>
              <a:rPr lang="it-IT" sz="1200" dirty="0" err="1"/>
              <a:t>course</a:t>
            </a:r>
            <a:r>
              <a:rPr lang="it-IT" sz="1200" dirty="0"/>
              <a:t> </a:t>
            </a:r>
            <a:r>
              <a:rPr lang="it-IT" sz="1200" dirty="0" err="1"/>
              <a:t>you</a:t>
            </a:r>
            <a:r>
              <a:rPr lang="it-IT" sz="1200" dirty="0"/>
              <a:t> </a:t>
            </a:r>
            <a:r>
              <a:rPr lang="it-IT" sz="1200" dirty="0" err="1"/>
              <a:t>want</a:t>
            </a:r>
            <a:r>
              <a:rPr lang="it-IT" sz="1200" dirty="0"/>
              <a:t> to </a:t>
            </a:r>
            <a:r>
              <a:rPr lang="it-IT" sz="1200" dirty="0" err="1"/>
              <a:t>manage</a:t>
            </a:r>
            <a:r>
              <a:rPr lang="it-IT" sz="1200" dirty="0"/>
              <a:t> </a:t>
            </a:r>
            <a:r>
              <a:rPr lang="it-IT" sz="1200" dirty="0" err="1"/>
              <a:t>notifications</a:t>
            </a:r>
            <a:endParaRPr lang="it-IT" sz="1200" dirty="0"/>
          </a:p>
        </p:txBody>
      </p:sp>
      <p:sp>
        <p:nvSpPr>
          <p:cNvPr id="17" name="CasellaDiTesto 16">
            <a:extLst>
              <a:ext uri="{FF2B5EF4-FFF2-40B4-BE49-F238E27FC236}">
                <a16:creationId xmlns:a16="http://schemas.microsoft.com/office/drawing/2014/main" id="{ADCB66D2-7797-9947-98E0-706E08AE7C7B}"/>
              </a:ext>
            </a:extLst>
          </p:cNvPr>
          <p:cNvSpPr txBox="1"/>
          <p:nvPr/>
        </p:nvSpPr>
        <p:spPr>
          <a:xfrm>
            <a:off x="7235124" y="5464823"/>
            <a:ext cx="126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3.1. Select </a:t>
            </a:r>
            <a:r>
              <a:rPr lang="it-IT" sz="1200" dirty="0" err="1"/>
              <a:t>notification’s</a:t>
            </a:r>
            <a:r>
              <a:rPr lang="it-IT" sz="1200" dirty="0"/>
              <a:t> </a:t>
            </a:r>
            <a:r>
              <a:rPr lang="it-IT" sz="1200" dirty="0" err="1"/>
              <a:t>type</a:t>
            </a:r>
            <a:r>
              <a:rPr lang="it-IT" sz="1200" dirty="0"/>
              <a:t> </a:t>
            </a:r>
            <a:r>
              <a:rPr lang="it-IT" sz="1200" dirty="0" err="1"/>
              <a:t>you</a:t>
            </a:r>
            <a:r>
              <a:rPr lang="it-IT" sz="1200" dirty="0"/>
              <a:t> </a:t>
            </a:r>
            <a:r>
              <a:rPr lang="it-IT" sz="1200" dirty="0" err="1"/>
              <a:t>want</a:t>
            </a:r>
            <a:r>
              <a:rPr lang="it-IT" sz="1200" dirty="0"/>
              <a:t> to </a:t>
            </a:r>
            <a:r>
              <a:rPr lang="it-IT" sz="1200" dirty="0" err="1"/>
              <a:t>activate</a:t>
            </a:r>
            <a:endParaRPr lang="it-IT" sz="1200" dirty="0"/>
          </a:p>
        </p:txBody>
      </p:sp>
      <p:sp>
        <p:nvSpPr>
          <p:cNvPr id="18" name="CasellaDiTesto 17">
            <a:extLst>
              <a:ext uri="{FF2B5EF4-FFF2-40B4-BE49-F238E27FC236}">
                <a16:creationId xmlns:a16="http://schemas.microsoft.com/office/drawing/2014/main" id="{59FAAE67-D880-CC46-9AE1-0AAB4585CAC4}"/>
              </a:ext>
            </a:extLst>
          </p:cNvPr>
          <p:cNvSpPr txBox="1"/>
          <p:nvPr/>
        </p:nvSpPr>
        <p:spPr>
          <a:xfrm>
            <a:off x="8529792" y="5461030"/>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3.2. </a:t>
            </a:r>
            <a:r>
              <a:rPr lang="it-IT" sz="1200" dirty="0" err="1"/>
              <a:t>Activate</a:t>
            </a:r>
            <a:r>
              <a:rPr lang="it-IT" sz="1200" dirty="0"/>
              <a:t> </a:t>
            </a:r>
            <a:r>
              <a:rPr lang="it-IT" sz="1200" dirty="0" err="1"/>
              <a:t>that</a:t>
            </a:r>
            <a:r>
              <a:rPr lang="it-IT" sz="1200" dirty="0"/>
              <a:t> </a:t>
            </a:r>
            <a:r>
              <a:rPr lang="it-IT" sz="1200" dirty="0" err="1"/>
              <a:t>notification</a:t>
            </a:r>
            <a:endParaRPr lang="it-IT" sz="1200" dirty="0"/>
          </a:p>
        </p:txBody>
      </p:sp>
      <p:sp>
        <p:nvSpPr>
          <p:cNvPr id="19" name="CasellaDiTesto 18">
            <a:extLst>
              <a:ext uri="{FF2B5EF4-FFF2-40B4-BE49-F238E27FC236}">
                <a16:creationId xmlns:a16="http://schemas.microsoft.com/office/drawing/2014/main" id="{E7AD7226-A678-1349-B125-5E9D4A17660F}"/>
              </a:ext>
            </a:extLst>
          </p:cNvPr>
          <p:cNvSpPr txBox="1"/>
          <p:nvPr/>
        </p:nvSpPr>
        <p:spPr>
          <a:xfrm>
            <a:off x="9644460" y="5464823"/>
            <a:ext cx="126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3.3. Select </a:t>
            </a:r>
            <a:r>
              <a:rPr lang="it-IT" sz="1200" dirty="0" err="1"/>
              <a:t>notification’s</a:t>
            </a:r>
            <a:r>
              <a:rPr lang="it-IT" sz="1200" dirty="0"/>
              <a:t> </a:t>
            </a:r>
            <a:r>
              <a:rPr lang="it-IT" sz="1200" dirty="0" err="1"/>
              <a:t>type</a:t>
            </a:r>
            <a:r>
              <a:rPr lang="it-IT" sz="1200" dirty="0"/>
              <a:t> </a:t>
            </a:r>
            <a:r>
              <a:rPr lang="it-IT" sz="1200" dirty="0" err="1"/>
              <a:t>you</a:t>
            </a:r>
            <a:r>
              <a:rPr lang="it-IT" sz="1200" dirty="0"/>
              <a:t> </a:t>
            </a:r>
            <a:r>
              <a:rPr lang="it-IT" sz="1200" dirty="0" err="1"/>
              <a:t>want</a:t>
            </a:r>
            <a:r>
              <a:rPr lang="it-IT" sz="1200" dirty="0"/>
              <a:t> to </a:t>
            </a:r>
            <a:r>
              <a:rPr lang="it-IT" sz="1200" dirty="0" err="1"/>
              <a:t>deactivate</a:t>
            </a:r>
            <a:endParaRPr lang="it-IT" sz="1200" dirty="0"/>
          </a:p>
        </p:txBody>
      </p:sp>
      <p:sp>
        <p:nvSpPr>
          <p:cNvPr id="21" name="CasellaDiTesto 20">
            <a:extLst>
              <a:ext uri="{FF2B5EF4-FFF2-40B4-BE49-F238E27FC236}">
                <a16:creationId xmlns:a16="http://schemas.microsoft.com/office/drawing/2014/main" id="{DC8AED83-3621-244C-A857-90DCCFB96130}"/>
              </a:ext>
            </a:extLst>
          </p:cNvPr>
          <p:cNvSpPr txBox="1"/>
          <p:nvPr/>
        </p:nvSpPr>
        <p:spPr>
          <a:xfrm>
            <a:off x="1088918" y="4168293"/>
            <a:ext cx="1260000" cy="900000"/>
          </a:xfrm>
          <a:prstGeom prst="rect">
            <a:avLst/>
          </a:prstGeom>
          <a:noFill/>
          <a:ln>
            <a:solidFill>
              <a:srgbClr val="002060"/>
            </a:solidFill>
          </a:ln>
        </p:spPr>
        <p:txBody>
          <a:bodyPr vert="horz" wrap="square" rtlCol="0" anchor="ctr" anchorCtr="0">
            <a:spAutoFit/>
          </a:bodyPr>
          <a:lstStyle/>
          <a:p>
            <a:pPr algn="ctr"/>
            <a:r>
              <a:rPr lang="it-IT" sz="1200" dirty="0"/>
              <a:t>1. Go to </a:t>
            </a:r>
            <a:r>
              <a:rPr lang="it-IT" sz="1200" dirty="0" err="1"/>
              <a:t>your</a:t>
            </a:r>
            <a:r>
              <a:rPr lang="it-IT" sz="1200" dirty="0"/>
              <a:t> </a:t>
            </a:r>
            <a:r>
              <a:rPr lang="it-IT" sz="1200" dirty="0" err="1"/>
              <a:t>courses</a:t>
            </a:r>
            <a:r>
              <a:rPr lang="it-IT" sz="1200" dirty="0"/>
              <a:t> </a:t>
            </a:r>
          </a:p>
        </p:txBody>
      </p:sp>
      <p:cxnSp>
        <p:nvCxnSpPr>
          <p:cNvPr id="25" name="Connettore 4 24">
            <a:extLst>
              <a:ext uri="{FF2B5EF4-FFF2-40B4-BE49-F238E27FC236}">
                <a16:creationId xmlns:a16="http://schemas.microsoft.com/office/drawing/2014/main" id="{E82CC036-F75C-AB40-8428-16B78843B5AA}"/>
              </a:ext>
            </a:extLst>
          </p:cNvPr>
          <p:cNvCxnSpPr>
            <a:cxnSpLocks/>
            <a:stCxn id="4" idx="2"/>
            <a:endCxn id="21" idx="0"/>
          </p:cNvCxnSpPr>
          <p:nvPr/>
        </p:nvCxnSpPr>
        <p:spPr>
          <a:xfrm rot="5400000">
            <a:off x="3433764" y="1886745"/>
            <a:ext cx="566702" cy="399639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Connettore 4 27">
            <a:extLst>
              <a:ext uri="{FF2B5EF4-FFF2-40B4-BE49-F238E27FC236}">
                <a16:creationId xmlns:a16="http://schemas.microsoft.com/office/drawing/2014/main" id="{0A371F62-8A15-FD4B-AFBA-D9BAB115C4C6}"/>
              </a:ext>
            </a:extLst>
          </p:cNvPr>
          <p:cNvCxnSpPr>
            <a:cxnSpLocks/>
            <a:stCxn id="4" idx="2"/>
            <a:endCxn id="9" idx="0"/>
          </p:cNvCxnSpPr>
          <p:nvPr/>
        </p:nvCxnSpPr>
        <p:spPr>
          <a:xfrm rot="16200000" flipH="1">
            <a:off x="7247801" y="2069102"/>
            <a:ext cx="564557" cy="362953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Connettore 4 30">
            <a:extLst>
              <a:ext uri="{FF2B5EF4-FFF2-40B4-BE49-F238E27FC236}">
                <a16:creationId xmlns:a16="http://schemas.microsoft.com/office/drawing/2014/main" id="{F0259E36-F460-0348-9AF8-EE53743E03B2}"/>
              </a:ext>
            </a:extLst>
          </p:cNvPr>
          <p:cNvCxnSpPr>
            <a:cxnSpLocks/>
            <a:stCxn id="8" idx="2"/>
            <a:endCxn id="12" idx="0"/>
          </p:cNvCxnSpPr>
          <p:nvPr/>
        </p:nvCxnSpPr>
        <p:spPr>
          <a:xfrm rot="16200000" flipH="1">
            <a:off x="5653299" y="4605469"/>
            <a:ext cx="375201" cy="130697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Connettore 4 33">
            <a:extLst>
              <a:ext uri="{FF2B5EF4-FFF2-40B4-BE49-F238E27FC236}">
                <a16:creationId xmlns:a16="http://schemas.microsoft.com/office/drawing/2014/main" id="{9F0AC939-A38B-7C41-B89B-21490D7AF565}"/>
              </a:ext>
            </a:extLst>
          </p:cNvPr>
          <p:cNvCxnSpPr>
            <a:cxnSpLocks/>
            <a:stCxn id="8" idx="2"/>
            <a:endCxn id="14" idx="0"/>
          </p:cNvCxnSpPr>
          <p:nvPr/>
        </p:nvCxnSpPr>
        <p:spPr>
          <a:xfrm rot="5400000">
            <a:off x="4399354" y="4655894"/>
            <a:ext cx="372601" cy="120352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Connettore 4 39">
            <a:extLst>
              <a:ext uri="{FF2B5EF4-FFF2-40B4-BE49-F238E27FC236}">
                <a16:creationId xmlns:a16="http://schemas.microsoft.com/office/drawing/2014/main" id="{B9D79F48-7379-374D-ADD3-655B30B1BBC6}"/>
              </a:ext>
            </a:extLst>
          </p:cNvPr>
          <p:cNvCxnSpPr>
            <a:cxnSpLocks/>
            <a:stCxn id="21" idx="2"/>
            <a:endCxn id="10" idx="0"/>
          </p:cNvCxnSpPr>
          <p:nvPr/>
        </p:nvCxnSpPr>
        <p:spPr>
          <a:xfrm rot="5400000">
            <a:off x="924001" y="4666672"/>
            <a:ext cx="393297" cy="119653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Connettore 4 42">
            <a:extLst>
              <a:ext uri="{FF2B5EF4-FFF2-40B4-BE49-F238E27FC236}">
                <a16:creationId xmlns:a16="http://schemas.microsoft.com/office/drawing/2014/main" id="{13F65657-DFDE-8344-AC00-1B1370D27F7A}"/>
              </a:ext>
            </a:extLst>
          </p:cNvPr>
          <p:cNvCxnSpPr>
            <a:cxnSpLocks/>
            <a:stCxn id="21" idx="2"/>
            <a:endCxn id="13" idx="0"/>
          </p:cNvCxnSpPr>
          <p:nvPr/>
        </p:nvCxnSpPr>
        <p:spPr>
          <a:xfrm rot="16200000" flipH="1">
            <a:off x="1701683" y="5085528"/>
            <a:ext cx="391627" cy="35715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6" name="Connettore 4 45">
            <a:extLst>
              <a:ext uri="{FF2B5EF4-FFF2-40B4-BE49-F238E27FC236}">
                <a16:creationId xmlns:a16="http://schemas.microsoft.com/office/drawing/2014/main" id="{6FE69854-7C75-0949-B68E-67A67522FDA1}"/>
              </a:ext>
            </a:extLst>
          </p:cNvPr>
          <p:cNvCxnSpPr>
            <a:cxnSpLocks/>
            <a:stCxn id="21" idx="2"/>
            <a:endCxn id="11" idx="0"/>
          </p:cNvCxnSpPr>
          <p:nvPr/>
        </p:nvCxnSpPr>
        <p:spPr>
          <a:xfrm rot="5400000">
            <a:off x="1319761" y="5060764"/>
            <a:ext cx="391628" cy="406687"/>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9" name="Connettore 4 48">
            <a:extLst>
              <a:ext uri="{FF2B5EF4-FFF2-40B4-BE49-F238E27FC236}">
                <a16:creationId xmlns:a16="http://schemas.microsoft.com/office/drawing/2014/main" id="{A534D798-3EEE-B349-BB74-B1529D42E488}"/>
              </a:ext>
            </a:extLst>
          </p:cNvPr>
          <p:cNvCxnSpPr>
            <a:cxnSpLocks/>
            <a:stCxn id="9" idx="2"/>
            <a:endCxn id="17" idx="0"/>
          </p:cNvCxnSpPr>
          <p:nvPr/>
        </p:nvCxnSpPr>
        <p:spPr>
          <a:xfrm rot="5400000">
            <a:off x="8405648" y="4525624"/>
            <a:ext cx="398675" cy="147972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2" name="Connettore 4 51">
            <a:extLst>
              <a:ext uri="{FF2B5EF4-FFF2-40B4-BE49-F238E27FC236}">
                <a16:creationId xmlns:a16="http://schemas.microsoft.com/office/drawing/2014/main" id="{7A0D917A-EEC2-C74B-8708-8D9A4C025773}"/>
              </a:ext>
            </a:extLst>
          </p:cNvPr>
          <p:cNvCxnSpPr>
            <a:cxnSpLocks/>
            <a:stCxn id="9" idx="2"/>
            <a:endCxn id="19" idx="0"/>
          </p:cNvCxnSpPr>
          <p:nvPr/>
        </p:nvCxnSpPr>
        <p:spPr>
          <a:xfrm rot="16200000" flipH="1">
            <a:off x="9610316" y="4800678"/>
            <a:ext cx="398675" cy="92961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5" name="Connettore 4 54">
            <a:extLst>
              <a:ext uri="{FF2B5EF4-FFF2-40B4-BE49-F238E27FC236}">
                <a16:creationId xmlns:a16="http://schemas.microsoft.com/office/drawing/2014/main" id="{42531D71-3608-F24A-B6D8-4860AC95249C}"/>
              </a:ext>
            </a:extLst>
          </p:cNvPr>
          <p:cNvCxnSpPr>
            <a:cxnSpLocks/>
            <a:stCxn id="9" idx="2"/>
            <a:endCxn id="18" idx="0"/>
          </p:cNvCxnSpPr>
          <p:nvPr/>
        </p:nvCxnSpPr>
        <p:spPr>
          <a:xfrm rot="5400000">
            <a:off x="9009878" y="5126062"/>
            <a:ext cx="394882" cy="27505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Connettore 4 59">
            <a:extLst>
              <a:ext uri="{FF2B5EF4-FFF2-40B4-BE49-F238E27FC236}">
                <a16:creationId xmlns:a16="http://schemas.microsoft.com/office/drawing/2014/main" id="{08565018-9EFE-9F42-8E2C-562308817BDF}"/>
              </a:ext>
            </a:extLst>
          </p:cNvPr>
          <p:cNvCxnSpPr>
            <a:cxnSpLocks/>
            <a:stCxn id="4" idx="2"/>
            <a:endCxn id="8" idx="0"/>
          </p:cNvCxnSpPr>
          <p:nvPr/>
        </p:nvCxnSpPr>
        <p:spPr>
          <a:xfrm rot="5400000">
            <a:off x="5166482" y="3622523"/>
            <a:ext cx="569763" cy="52789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3" name="Connettore 4 62">
            <a:extLst>
              <a:ext uri="{FF2B5EF4-FFF2-40B4-BE49-F238E27FC236}">
                <a16:creationId xmlns:a16="http://schemas.microsoft.com/office/drawing/2014/main" id="{5541C695-46D6-D04C-93A8-7022AFCDB1AA}"/>
              </a:ext>
            </a:extLst>
          </p:cNvPr>
          <p:cNvCxnSpPr>
            <a:cxnSpLocks/>
            <a:stCxn id="8" idx="2"/>
            <a:endCxn id="16" idx="0"/>
          </p:cNvCxnSpPr>
          <p:nvPr/>
        </p:nvCxnSpPr>
        <p:spPr>
          <a:xfrm rot="5400000">
            <a:off x="5001114" y="5257654"/>
            <a:ext cx="372600" cy="1270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67" name="CasellaDiTesto 66">
            <a:extLst>
              <a:ext uri="{FF2B5EF4-FFF2-40B4-BE49-F238E27FC236}">
                <a16:creationId xmlns:a16="http://schemas.microsoft.com/office/drawing/2014/main" id="{0AD96B61-0C97-C143-B575-9AD70CB63B72}"/>
              </a:ext>
            </a:extLst>
          </p:cNvPr>
          <p:cNvSpPr txBox="1"/>
          <p:nvPr/>
        </p:nvSpPr>
        <p:spPr>
          <a:xfrm>
            <a:off x="6910104" y="3393136"/>
            <a:ext cx="1449436" cy="400110"/>
          </a:xfrm>
          <a:prstGeom prst="rect">
            <a:avLst/>
          </a:prstGeom>
          <a:noFill/>
        </p:spPr>
        <p:txBody>
          <a:bodyPr wrap="none" rtlCol="0">
            <a:spAutoFit/>
          </a:bodyPr>
          <a:lstStyle/>
          <a:p>
            <a:r>
              <a:rPr lang="it-IT" sz="1000" dirty="0">
                <a:latin typeface="Avenir Next" panose="020B0503020202020204" pitchFamily="34" charset="0"/>
              </a:rPr>
              <a:t>Plan 0.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1, 2 and 3</a:t>
            </a:r>
          </a:p>
        </p:txBody>
      </p:sp>
      <p:sp>
        <p:nvSpPr>
          <p:cNvPr id="68" name="CasellaDiTesto 67">
            <a:extLst>
              <a:ext uri="{FF2B5EF4-FFF2-40B4-BE49-F238E27FC236}">
                <a16:creationId xmlns:a16="http://schemas.microsoft.com/office/drawing/2014/main" id="{9AB39B74-5362-DE49-A1F5-D44E25D0D134}"/>
              </a:ext>
            </a:extLst>
          </p:cNvPr>
          <p:cNvSpPr txBox="1"/>
          <p:nvPr/>
        </p:nvSpPr>
        <p:spPr>
          <a:xfrm>
            <a:off x="2351709" y="4456888"/>
            <a:ext cx="1471878" cy="707886"/>
          </a:xfrm>
          <a:prstGeom prst="rect">
            <a:avLst/>
          </a:prstGeom>
          <a:noFill/>
        </p:spPr>
        <p:txBody>
          <a:bodyPr wrap="none" rtlCol="0">
            <a:spAutoFit/>
          </a:bodyPr>
          <a:lstStyle/>
          <a:p>
            <a:r>
              <a:rPr lang="it-IT" sz="1000" dirty="0">
                <a:latin typeface="Avenir Next" panose="020B0503020202020204" pitchFamily="34" charset="0"/>
              </a:rPr>
              <a:t>Plan 1. </a:t>
            </a:r>
          </a:p>
          <a:p>
            <a:r>
              <a:rPr lang="it-IT" sz="1000" dirty="0">
                <a:latin typeface="Avenir Next" panose="020B0503020202020204" pitchFamily="34" charset="0"/>
              </a:rPr>
              <a:t>do 1.1 </a:t>
            </a:r>
          </a:p>
          <a:p>
            <a:r>
              <a:rPr lang="it-IT" sz="1000" dirty="0" err="1">
                <a:latin typeface="Avenir Next" panose="020B0503020202020204" pitchFamily="34" charset="0"/>
              </a:rPr>
              <a:t>then</a:t>
            </a:r>
            <a:r>
              <a:rPr lang="it-IT" sz="1000" dirty="0">
                <a:latin typeface="Avenir Next" panose="020B0503020202020204" pitchFamily="34" charset="0"/>
              </a:rPr>
              <a:t>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1.2 or 1.3</a:t>
            </a:r>
          </a:p>
          <a:p>
            <a:r>
              <a:rPr lang="it-IT" sz="1000" dirty="0" err="1">
                <a:latin typeface="Avenir Next" panose="020B0503020202020204" pitchFamily="34" charset="0"/>
              </a:rPr>
              <a:t>Then</a:t>
            </a:r>
            <a:r>
              <a:rPr lang="it-IT" sz="1000" dirty="0">
                <a:latin typeface="Avenir Next" panose="020B0503020202020204" pitchFamily="34" charset="0"/>
              </a:rPr>
              <a:t> do 1.4</a:t>
            </a:r>
          </a:p>
        </p:txBody>
      </p:sp>
      <p:sp>
        <p:nvSpPr>
          <p:cNvPr id="69" name="CasellaDiTesto 68">
            <a:extLst>
              <a:ext uri="{FF2B5EF4-FFF2-40B4-BE49-F238E27FC236}">
                <a16:creationId xmlns:a16="http://schemas.microsoft.com/office/drawing/2014/main" id="{1724F74F-545D-7041-A96F-E13140955219}"/>
              </a:ext>
            </a:extLst>
          </p:cNvPr>
          <p:cNvSpPr txBox="1"/>
          <p:nvPr/>
        </p:nvSpPr>
        <p:spPr>
          <a:xfrm>
            <a:off x="5930587" y="4749732"/>
            <a:ext cx="2194114" cy="400110"/>
          </a:xfrm>
          <a:prstGeom prst="rect">
            <a:avLst/>
          </a:prstGeom>
          <a:noFill/>
        </p:spPr>
        <p:txBody>
          <a:bodyPr wrap="square" rtlCol="0">
            <a:spAutoFit/>
          </a:bodyPr>
          <a:lstStyle/>
          <a:p>
            <a:r>
              <a:rPr lang="it-IT" sz="1000" dirty="0">
                <a:latin typeface="Avenir Next" panose="020B0503020202020204" pitchFamily="34" charset="0"/>
              </a:rPr>
              <a:t>Plan 2.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2.1, 2.2, 2.3 </a:t>
            </a:r>
          </a:p>
        </p:txBody>
      </p:sp>
      <p:sp>
        <p:nvSpPr>
          <p:cNvPr id="70" name="CasellaDiTesto 69">
            <a:extLst>
              <a:ext uri="{FF2B5EF4-FFF2-40B4-BE49-F238E27FC236}">
                <a16:creationId xmlns:a16="http://schemas.microsoft.com/office/drawing/2014/main" id="{751DC134-83DD-2545-8E68-B8B389529F38}"/>
              </a:ext>
            </a:extLst>
          </p:cNvPr>
          <p:cNvSpPr txBox="1"/>
          <p:nvPr/>
        </p:nvSpPr>
        <p:spPr>
          <a:xfrm>
            <a:off x="10154745" y="4422107"/>
            <a:ext cx="1651414" cy="707886"/>
          </a:xfrm>
          <a:prstGeom prst="rect">
            <a:avLst/>
          </a:prstGeom>
          <a:noFill/>
        </p:spPr>
        <p:txBody>
          <a:bodyPr wrap="none" rtlCol="0">
            <a:spAutoFit/>
          </a:bodyPr>
          <a:lstStyle/>
          <a:p>
            <a:r>
              <a:rPr lang="it-IT" sz="1000" dirty="0">
                <a:latin typeface="Avenir Next" panose="020B0503020202020204" pitchFamily="34" charset="0"/>
              </a:rPr>
              <a:t>Plan 3.</a:t>
            </a:r>
          </a:p>
          <a:p>
            <a:r>
              <a:rPr lang="it-IT" sz="1000" dirty="0">
                <a:latin typeface="Avenir Next" panose="020B0503020202020204" pitchFamily="34" charset="0"/>
              </a:rPr>
              <a:t>Do </a:t>
            </a:r>
            <a:r>
              <a:rPr lang="it-IT" sz="1000" dirty="0" err="1">
                <a:latin typeface="Avenir Next" panose="020B0503020202020204" pitchFamily="34" charset="0"/>
              </a:rPr>
              <a:t>many</a:t>
            </a:r>
            <a:r>
              <a:rPr lang="it-IT" sz="1000" dirty="0">
                <a:latin typeface="Avenir Next" panose="020B0503020202020204" pitchFamily="34" charset="0"/>
              </a:rPr>
              <a:t> </a:t>
            </a:r>
            <a:r>
              <a:rPr lang="it-IT" sz="1000" dirty="0" err="1">
                <a:latin typeface="Avenir Next" panose="020B0503020202020204" pitchFamily="34" charset="0"/>
              </a:rPr>
              <a:t>as</a:t>
            </a:r>
            <a:r>
              <a:rPr lang="it-IT" sz="1000" dirty="0">
                <a:latin typeface="Avenir Next" panose="020B0503020202020204" pitchFamily="34" charset="0"/>
              </a:rPr>
              <a:t> time </a:t>
            </a:r>
            <a:r>
              <a:rPr lang="it-IT" sz="1000" dirty="0" err="1">
                <a:latin typeface="Avenir Next" panose="020B0503020202020204" pitchFamily="34" charset="0"/>
              </a:rPr>
              <a:t>as</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a:t>
            </a:r>
          </a:p>
          <a:p>
            <a:r>
              <a:rPr lang="it-IT" sz="1000" dirty="0">
                <a:latin typeface="Avenir Next" panose="020B0503020202020204" pitchFamily="34" charset="0"/>
              </a:rPr>
              <a:t>In </a:t>
            </a:r>
            <a:r>
              <a:rPr lang="it-IT" sz="1000" dirty="0" err="1">
                <a:latin typeface="Avenir Next" panose="020B0503020202020204" pitchFamily="34" charset="0"/>
              </a:rPr>
              <a:t>order</a:t>
            </a:r>
            <a:r>
              <a:rPr lang="it-IT" sz="1000" dirty="0">
                <a:latin typeface="Avenir Next" panose="020B0503020202020204" pitchFamily="34" charset="0"/>
              </a:rPr>
              <a:t> 3.1, 3.2</a:t>
            </a:r>
          </a:p>
          <a:p>
            <a:r>
              <a:rPr lang="it-IT" sz="1000" dirty="0">
                <a:latin typeface="Avenir Next" panose="020B0503020202020204" pitchFamily="34" charset="0"/>
              </a:rPr>
              <a:t>In </a:t>
            </a:r>
            <a:r>
              <a:rPr lang="it-IT" sz="1000" dirty="0" err="1">
                <a:latin typeface="Avenir Next" panose="020B0503020202020204" pitchFamily="34" charset="0"/>
              </a:rPr>
              <a:t>order</a:t>
            </a:r>
            <a:r>
              <a:rPr lang="it-IT" sz="1000" dirty="0">
                <a:latin typeface="Avenir Next" panose="020B0503020202020204" pitchFamily="34" charset="0"/>
              </a:rPr>
              <a:t> 3.3, 3.4</a:t>
            </a:r>
          </a:p>
        </p:txBody>
      </p:sp>
      <p:sp>
        <p:nvSpPr>
          <p:cNvPr id="36" name="CasellaDiTesto 35">
            <a:extLst>
              <a:ext uri="{FF2B5EF4-FFF2-40B4-BE49-F238E27FC236}">
                <a16:creationId xmlns:a16="http://schemas.microsoft.com/office/drawing/2014/main" id="{ABEC6209-F057-2E4D-80A1-F3224C987740}"/>
              </a:ext>
            </a:extLst>
          </p:cNvPr>
          <p:cNvSpPr txBox="1"/>
          <p:nvPr/>
        </p:nvSpPr>
        <p:spPr>
          <a:xfrm>
            <a:off x="10932618" y="5466415"/>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3.4. </a:t>
            </a:r>
            <a:r>
              <a:rPr lang="it-IT" sz="1200" dirty="0" err="1"/>
              <a:t>Deacativate</a:t>
            </a:r>
            <a:r>
              <a:rPr lang="it-IT" sz="1200" dirty="0"/>
              <a:t> </a:t>
            </a:r>
            <a:r>
              <a:rPr lang="it-IT" sz="1200" dirty="0" err="1"/>
              <a:t>that</a:t>
            </a:r>
            <a:r>
              <a:rPr lang="it-IT" sz="1200" dirty="0"/>
              <a:t> </a:t>
            </a:r>
            <a:r>
              <a:rPr lang="it-IT" sz="1200" dirty="0" err="1"/>
              <a:t>notification</a:t>
            </a:r>
            <a:endParaRPr lang="it-IT" sz="1200" dirty="0"/>
          </a:p>
        </p:txBody>
      </p:sp>
      <p:cxnSp>
        <p:nvCxnSpPr>
          <p:cNvPr id="51" name="Connettore 4 50">
            <a:extLst>
              <a:ext uri="{FF2B5EF4-FFF2-40B4-BE49-F238E27FC236}">
                <a16:creationId xmlns:a16="http://schemas.microsoft.com/office/drawing/2014/main" id="{EE168334-3A18-0041-B7FC-8B0A2FC9174B}"/>
              </a:ext>
            </a:extLst>
          </p:cNvPr>
          <p:cNvCxnSpPr>
            <a:cxnSpLocks/>
            <a:stCxn id="9" idx="2"/>
            <a:endCxn id="36" idx="0"/>
          </p:cNvCxnSpPr>
          <p:nvPr/>
        </p:nvCxnSpPr>
        <p:spPr>
          <a:xfrm rot="16200000" flipH="1">
            <a:off x="10208599" y="4202395"/>
            <a:ext cx="400267" cy="212777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9" name="CasellaDiTesto 38">
            <a:extLst>
              <a:ext uri="{FF2B5EF4-FFF2-40B4-BE49-F238E27FC236}">
                <a16:creationId xmlns:a16="http://schemas.microsoft.com/office/drawing/2014/main" id="{39E320A6-2A30-48F3-9284-A908D36C6332}"/>
              </a:ext>
            </a:extLst>
          </p:cNvPr>
          <p:cNvSpPr txBox="1"/>
          <p:nvPr/>
        </p:nvSpPr>
        <p:spPr>
          <a:xfrm>
            <a:off x="2525469" y="5457188"/>
            <a:ext cx="835001" cy="864000"/>
          </a:xfrm>
          <a:prstGeom prst="rect">
            <a:avLst/>
          </a:prstGeom>
          <a:noFill/>
          <a:ln>
            <a:solidFill>
              <a:srgbClr val="002060"/>
            </a:solidFill>
          </a:ln>
        </p:spPr>
        <p:txBody>
          <a:bodyPr vert="horz" wrap="square" rtlCol="0" anchor="ctr" anchorCtr="0">
            <a:spAutoFit/>
          </a:bodyPr>
          <a:lstStyle/>
          <a:p>
            <a:pPr algn="ctr"/>
            <a:r>
              <a:rPr lang="it-IT" sz="1200" dirty="0"/>
              <a:t>1.4. Go to </a:t>
            </a:r>
            <a:r>
              <a:rPr lang="it-IT" sz="1200" dirty="0" err="1"/>
              <a:t>your</a:t>
            </a:r>
            <a:r>
              <a:rPr lang="it-IT" sz="1200" dirty="0"/>
              <a:t> </a:t>
            </a:r>
            <a:r>
              <a:rPr lang="it-IT" sz="1200" dirty="0" err="1"/>
              <a:t>courses</a:t>
            </a:r>
            <a:r>
              <a:rPr lang="it-IT" sz="1200" dirty="0"/>
              <a:t> list </a:t>
            </a:r>
          </a:p>
        </p:txBody>
      </p:sp>
      <p:cxnSp>
        <p:nvCxnSpPr>
          <p:cNvPr id="44" name="Connettore 4 42">
            <a:extLst>
              <a:ext uri="{FF2B5EF4-FFF2-40B4-BE49-F238E27FC236}">
                <a16:creationId xmlns:a16="http://schemas.microsoft.com/office/drawing/2014/main" id="{1512643B-47C1-4343-B241-1099C30C02CD}"/>
              </a:ext>
            </a:extLst>
          </p:cNvPr>
          <p:cNvCxnSpPr>
            <a:cxnSpLocks/>
            <a:stCxn id="21" idx="2"/>
            <a:endCxn id="39" idx="0"/>
          </p:cNvCxnSpPr>
          <p:nvPr/>
        </p:nvCxnSpPr>
        <p:spPr>
          <a:xfrm rot="16200000" flipH="1">
            <a:off x="2136497" y="4650714"/>
            <a:ext cx="388895" cy="122405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662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e 33">
            <a:extLst>
              <a:ext uri="{FF2B5EF4-FFF2-40B4-BE49-F238E27FC236}">
                <a16:creationId xmlns:a16="http://schemas.microsoft.com/office/drawing/2014/main" id="{5A3057E4-1071-4045-85BF-31000B7351F8}"/>
              </a:ext>
            </a:extLst>
          </p:cNvPr>
          <p:cNvSpPr/>
          <p:nvPr/>
        </p:nvSpPr>
        <p:spPr>
          <a:xfrm>
            <a:off x="826597" y="3487978"/>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5" name="Ovale 34">
            <a:extLst>
              <a:ext uri="{FF2B5EF4-FFF2-40B4-BE49-F238E27FC236}">
                <a16:creationId xmlns:a16="http://schemas.microsoft.com/office/drawing/2014/main" id="{B7CD7135-6C04-E146-8F5F-32E3A1BB25B9}"/>
              </a:ext>
            </a:extLst>
          </p:cNvPr>
          <p:cNvSpPr/>
          <p:nvPr/>
        </p:nvSpPr>
        <p:spPr>
          <a:xfrm>
            <a:off x="3289160" y="3657192"/>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6" name="Connettore 2 35">
            <a:extLst>
              <a:ext uri="{FF2B5EF4-FFF2-40B4-BE49-F238E27FC236}">
                <a16:creationId xmlns:a16="http://schemas.microsoft.com/office/drawing/2014/main" id="{2D191BEF-8AA7-794F-B8D6-59A172559636}"/>
              </a:ext>
            </a:extLst>
          </p:cNvPr>
          <p:cNvCxnSpPr>
            <a:cxnSpLocks/>
            <a:stCxn id="43" idx="3"/>
          </p:cNvCxnSpPr>
          <p:nvPr/>
        </p:nvCxnSpPr>
        <p:spPr>
          <a:xfrm flipH="1">
            <a:off x="4135755" y="2995035"/>
            <a:ext cx="509353" cy="72403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ttore 2 36">
            <a:extLst>
              <a:ext uri="{FF2B5EF4-FFF2-40B4-BE49-F238E27FC236}">
                <a16:creationId xmlns:a16="http://schemas.microsoft.com/office/drawing/2014/main" id="{599ECC1D-DBE4-D44C-AD2D-C375E9466DCC}"/>
              </a:ext>
            </a:extLst>
          </p:cNvPr>
          <p:cNvCxnSpPr>
            <a:cxnSpLocks/>
            <a:stCxn id="58" idx="5"/>
            <a:endCxn id="43" idx="2"/>
          </p:cNvCxnSpPr>
          <p:nvPr/>
        </p:nvCxnSpPr>
        <p:spPr>
          <a:xfrm>
            <a:off x="3109713" y="2328812"/>
            <a:ext cx="1335869" cy="371861"/>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9" name="CasellaDiTesto 38">
            <a:extLst>
              <a:ext uri="{FF2B5EF4-FFF2-40B4-BE49-F238E27FC236}">
                <a16:creationId xmlns:a16="http://schemas.microsoft.com/office/drawing/2014/main" id="{422A5CF8-8ABF-9545-9DF5-F514249CB613}"/>
              </a:ext>
            </a:extLst>
          </p:cNvPr>
          <p:cNvSpPr txBox="1"/>
          <p:nvPr/>
        </p:nvSpPr>
        <p:spPr>
          <a:xfrm>
            <a:off x="299231" y="304841"/>
            <a:ext cx="3062505" cy="369332"/>
          </a:xfrm>
          <a:prstGeom prst="rect">
            <a:avLst/>
          </a:prstGeom>
          <a:noFill/>
        </p:spPr>
        <p:txBody>
          <a:bodyPr wrap="none" rtlCol="0">
            <a:spAutoFit/>
          </a:bodyPr>
          <a:lstStyle/>
          <a:p>
            <a:r>
              <a:rPr lang="it-IT" b="1" dirty="0">
                <a:solidFill>
                  <a:srgbClr val="0070C0"/>
                </a:solidFill>
                <a:latin typeface="Avenir Next" panose="020B0503020202020204" pitchFamily="34" charset="0"/>
              </a:rPr>
              <a:t>State </a:t>
            </a:r>
            <a:r>
              <a:rPr lang="it-IT" b="1" dirty="0" err="1">
                <a:solidFill>
                  <a:srgbClr val="0070C0"/>
                </a:solidFill>
                <a:latin typeface="Avenir Next" panose="020B0503020202020204" pitchFamily="34" charset="0"/>
              </a:rPr>
              <a:t>Transition</a:t>
            </a:r>
            <a:r>
              <a:rPr lang="it-IT" b="1" dirty="0">
                <a:solidFill>
                  <a:srgbClr val="0070C0"/>
                </a:solidFill>
                <a:latin typeface="Avenir Next" panose="020B0503020202020204" pitchFamily="34" charset="0"/>
              </a:rPr>
              <a:t> Networks</a:t>
            </a:r>
          </a:p>
        </p:txBody>
      </p:sp>
      <p:sp>
        <p:nvSpPr>
          <p:cNvPr id="40" name="Ovale 39">
            <a:extLst>
              <a:ext uri="{FF2B5EF4-FFF2-40B4-BE49-F238E27FC236}">
                <a16:creationId xmlns:a16="http://schemas.microsoft.com/office/drawing/2014/main" id="{3FD33A88-3C38-FE46-A379-8997F78D9781}"/>
              </a:ext>
            </a:extLst>
          </p:cNvPr>
          <p:cNvSpPr/>
          <p:nvPr/>
        </p:nvSpPr>
        <p:spPr>
          <a:xfrm>
            <a:off x="949062" y="3551691"/>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CasellaDiTesto 40">
            <a:extLst>
              <a:ext uri="{FF2B5EF4-FFF2-40B4-BE49-F238E27FC236}">
                <a16:creationId xmlns:a16="http://schemas.microsoft.com/office/drawing/2014/main" id="{EEF1BDC9-1B6F-A44F-968B-E6A3962068EE}"/>
              </a:ext>
            </a:extLst>
          </p:cNvPr>
          <p:cNvSpPr txBox="1"/>
          <p:nvPr/>
        </p:nvSpPr>
        <p:spPr>
          <a:xfrm>
            <a:off x="1179203" y="3711350"/>
            <a:ext cx="773762" cy="276999"/>
          </a:xfrm>
          <a:prstGeom prst="rect">
            <a:avLst/>
          </a:prstGeom>
          <a:noFill/>
        </p:spPr>
        <p:txBody>
          <a:bodyPr wrap="square" rtlCol="0">
            <a:spAutoFit/>
          </a:bodyPr>
          <a:lstStyle/>
          <a:p>
            <a:r>
              <a:rPr lang="it-IT" sz="1200" b="1" dirty="0">
                <a:solidFill>
                  <a:srgbClr val="00B050"/>
                </a:solidFill>
                <a:latin typeface="Avenir Next" panose="020B0503020202020204" pitchFamily="34" charset="0"/>
              </a:rPr>
              <a:t>Start</a:t>
            </a:r>
          </a:p>
        </p:txBody>
      </p:sp>
      <p:cxnSp>
        <p:nvCxnSpPr>
          <p:cNvPr id="42" name="Connettore 2 41">
            <a:extLst>
              <a:ext uri="{FF2B5EF4-FFF2-40B4-BE49-F238E27FC236}">
                <a16:creationId xmlns:a16="http://schemas.microsoft.com/office/drawing/2014/main" id="{36EF4E98-CE74-1542-9C35-ECAAC2C0E708}"/>
              </a:ext>
            </a:extLst>
          </p:cNvPr>
          <p:cNvCxnSpPr>
            <a:cxnSpLocks/>
            <a:stCxn id="34" idx="0"/>
            <a:endCxn id="58" idx="3"/>
          </p:cNvCxnSpPr>
          <p:nvPr/>
        </p:nvCxnSpPr>
        <p:spPr>
          <a:xfrm flipV="1">
            <a:off x="1452285" y="2328812"/>
            <a:ext cx="737619" cy="115916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3" name="Ovale 42">
            <a:extLst>
              <a:ext uri="{FF2B5EF4-FFF2-40B4-BE49-F238E27FC236}">
                <a16:creationId xmlns:a16="http://schemas.microsoft.com/office/drawing/2014/main" id="{EABDE8C9-48AD-2F4A-836D-A7B81F4B56E2}"/>
              </a:ext>
            </a:extLst>
          </p:cNvPr>
          <p:cNvSpPr/>
          <p:nvPr/>
        </p:nvSpPr>
        <p:spPr>
          <a:xfrm>
            <a:off x="4445582" y="2284381"/>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4" name="CasellaDiTesto 43">
            <a:extLst>
              <a:ext uri="{FF2B5EF4-FFF2-40B4-BE49-F238E27FC236}">
                <a16:creationId xmlns:a16="http://schemas.microsoft.com/office/drawing/2014/main" id="{C6251EAC-DFFC-7245-9E5A-E00D511007D1}"/>
              </a:ext>
            </a:extLst>
          </p:cNvPr>
          <p:cNvSpPr txBox="1"/>
          <p:nvPr/>
        </p:nvSpPr>
        <p:spPr>
          <a:xfrm>
            <a:off x="4564175" y="2393362"/>
            <a:ext cx="1137022" cy="646331"/>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your</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courses</a:t>
            </a:r>
            <a:r>
              <a:rPr lang="it-IT" sz="1200" b="1" dirty="0">
                <a:solidFill>
                  <a:schemeClr val="accent2">
                    <a:lumMod val="75000"/>
                  </a:schemeClr>
                </a:solidFill>
                <a:latin typeface="Avenir Next" panose="020B0503020202020204" pitchFamily="34" charset="0"/>
              </a:rPr>
              <a:t>’ list</a:t>
            </a:r>
          </a:p>
        </p:txBody>
      </p:sp>
      <p:cxnSp>
        <p:nvCxnSpPr>
          <p:cNvPr id="45" name="Connettore 2 44">
            <a:extLst>
              <a:ext uri="{FF2B5EF4-FFF2-40B4-BE49-F238E27FC236}">
                <a16:creationId xmlns:a16="http://schemas.microsoft.com/office/drawing/2014/main" id="{5FA16D2D-D31B-BC4A-BAF8-C9A2AB36EFC7}"/>
              </a:ext>
            </a:extLst>
          </p:cNvPr>
          <p:cNvCxnSpPr>
            <a:cxnSpLocks/>
            <a:stCxn id="43" idx="6"/>
            <a:endCxn id="51" idx="2"/>
          </p:cNvCxnSpPr>
          <p:nvPr/>
        </p:nvCxnSpPr>
        <p:spPr>
          <a:xfrm>
            <a:off x="5808028" y="2700673"/>
            <a:ext cx="1716309" cy="21417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6" name="CasellaDiTesto 45">
            <a:extLst>
              <a:ext uri="{FF2B5EF4-FFF2-40B4-BE49-F238E27FC236}">
                <a16:creationId xmlns:a16="http://schemas.microsoft.com/office/drawing/2014/main" id="{8BF2F3B4-F00A-B949-A44E-F29BBBEBDFEA}"/>
              </a:ext>
            </a:extLst>
          </p:cNvPr>
          <p:cNvSpPr txBox="1"/>
          <p:nvPr/>
        </p:nvSpPr>
        <p:spPr>
          <a:xfrm rot="369042">
            <a:off x="5676807" y="2419897"/>
            <a:ext cx="1949231" cy="400110"/>
          </a:xfrm>
          <a:prstGeom prst="rect">
            <a:avLst/>
          </a:prstGeom>
          <a:noFill/>
        </p:spPr>
        <p:txBody>
          <a:bodyPr wrap="square" rtlCol="0">
            <a:spAutoFit/>
          </a:bodyPr>
          <a:lstStyle/>
          <a:p>
            <a:pPr algn="ctr"/>
            <a:r>
              <a:rPr lang="it-IT" sz="1000" dirty="0"/>
              <a:t>Open the </a:t>
            </a:r>
            <a:r>
              <a:rPr lang="it-IT" sz="1000" dirty="0" err="1"/>
              <a:t>notifications</a:t>
            </a:r>
            <a:r>
              <a:rPr lang="it-IT" sz="1000" dirty="0"/>
              <a:t>’ area for the </a:t>
            </a:r>
            <a:r>
              <a:rPr lang="it-IT" sz="1000" dirty="0" err="1"/>
              <a:t>course</a:t>
            </a:r>
            <a:r>
              <a:rPr lang="it-IT" sz="1000" dirty="0"/>
              <a:t> </a:t>
            </a:r>
            <a:r>
              <a:rPr lang="it-IT" sz="1000" dirty="0" err="1"/>
              <a:t>you</a:t>
            </a:r>
            <a:r>
              <a:rPr lang="it-IT" sz="1000" dirty="0"/>
              <a:t> </a:t>
            </a:r>
            <a:r>
              <a:rPr lang="it-IT" sz="1000" dirty="0" err="1"/>
              <a:t>want</a:t>
            </a:r>
            <a:endParaRPr lang="it-IT" sz="1000" dirty="0"/>
          </a:p>
        </p:txBody>
      </p:sp>
      <p:sp>
        <p:nvSpPr>
          <p:cNvPr id="47" name="CasellaDiTesto 46">
            <a:extLst>
              <a:ext uri="{FF2B5EF4-FFF2-40B4-BE49-F238E27FC236}">
                <a16:creationId xmlns:a16="http://schemas.microsoft.com/office/drawing/2014/main" id="{24A900F7-B7E2-8742-8FBE-D232C0B17833}"/>
              </a:ext>
            </a:extLst>
          </p:cNvPr>
          <p:cNvSpPr txBox="1"/>
          <p:nvPr/>
        </p:nvSpPr>
        <p:spPr>
          <a:xfrm rot="393950">
            <a:off x="5819692" y="2815451"/>
            <a:ext cx="1601931" cy="400110"/>
          </a:xfrm>
          <a:prstGeom prst="rect">
            <a:avLst/>
          </a:prstGeom>
          <a:noFill/>
        </p:spPr>
        <p:txBody>
          <a:bodyPr wrap="square" rtlCol="0">
            <a:spAutoFit/>
          </a:bodyPr>
          <a:lstStyle/>
          <a:p>
            <a:pPr algn="ctr"/>
            <a:r>
              <a:rPr lang="it-IT" sz="1000" dirty="0" err="1"/>
              <a:t>Notifications</a:t>
            </a:r>
            <a:r>
              <a:rPr lang="it-IT" sz="1000" dirty="0"/>
              <a:t>’ area </a:t>
            </a:r>
            <a:r>
              <a:rPr lang="it-IT" sz="1000" dirty="0" err="1"/>
              <a:t>opened</a:t>
            </a:r>
            <a:endParaRPr lang="it-IT" sz="1000" dirty="0"/>
          </a:p>
        </p:txBody>
      </p:sp>
      <p:sp>
        <p:nvSpPr>
          <p:cNvPr id="51" name="Ovale 50">
            <a:extLst>
              <a:ext uri="{FF2B5EF4-FFF2-40B4-BE49-F238E27FC236}">
                <a16:creationId xmlns:a16="http://schemas.microsoft.com/office/drawing/2014/main" id="{007E2250-0ED3-3740-8D54-C5BEDC69B21A}"/>
              </a:ext>
            </a:extLst>
          </p:cNvPr>
          <p:cNvSpPr/>
          <p:nvPr/>
        </p:nvSpPr>
        <p:spPr>
          <a:xfrm>
            <a:off x="7524337" y="2498557"/>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2" name="CasellaDiTesto 51">
            <a:extLst>
              <a:ext uri="{FF2B5EF4-FFF2-40B4-BE49-F238E27FC236}">
                <a16:creationId xmlns:a16="http://schemas.microsoft.com/office/drawing/2014/main" id="{6B087D63-B9EA-5043-9DB4-5DEC92BAD08E}"/>
              </a:ext>
            </a:extLst>
          </p:cNvPr>
          <p:cNvSpPr txBox="1"/>
          <p:nvPr/>
        </p:nvSpPr>
        <p:spPr>
          <a:xfrm>
            <a:off x="7604280" y="2622225"/>
            <a:ext cx="1206641" cy="646331"/>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notifications</a:t>
            </a:r>
            <a:r>
              <a:rPr lang="it-IT" sz="1200" b="1" dirty="0">
                <a:solidFill>
                  <a:schemeClr val="accent2">
                    <a:lumMod val="75000"/>
                  </a:schemeClr>
                </a:solidFill>
                <a:latin typeface="Avenir Next" panose="020B0503020202020204" pitchFamily="34" charset="0"/>
              </a:rPr>
              <a:t>’ area</a:t>
            </a:r>
          </a:p>
        </p:txBody>
      </p:sp>
      <p:sp>
        <p:nvSpPr>
          <p:cNvPr id="58" name="Ovale 57">
            <a:extLst>
              <a:ext uri="{FF2B5EF4-FFF2-40B4-BE49-F238E27FC236}">
                <a16:creationId xmlns:a16="http://schemas.microsoft.com/office/drawing/2014/main" id="{ECE68E83-FA64-6345-B0A5-F905848D6032}"/>
              </a:ext>
            </a:extLst>
          </p:cNvPr>
          <p:cNvSpPr/>
          <p:nvPr/>
        </p:nvSpPr>
        <p:spPr>
          <a:xfrm>
            <a:off x="1999406" y="1676460"/>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9" name="CasellaDiTesto 58">
            <a:extLst>
              <a:ext uri="{FF2B5EF4-FFF2-40B4-BE49-F238E27FC236}">
                <a16:creationId xmlns:a16="http://schemas.microsoft.com/office/drawing/2014/main" id="{87CA66C7-B620-5641-9DE2-391D2788181C}"/>
              </a:ext>
            </a:extLst>
          </p:cNvPr>
          <p:cNvSpPr txBox="1"/>
          <p:nvPr/>
        </p:nvSpPr>
        <p:spPr>
          <a:xfrm>
            <a:off x="2229083" y="1999648"/>
            <a:ext cx="1077525" cy="276999"/>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Homepage</a:t>
            </a:r>
          </a:p>
        </p:txBody>
      </p:sp>
      <p:sp>
        <p:nvSpPr>
          <p:cNvPr id="60" name="CasellaDiTesto 59">
            <a:extLst>
              <a:ext uri="{FF2B5EF4-FFF2-40B4-BE49-F238E27FC236}">
                <a16:creationId xmlns:a16="http://schemas.microsoft.com/office/drawing/2014/main" id="{4247E00E-C617-4D49-8BE3-175F4B5470F6}"/>
              </a:ext>
            </a:extLst>
          </p:cNvPr>
          <p:cNvSpPr txBox="1"/>
          <p:nvPr/>
        </p:nvSpPr>
        <p:spPr>
          <a:xfrm rot="898170">
            <a:off x="3230304" y="2132881"/>
            <a:ext cx="1154339" cy="400110"/>
          </a:xfrm>
          <a:prstGeom prst="rect">
            <a:avLst/>
          </a:prstGeom>
          <a:noFill/>
        </p:spPr>
        <p:txBody>
          <a:bodyPr wrap="square" rtlCol="0">
            <a:spAutoFit/>
          </a:bodyPr>
          <a:lstStyle/>
          <a:p>
            <a:pPr algn="ctr"/>
            <a:r>
              <a:rPr lang="it-IT" sz="1000" dirty="0"/>
              <a:t>Go to </a:t>
            </a:r>
            <a:r>
              <a:rPr lang="it-IT" sz="1000" dirty="0" err="1"/>
              <a:t>your</a:t>
            </a:r>
            <a:r>
              <a:rPr lang="it-IT" sz="1000" dirty="0"/>
              <a:t> </a:t>
            </a:r>
            <a:r>
              <a:rPr lang="it-IT" sz="1000" dirty="0" err="1"/>
              <a:t>courses</a:t>
            </a:r>
            <a:r>
              <a:rPr lang="it-IT" sz="1000" dirty="0"/>
              <a:t> list</a:t>
            </a:r>
          </a:p>
        </p:txBody>
      </p:sp>
      <p:sp>
        <p:nvSpPr>
          <p:cNvPr id="63" name="Ovale 62">
            <a:extLst>
              <a:ext uri="{FF2B5EF4-FFF2-40B4-BE49-F238E27FC236}">
                <a16:creationId xmlns:a16="http://schemas.microsoft.com/office/drawing/2014/main" id="{C6075283-950C-364F-AD03-CD3C52D35654}"/>
              </a:ext>
            </a:extLst>
          </p:cNvPr>
          <p:cNvSpPr/>
          <p:nvPr/>
        </p:nvSpPr>
        <p:spPr>
          <a:xfrm>
            <a:off x="3420861" y="3722742"/>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4" name="CasellaDiTesto 63">
            <a:extLst>
              <a:ext uri="{FF2B5EF4-FFF2-40B4-BE49-F238E27FC236}">
                <a16:creationId xmlns:a16="http://schemas.microsoft.com/office/drawing/2014/main" id="{8AD7B11E-4E71-FF43-85F2-0FD14B0D8363}"/>
              </a:ext>
            </a:extLst>
          </p:cNvPr>
          <p:cNvSpPr txBox="1"/>
          <p:nvPr/>
        </p:nvSpPr>
        <p:spPr>
          <a:xfrm>
            <a:off x="3602637" y="3900832"/>
            <a:ext cx="773762" cy="276999"/>
          </a:xfrm>
          <a:prstGeom prst="rect">
            <a:avLst/>
          </a:prstGeom>
          <a:noFill/>
        </p:spPr>
        <p:txBody>
          <a:bodyPr wrap="square" rtlCol="0">
            <a:spAutoFit/>
          </a:bodyPr>
          <a:lstStyle/>
          <a:p>
            <a:r>
              <a:rPr lang="it-IT" sz="1200" b="1" dirty="0" err="1">
                <a:solidFill>
                  <a:srgbClr val="C00000"/>
                </a:solidFill>
                <a:latin typeface="Avenir Next" panose="020B0503020202020204" pitchFamily="34" charset="0"/>
              </a:rPr>
              <a:t>Finish</a:t>
            </a:r>
            <a:endParaRPr lang="it-IT" sz="1200" b="1" dirty="0">
              <a:solidFill>
                <a:srgbClr val="C00000"/>
              </a:solidFill>
              <a:latin typeface="Avenir Next" panose="020B0503020202020204" pitchFamily="34" charset="0"/>
            </a:endParaRPr>
          </a:p>
        </p:txBody>
      </p:sp>
      <p:sp>
        <p:nvSpPr>
          <p:cNvPr id="65" name="CasellaDiTesto 64">
            <a:extLst>
              <a:ext uri="{FF2B5EF4-FFF2-40B4-BE49-F238E27FC236}">
                <a16:creationId xmlns:a16="http://schemas.microsoft.com/office/drawing/2014/main" id="{D67C5C63-0808-4B4A-964C-C4F3B471D5ED}"/>
              </a:ext>
            </a:extLst>
          </p:cNvPr>
          <p:cNvSpPr txBox="1"/>
          <p:nvPr/>
        </p:nvSpPr>
        <p:spPr>
          <a:xfrm rot="940513">
            <a:off x="3123412" y="2493906"/>
            <a:ext cx="1275118" cy="400110"/>
          </a:xfrm>
          <a:prstGeom prst="rect">
            <a:avLst/>
          </a:prstGeom>
          <a:noFill/>
        </p:spPr>
        <p:txBody>
          <a:bodyPr wrap="square" rtlCol="0">
            <a:spAutoFit/>
          </a:bodyPr>
          <a:lstStyle/>
          <a:p>
            <a:pPr algn="ctr"/>
            <a:r>
              <a:rPr lang="it-IT" sz="1000" dirty="0" err="1"/>
              <a:t>your</a:t>
            </a:r>
            <a:r>
              <a:rPr lang="it-IT" sz="1000" dirty="0"/>
              <a:t> </a:t>
            </a:r>
            <a:r>
              <a:rPr lang="it-IT" sz="1000" dirty="0" err="1"/>
              <a:t>courses</a:t>
            </a:r>
            <a:r>
              <a:rPr lang="it-IT" sz="1000" dirty="0"/>
              <a:t> page </a:t>
            </a:r>
            <a:r>
              <a:rPr lang="it-IT" sz="1000" dirty="0" err="1"/>
              <a:t>presented</a:t>
            </a:r>
            <a:endParaRPr lang="it-IT" sz="1000" dirty="0"/>
          </a:p>
        </p:txBody>
      </p:sp>
      <p:cxnSp>
        <p:nvCxnSpPr>
          <p:cNvPr id="66" name="Connettore 7 65">
            <a:extLst>
              <a:ext uri="{FF2B5EF4-FFF2-40B4-BE49-F238E27FC236}">
                <a16:creationId xmlns:a16="http://schemas.microsoft.com/office/drawing/2014/main" id="{770329D5-889F-104D-87A5-AA6AAF81D2F6}"/>
              </a:ext>
            </a:extLst>
          </p:cNvPr>
          <p:cNvCxnSpPr>
            <a:cxnSpLocks/>
            <a:stCxn id="51" idx="1"/>
            <a:endCxn id="43" idx="0"/>
          </p:cNvCxnSpPr>
          <p:nvPr/>
        </p:nvCxnSpPr>
        <p:spPr>
          <a:xfrm rot="16200000" flipV="1">
            <a:off x="6257282" y="1153905"/>
            <a:ext cx="336105" cy="2597058"/>
          </a:xfrm>
          <a:prstGeom prst="curvedConnector3">
            <a:avLst>
              <a:gd name="adj1" fmla="val 396043"/>
            </a:avLst>
          </a:prstGeom>
          <a:ln>
            <a:tailEnd type="triangle"/>
          </a:ln>
        </p:spPr>
        <p:style>
          <a:lnRef idx="1">
            <a:schemeClr val="accent2"/>
          </a:lnRef>
          <a:fillRef idx="0">
            <a:schemeClr val="accent2"/>
          </a:fillRef>
          <a:effectRef idx="0">
            <a:schemeClr val="accent2"/>
          </a:effectRef>
          <a:fontRef idx="minor">
            <a:schemeClr val="tx1"/>
          </a:fontRef>
        </p:style>
      </p:cxnSp>
      <p:sp>
        <p:nvSpPr>
          <p:cNvPr id="67" name="CasellaDiTesto 66">
            <a:extLst>
              <a:ext uri="{FF2B5EF4-FFF2-40B4-BE49-F238E27FC236}">
                <a16:creationId xmlns:a16="http://schemas.microsoft.com/office/drawing/2014/main" id="{21331D96-8A43-5F43-AC39-6D107B8673AC}"/>
              </a:ext>
            </a:extLst>
          </p:cNvPr>
          <p:cNvSpPr txBox="1"/>
          <p:nvPr/>
        </p:nvSpPr>
        <p:spPr>
          <a:xfrm>
            <a:off x="5436728" y="1048357"/>
            <a:ext cx="1933458" cy="246221"/>
          </a:xfrm>
          <a:prstGeom prst="rect">
            <a:avLst/>
          </a:prstGeom>
          <a:noFill/>
        </p:spPr>
        <p:txBody>
          <a:bodyPr wrap="square" rtlCol="0">
            <a:spAutoFit/>
          </a:bodyPr>
          <a:lstStyle/>
          <a:p>
            <a:pPr algn="ctr"/>
            <a:r>
              <a:rPr lang="it-IT" sz="1000" dirty="0"/>
              <a:t>Close </a:t>
            </a:r>
            <a:r>
              <a:rPr lang="it-IT" sz="1000" dirty="0" err="1"/>
              <a:t>notification’s</a:t>
            </a:r>
            <a:r>
              <a:rPr lang="it-IT" sz="1000" dirty="0"/>
              <a:t> area</a:t>
            </a:r>
          </a:p>
        </p:txBody>
      </p:sp>
      <p:sp>
        <p:nvSpPr>
          <p:cNvPr id="68" name="CasellaDiTesto 67">
            <a:extLst>
              <a:ext uri="{FF2B5EF4-FFF2-40B4-BE49-F238E27FC236}">
                <a16:creationId xmlns:a16="http://schemas.microsoft.com/office/drawing/2014/main" id="{8BD85E0F-0C1A-0F4D-9553-AF1A33351E7F}"/>
              </a:ext>
            </a:extLst>
          </p:cNvPr>
          <p:cNvSpPr txBox="1"/>
          <p:nvPr/>
        </p:nvSpPr>
        <p:spPr>
          <a:xfrm>
            <a:off x="5755340" y="1336971"/>
            <a:ext cx="1214437" cy="400110"/>
          </a:xfrm>
          <a:prstGeom prst="rect">
            <a:avLst/>
          </a:prstGeom>
          <a:noFill/>
        </p:spPr>
        <p:txBody>
          <a:bodyPr wrap="square" rtlCol="0">
            <a:spAutoFit/>
          </a:bodyPr>
          <a:lstStyle/>
          <a:p>
            <a:pPr algn="ctr"/>
            <a:r>
              <a:rPr lang="it-IT" sz="1000" dirty="0" err="1"/>
              <a:t>Notifications</a:t>
            </a:r>
            <a:r>
              <a:rPr lang="it-IT" sz="1000" dirty="0"/>
              <a:t>’ area </a:t>
            </a:r>
            <a:r>
              <a:rPr lang="it-IT" sz="1000" dirty="0" err="1"/>
              <a:t>closed</a:t>
            </a:r>
            <a:endParaRPr lang="it-IT" sz="1000" dirty="0"/>
          </a:p>
        </p:txBody>
      </p:sp>
      <p:sp>
        <p:nvSpPr>
          <p:cNvPr id="76" name="Arco 75">
            <a:extLst>
              <a:ext uri="{FF2B5EF4-FFF2-40B4-BE49-F238E27FC236}">
                <a16:creationId xmlns:a16="http://schemas.microsoft.com/office/drawing/2014/main" id="{7726F424-D20F-C848-8BDE-99DB70B9FCA0}"/>
              </a:ext>
            </a:extLst>
          </p:cNvPr>
          <p:cNvSpPr/>
          <p:nvPr/>
        </p:nvSpPr>
        <p:spPr>
          <a:xfrm rot="5400000">
            <a:off x="8819743" y="2451237"/>
            <a:ext cx="1489390" cy="1827890"/>
          </a:xfrm>
          <a:prstGeom prst="arc">
            <a:avLst>
              <a:gd name="adj1" fmla="val 8073691"/>
              <a:gd name="adj2" fmla="val 5918498"/>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cxnSp>
        <p:nvCxnSpPr>
          <p:cNvPr id="77" name="Connettore 2 76">
            <a:extLst>
              <a:ext uri="{FF2B5EF4-FFF2-40B4-BE49-F238E27FC236}">
                <a16:creationId xmlns:a16="http://schemas.microsoft.com/office/drawing/2014/main" id="{2F968681-0063-2C40-9612-2218303411D3}"/>
              </a:ext>
            </a:extLst>
          </p:cNvPr>
          <p:cNvCxnSpPr>
            <a:cxnSpLocks/>
          </p:cNvCxnSpPr>
          <p:nvPr/>
        </p:nvCxnSpPr>
        <p:spPr>
          <a:xfrm flipH="1">
            <a:off x="8855395" y="2784452"/>
            <a:ext cx="137422" cy="10020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05" name="Arco 104">
            <a:extLst>
              <a:ext uri="{FF2B5EF4-FFF2-40B4-BE49-F238E27FC236}">
                <a16:creationId xmlns:a16="http://schemas.microsoft.com/office/drawing/2014/main" id="{418E5A27-68C6-454D-9E4F-0BF83CC1F1AF}"/>
              </a:ext>
            </a:extLst>
          </p:cNvPr>
          <p:cNvSpPr/>
          <p:nvPr/>
        </p:nvSpPr>
        <p:spPr>
          <a:xfrm rot="21243910">
            <a:off x="7799592" y="1130318"/>
            <a:ext cx="1702616" cy="1553053"/>
          </a:xfrm>
          <a:prstGeom prst="arc">
            <a:avLst>
              <a:gd name="adj1" fmla="val 9274997"/>
              <a:gd name="adj2" fmla="val 5300586"/>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6" name="Arco 105">
            <a:extLst>
              <a:ext uri="{FF2B5EF4-FFF2-40B4-BE49-F238E27FC236}">
                <a16:creationId xmlns:a16="http://schemas.microsoft.com/office/drawing/2014/main" id="{FB564C8C-01F6-9B4F-9DCF-C16A94F70756}"/>
              </a:ext>
            </a:extLst>
          </p:cNvPr>
          <p:cNvSpPr/>
          <p:nvPr/>
        </p:nvSpPr>
        <p:spPr>
          <a:xfrm rot="11517172">
            <a:off x="6772083" y="3161986"/>
            <a:ext cx="1639864" cy="1663644"/>
          </a:xfrm>
          <a:prstGeom prst="arc">
            <a:avLst>
              <a:gd name="adj1" fmla="val 6880836"/>
              <a:gd name="adj2" fmla="val 4666981"/>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7" name="CasellaDiTesto 106">
            <a:extLst>
              <a:ext uri="{FF2B5EF4-FFF2-40B4-BE49-F238E27FC236}">
                <a16:creationId xmlns:a16="http://schemas.microsoft.com/office/drawing/2014/main" id="{17D9EAF0-5C3E-CA43-B5E4-898AAC4284E9}"/>
              </a:ext>
            </a:extLst>
          </p:cNvPr>
          <p:cNvSpPr txBox="1"/>
          <p:nvPr/>
        </p:nvSpPr>
        <p:spPr>
          <a:xfrm rot="333211">
            <a:off x="7935165" y="743102"/>
            <a:ext cx="1701678" cy="400110"/>
          </a:xfrm>
          <a:prstGeom prst="rect">
            <a:avLst/>
          </a:prstGeom>
          <a:noFill/>
        </p:spPr>
        <p:txBody>
          <a:bodyPr wrap="square" rtlCol="0">
            <a:spAutoFit/>
          </a:bodyPr>
          <a:lstStyle/>
          <a:p>
            <a:pPr algn="ctr"/>
            <a:r>
              <a:rPr lang="it-IT" sz="1000" dirty="0" err="1"/>
              <a:t>Activate</a:t>
            </a:r>
            <a:r>
              <a:rPr lang="it-IT" sz="1000" dirty="0"/>
              <a:t>/</a:t>
            </a:r>
            <a:r>
              <a:rPr lang="it-IT" sz="1000" dirty="0" err="1"/>
              <a:t>deactivate</a:t>
            </a:r>
            <a:r>
              <a:rPr lang="it-IT" sz="1000" dirty="0"/>
              <a:t> </a:t>
            </a:r>
            <a:r>
              <a:rPr lang="it-IT" sz="1000" dirty="0" err="1"/>
              <a:t>lessons</a:t>
            </a:r>
            <a:r>
              <a:rPr lang="it-IT" sz="1000" dirty="0"/>
              <a:t>’ </a:t>
            </a:r>
            <a:r>
              <a:rPr lang="it-IT" sz="1000" dirty="0" err="1"/>
              <a:t>notifications</a:t>
            </a:r>
            <a:endParaRPr lang="it-IT" sz="1000" dirty="0"/>
          </a:p>
        </p:txBody>
      </p:sp>
      <p:sp>
        <p:nvSpPr>
          <p:cNvPr id="108" name="CasellaDiTesto 107">
            <a:extLst>
              <a:ext uri="{FF2B5EF4-FFF2-40B4-BE49-F238E27FC236}">
                <a16:creationId xmlns:a16="http://schemas.microsoft.com/office/drawing/2014/main" id="{01879AA4-A3C3-FC45-B9D6-2EB11DF54003}"/>
              </a:ext>
            </a:extLst>
          </p:cNvPr>
          <p:cNvSpPr txBox="1"/>
          <p:nvPr/>
        </p:nvSpPr>
        <p:spPr>
          <a:xfrm rot="239615">
            <a:off x="8016871" y="1143915"/>
            <a:ext cx="1363391" cy="707886"/>
          </a:xfrm>
          <a:prstGeom prst="rect">
            <a:avLst/>
          </a:prstGeom>
          <a:noFill/>
        </p:spPr>
        <p:txBody>
          <a:bodyPr wrap="square" rtlCol="0">
            <a:spAutoFit/>
          </a:bodyPr>
          <a:lstStyle/>
          <a:p>
            <a:pPr algn="ctr"/>
            <a:r>
              <a:rPr lang="it-IT" sz="1000" dirty="0" err="1"/>
              <a:t>Lessons</a:t>
            </a:r>
            <a:r>
              <a:rPr lang="it-IT" sz="1000" dirty="0"/>
              <a:t>’ </a:t>
            </a:r>
            <a:r>
              <a:rPr lang="it-IT" sz="1000" dirty="0" err="1"/>
              <a:t>notifications</a:t>
            </a:r>
            <a:r>
              <a:rPr lang="it-IT" sz="1000" dirty="0"/>
              <a:t> </a:t>
            </a:r>
            <a:r>
              <a:rPr lang="it-IT" sz="1000" dirty="0" err="1"/>
              <a:t>activated</a:t>
            </a:r>
            <a:r>
              <a:rPr lang="it-IT" sz="1000" dirty="0"/>
              <a:t>/</a:t>
            </a:r>
            <a:r>
              <a:rPr lang="it-IT" sz="1000" dirty="0" err="1"/>
              <a:t>deactivated</a:t>
            </a:r>
            <a:endParaRPr lang="it-IT" sz="1000" dirty="0"/>
          </a:p>
        </p:txBody>
      </p:sp>
      <p:sp>
        <p:nvSpPr>
          <p:cNvPr id="109" name="CasellaDiTesto 108">
            <a:extLst>
              <a:ext uri="{FF2B5EF4-FFF2-40B4-BE49-F238E27FC236}">
                <a16:creationId xmlns:a16="http://schemas.microsoft.com/office/drawing/2014/main" id="{56DDB93B-C821-C947-9117-98278C8E7BEE}"/>
              </a:ext>
            </a:extLst>
          </p:cNvPr>
          <p:cNvSpPr txBox="1"/>
          <p:nvPr/>
        </p:nvSpPr>
        <p:spPr>
          <a:xfrm rot="21288099">
            <a:off x="9032823" y="4111225"/>
            <a:ext cx="1342043" cy="400110"/>
          </a:xfrm>
          <a:prstGeom prst="rect">
            <a:avLst/>
          </a:prstGeom>
          <a:noFill/>
        </p:spPr>
        <p:txBody>
          <a:bodyPr wrap="square" rtlCol="0">
            <a:spAutoFit/>
          </a:bodyPr>
          <a:lstStyle/>
          <a:p>
            <a:pPr algn="ctr"/>
            <a:r>
              <a:rPr lang="it-IT" sz="1000" dirty="0" err="1"/>
              <a:t>Activate</a:t>
            </a:r>
            <a:r>
              <a:rPr lang="it-IT" sz="1000" dirty="0"/>
              <a:t>/</a:t>
            </a:r>
            <a:r>
              <a:rPr lang="it-IT" sz="1000" dirty="0" err="1"/>
              <a:t>deactivate</a:t>
            </a:r>
            <a:r>
              <a:rPr lang="it-IT" sz="1000" dirty="0"/>
              <a:t> </a:t>
            </a:r>
            <a:r>
              <a:rPr lang="it-IT" sz="1000" dirty="0" err="1"/>
              <a:t>exams</a:t>
            </a:r>
            <a:r>
              <a:rPr lang="it-IT" sz="1000" dirty="0"/>
              <a:t>’ </a:t>
            </a:r>
            <a:r>
              <a:rPr lang="it-IT" sz="1000" dirty="0" err="1"/>
              <a:t>notifications</a:t>
            </a:r>
            <a:endParaRPr lang="it-IT" sz="1000" dirty="0"/>
          </a:p>
        </p:txBody>
      </p:sp>
      <p:sp>
        <p:nvSpPr>
          <p:cNvPr id="110" name="CasellaDiTesto 109">
            <a:extLst>
              <a:ext uri="{FF2B5EF4-FFF2-40B4-BE49-F238E27FC236}">
                <a16:creationId xmlns:a16="http://schemas.microsoft.com/office/drawing/2014/main" id="{BC12E962-ACDC-9C4F-9628-C298E8AF5806}"/>
              </a:ext>
            </a:extLst>
          </p:cNvPr>
          <p:cNvSpPr txBox="1"/>
          <p:nvPr/>
        </p:nvSpPr>
        <p:spPr>
          <a:xfrm rot="21340281">
            <a:off x="9035626" y="3318195"/>
            <a:ext cx="1074473" cy="707886"/>
          </a:xfrm>
          <a:prstGeom prst="rect">
            <a:avLst/>
          </a:prstGeom>
          <a:noFill/>
        </p:spPr>
        <p:txBody>
          <a:bodyPr wrap="square" rtlCol="0">
            <a:spAutoFit/>
          </a:bodyPr>
          <a:lstStyle/>
          <a:p>
            <a:pPr algn="ctr"/>
            <a:r>
              <a:rPr lang="it-IT" sz="1000" dirty="0" err="1"/>
              <a:t>Exams</a:t>
            </a:r>
            <a:r>
              <a:rPr lang="it-IT" sz="1000" dirty="0"/>
              <a:t>’ </a:t>
            </a:r>
            <a:r>
              <a:rPr lang="it-IT" sz="1000" dirty="0" err="1"/>
              <a:t>notifications</a:t>
            </a:r>
            <a:r>
              <a:rPr lang="it-IT" sz="1000" dirty="0"/>
              <a:t> </a:t>
            </a:r>
            <a:r>
              <a:rPr lang="it-IT" sz="1000" dirty="0" err="1"/>
              <a:t>activated</a:t>
            </a:r>
            <a:r>
              <a:rPr lang="it-IT" sz="1000" dirty="0"/>
              <a:t>/</a:t>
            </a:r>
          </a:p>
          <a:p>
            <a:pPr algn="ctr"/>
            <a:r>
              <a:rPr lang="it-IT" sz="1000" dirty="0" err="1"/>
              <a:t>deactivated</a:t>
            </a:r>
            <a:endParaRPr lang="it-IT" sz="1000" dirty="0"/>
          </a:p>
        </p:txBody>
      </p:sp>
      <p:sp>
        <p:nvSpPr>
          <p:cNvPr id="111" name="CasellaDiTesto 110">
            <a:extLst>
              <a:ext uri="{FF2B5EF4-FFF2-40B4-BE49-F238E27FC236}">
                <a16:creationId xmlns:a16="http://schemas.microsoft.com/office/drawing/2014/main" id="{DCDBD498-72F4-0243-B6DD-CF7B65756B50}"/>
              </a:ext>
            </a:extLst>
          </p:cNvPr>
          <p:cNvSpPr txBox="1"/>
          <p:nvPr/>
        </p:nvSpPr>
        <p:spPr>
          <a:xfrm>
            <a:off x="6767957" y="4846987"/>
            <a:ext cx="1399656" cy="553998"/>
          </a:xfrm>
          <a:prstGeom prst="rect">
            <a:avLst/>
          </a:prstGeom>
          <a:noFill/>
        </p:spPr>
        <p:txBody>
          <a:bodyPr wrap="square" rtlCol="0">
            <a:spAutoFit/>
          </a:bodyPr>
          <a:lstStyle/>
          <a:p>
            <a:pPr algn="ctr"/>
            <a:r>
              <a:rPr lang="it-IT" sz="1000" dirty="0" err="1"/>
              <a:t>Activate</a:t>
            </a:r>
            <a:r>
              <a:rPr lang="it-IT" sz="1000" dirty="0"/>
              <a:t>/</a:t>
            </a:r>
            <a:r>
              <a:rPr lang="it-IT" sz="1000" dirty="0" err="1"/>
              <a:t>deactivate</a:t>
            </a:r>
            <a:r>
              <a:rPr lang="it-IT" sz="1000" dirty="0"/>
              <a:t> </a:t>
            </a:r>
            <a:r>
              <a:rPr lang="it-IT" sz="1000" dirty="0" err="1"/>
              <a:t>deadlines</a:t>
            </a:r>
            <a:r>
              <a:rPr lang="it-IT" sz="1000" dirty="0"/>
              <a:t>’ </a:t>
            </a:r>
            <a:r>
              <a:rPr lang="it-IT" sz="1000" dirty="0" err="1"/>
              <a:t>notifications</a:t>
            </a:r>
            <a:endParaRPr lang="it-IT" sz="1000" dirty="0"/>
          </a:p>
        </p:txBody>
      </p:sp>
      <p:sp>
        <p:nvSpPr>
          <p:cNvPr id="112" name="CasellaDiTesto 111">
            <a:extLst>
              <a:ext uri="{FF2B5EF4-FFF2-40B4-BE49-F238E27FC236}">
                <a16:creationId xmlns:a16="http://schemas.microsoft.com/office/drawing/2014/main" id="{3E93BB6A-7B35-F44E-A28C-889F88D9CDA1}"/>
              </a:ext>
            </a:extLst>
          </p:cNvPr>
          <p:cNvSpPr txBox="1"/>
          <p:nvPr/>
        </p:nvSpPr>
        <p:spPr>
          <a:xfrm>
            <a:off x="7059321" y="4042796"/>
            <a:ext cx="1081621" cy="707886"/>
          </a:xfrm>
          <a:prstGeom prst="rect">
            <a:avLst/>
          </a:prstGeom>
          <a:noFill/>
        </p:spPr>
        <p:txBody>
          <a:bodyPr wrap="square" rtlCol="0">
            <a:spAutoFit/>
          </a:bodyPr>
          <a:lstStyle/>
          <a:p>
            <a:pPr algn="ctr"/>
            <a:r>
              <a:rPr lang="it-IT" sz="1000" dirty="0" err="1"/>
              <a:t>Deadlines</a:t>
            </a:r>
            <a:r>
              <a:rPr lang="it-IT" sz="1000" dirty="0"/>
              <a:t>’ </a:t>
            </a:r>
            <a:r>
              <a:rPr lang="it-IT" sz="1000" dirty="0" err="1"/>
              <a:t>notifications</a:t>
            </a:r>
            <a:r>
              <a:rPr lang="it-IT" sz="1000" dirty="0"/>
              <a:t> </a:t>
            </a:r>
            <a:r>
              <a:rPr lang="it-IT" sz="1000" dirty="0" err="1"/>
              <a:t>activated</a:t>
            </a:r>
            <a:r>
              <a:rPr lang="it-IT" sz="1000" dirty="0"/>
              <a:t>/</a:t>
            </a:r>
          </a:p>
          <a:p>
            <a:pPr algn="ctr"/>
            <a:r>
              <a:rPr lang="it-IT" sz="1000" dirty="0" err="1"/>
              <a:t>deactivated</a:t>
            </a:r>
            <a:endParaRPr lang="it-IT" sz="1000" dirty="0"/>
          </a:p>
        </p:txBody>
      </p:sp>
      <p:cxnSp>
        <p:nvCxnSpPr>
          <p:cNvPr id="113" name="Connettore 2 112">
            <a:extLst>
              <a:ext uri="{FF2B5EF4-FFF2-40B4-BE49-F238E27FC236}">
                <a16:creationId xmlns:a16="http://schemas.microsoft.com/office/drawing/2014/main" id="{EE513C10-0F7E-8E49-B713-61AE758B558F}"/>
              </a:ext>
            </a:extLst>
          </p:cNvPr>
          <p:cNvCxnSpPr>
            <a:cxnSpLocks/>
            <a:stCxn id="105" idx="0"/>
          </p:cNvCxnSpPr>
          <p:nvPr/>
        </p:nvCxnSpPr>
        <p:spPr>
          <a:xfrm>
            <a:off x="7937044" y="2341757"/>
            <a:ext cx="158475" cy="20788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Connettore 2 117">
            <a:extLst>
              <a:ext uri="{FF2B5EF4-FFF2-40B4-BE49-F238E27FC236}">
                <a16:creationId xmlns:a16="http://schemas.microsoft.com/office/drawing/2014/main" id="{0EB9C1E0-91B5-474C-9161-23EB87D15802}"/>
              </a:ext>
            </a:extLst>
          </p:cNvPr>
          <p:cNvCxnSpPr>
            <a:cxnSpLocks/>
            <a:stCxn id="106" idx="2"/>
          </p:cNvCxnSpPr>
          <p:nvPr/>
        </p:nvCxnSpPr>
        <p:spPr>
          <a:xfrm flipV="1">
            <a:off x="7588183" y="3156784"/>
            <a:ext cx="68150" cy="5754"/>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9212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95AFF61-CF33-4244-BB1A-56A5471AD515}"/>
              </a:ext>
            </a:extLst>
          </p:cNvPr>
          <p:cNvSpPr txBox="1"/>
          <p:nvPr/>
        </p:nvSpPr>
        <p:spPr>
          <a:xfrm>
            <a:off x="572222" y="367935"/>
            <a:ext cx="4005520" cy="461665"/>
          </a:xfrm>
          <a:prstGeom prst="rect">
            <a:avLst/>
          </a:prstGeom>
          <a:noFill/>
        </p:spPr>
        <p:txBody>
          <a:bodyPr wrap="none" rtlCol="0">
            <a:spAutoFit/>
          </a:bodyPr>
          <a:lstStyle/>
          <a:p>
            <a:r>
              <a:rPr lang="it-IT" sz="2400" b="1" dirty="0">
                <a:solidFill>
                  <a:srgbClr val="002060"/>
                </a:solidFill>
                <a:latin typeface="Avenir Next" panose="020B0503020202020204" pitchFamily="34" charset="0"/>
                <a:ea typeface="Palatino" pitchFamily="2" charset="77"/>
              </a:rPr>
              <a:t>TASK 3: Take-Share Notes</a:t>
            </a:r>
          </a:p>
        </p:txBody>
      </p:sp>
      <p:sp>
        <p:nvSpPr>
          <p:cNvPr id="3" name="CasellaDiTesto 2">
            <a:extLst>
              <a:ext uri="{FF2B5EF4-FFF2-40B4-BE49-F238E27FC236}">
                <a16:creationId xmlns:a16="http://schemas.microsoft.com/office/drawing/2014/main" id="{8666248B-EDD0-46E5-885B-CD38A52C134D}"/>
              </a:ext>
            </a:extLst>
          </p:cNvPr>
          <p:cNvSpPr txBox="1"/>
          <p:nvPr/>
        </p:nvSpPr>
        <p:spPr>
          <a:xfrm>
            <a:off x="572222" y="829600"/>
            <a:ext cx="9623404" cy="1384995"/>
          </a:xfrm>
          <a:prstGeom prst="rect">
            <a:avLst/>
          </a:prstGeom>
          <a:noFill/>
        </p:spPr>
        <p:txBody>
          <a:bodyPr wrap="none" rtlCol="0">
            <a:spAutoFit/>
          </a:bodyPr>
          <a:lstStyle/>
          <a:p>
            <a:r>
              <a:rPr lang="it-IT" sz="1400" dirty="0">
                <a:latin typeface="Avenir Next" panose="020B0503020202020204" pitchFamily="34" charset="0"/>
              </a:rPr>
              <a:t>The user </a:t>
            </a:r>
            <a:r>
              <a:rPr lang="en-US" sz="1400" dirty="0">
                <a:latin typeface="Avenir Next" panose="020B0503020202020204" pitchFamily="34" charset="0"/>
              </a:rPr>
              <a:t>wants</a:t>
            </a:r>
            <a:r>
              <a:rPr lang="it-IT" sz="1400" dirty="0">
                <a:latin typeface="Avenir Next" panose="020B0503020202020204" pitchFamily="34" charset="0"/>
              </a:rPr>
              <a:t> to take notes </a:t>
            </a:r>
            <a:r>
              <a:rPr lang="it-IT" sz="1400" dirty="0" err="1">
                <a:latin typeface="Avenir Next" panose="020B0503020202020204" pitchFamily="34" charset="0"/>
              </a:rPr>
              <a:t>using</a:t>
            </a:r>
            <a:r>
              <a:rPr lang="it-IT" sz="1400" dirty="0">
                <a:latin typeface="Avenir Next" panose="020B0503020202020204" pitchFamily="34" charset="0"/>
              </a:rPr>
              <a:t> the </a:t>
            </a:r>
            <a:r>
              <a:rPr lang="it-IT" sz="1400" dirty="0" err="1">
                <a:latin typeface="Avenir Next" panose="020B0503020202020204" pitchFamily="34" charset="0"/>
              </a:rPr>
              <a:t>application</a:t>
            </a:r>
            <a:r>
              <a:rPr lang="it-IT" sz="1400" dirty="0">
                <a:latin typeface="Avenir Next" panose="020B0503020202020204" pitchFamily="34" charset="0"/>
              </a:rPr>
              <a:t> in </a:t>
            </a:r>
            <a:r>
              <a:rPr lang="it-IT" sz="1400" dirty="0" err="1">
                <a:latin typeface="Avenir Next" panose="020B0503020202020204" pitchFamily="34" charset="0"/>
              </a:rPr>
              <a:t>order</a:t>
            </a:r>
            <a:r>
              <a:rPr lang="it-IT" sz="1400" dirty="0">
                <a:latin typeface="Avenir Next" panose="020B0503020202020204" pitchFamily="34" charset="0"/>
              </a:rPr>
              <a:t> to:</a:t>
            </a:r>
          </a:p>
          <a:p>
            <a:pPr marL="342900" indent="-342900">
              <a:buFont typeface="+mj-lt"/>
              <a:buAutoNum type="arabicPeriod"/>
            </a:pPr>
            <a:r>
              <a:rPr lang="it-IT" sz="1400" dirty="0">
                <a:latin typeface="Avenir Next" panose="020B0503020202020204" pitchFamily="34" charset="0"/>
              </a:rPr>
              <a:t>W</a:t>
            </a:r>
            <a:r>
              <a:rPr lang="en-GB" sz="1400" dirty="0">
                <a:latin typeface="Avenir Next" panose="020B0503020202020204" pitchFamily="34" charset="0"/>
              </a:rPr>
              <a:t>rite them in a clearer and more orderly way;</a:t>
            </a:r>
          </a:p>
          <a:p>
            <a:pPr marL="342900" indent="-342900">
              <a:buFont typeface="+mj-lt"/>
              <a:buAutoNum type="arabicPeriod"/>
            </a:pPr>
            <a:r>
              <a:rPr lang="en-GB" sz="1400" dirty="0">
                <a:latin typeface="Avenir Next" panose="020B0503020202020204" pitchFamily="34" charset="0"/>
              </a:rPr>
              <a:t>Always have them at hand using smartphone or PC;</a:t>
            </a:r>
          </a:p>
          <a:p>
            <a:pPr marL="342900" indent="-342900">
              <a:buFont typeface="+mj-lt"/>
              <a:buAutoNum type="arabicPeriod"/>
            </a:pPr>
            <a:r>
              <a:rPr lang="en-GB" sz="1400" dirty="0">
                <a:latin typeface="Avenir Next" panose="020B0503020202020204" pitchFamily="34" charset="0"/>
              </a:rPr>
              <a:t>Share them with the other colleagues;</a:t>
            </a:r>
          </a:p>
          <a:p>
            <a:r>
              <a:rPr lang="it-IT" sz="1400" dirty="0">
                <a:latin typeface="Avenir Next" panose="020B0503020202020204" pitchFamily="34" charset="0"/>
              </a:rPr>
              <a:t>To </a:t>
            </a:r>
            <a:r>
              <a:rPr lang="it-IT" sz="1400" dirty="0" err="1">
                <a:latin typeface="Avenir Next" panose="020B0503020202020204" pitchFamily="34" charset="0"/>
              </a:rPr>
              <a:t>manage</a:t>
            </a:r>
            <a:r>
              <a:rPr lang="it-IT" sz="1400" dirty="0">
                <a:latin typeface="Avenir Next" panose="020B0503020202020204" pitchFamily="34" charset="0"/>
              </a:rPr>
              <a:t> </a:t>
            </a:r>
            <a:r>
              <a:rPr lang="it-IT" sz="1400" dirty="0" err="1">
                <a:latin typeface="Avenir Next" panose="020B0503020202020204" pitchFamily="34" charset="0"/>
              </a:rPr>
              <a:t>this</a:t>
            </a:r>
            <a:r>
              <a:rPr lang="it-IT" sz="1400" dirty="0">
                <a:latin typeface="Avenir Next" panose="020B0503020202020204" pitchFamily="34" charset="0"/>
              </a:rPr>
              <a:t> he first </a:t>
            </a:r>
            <a:r>
              <a:rPr lang="it-IT" sz="1400" dirty="0" err="1">
                <a:latin typeface="Avenir Next" panose="020B0503020202020204" pitchFamily="34" charset="0"/>
              </a:rPr>
              <a:t>goes</a:t>
            </a:r>
            <a:r>
              <a:rPr lang="it-IT" sz="1400" dirty="0">
                <a:latin typeface="Avenir Next" panose="020B0503020202020204" pitchFamily="34" charset="0"/>
              </a:rPr>
              <a:t> to the </a:t>
            </a:r>
            <a:r>
              <a:rPr lang="it-IT" sz="1400" dirty="0" err="1">
                <a:latin typeface="Avenir Next" panose="020B0503020202020204" pitchFamily="34" charset="0"/>
              </a:rPr>
              <a:t>section</a:t>
            </a:r>
            <a:r>
              <a:rPr lang="it-IT" sz="1400" dirty="0">
                <a:latin typeface="Avenir Next" panose="020B0503020202020204" pitchFamily="34" charset="0"/>
              </a:rPr>
              <a:t> «Take Note», </a:t>
            </a:r>
            <a:r>
              <a:rPr lang="it-IT" sz="1400" dirty="0" err="1">
                <a:latin typeface="Avenir Next" panose="020B0503020202020204" pitchFamily="34" charset="0"/>
              </a:rPr>
              <a:t>then</a:t>
            </a:r>
            <a:r>
              <a:rPr lang="it-IT" sz="1400" dirty="0">
                <a:latin typeface="Avenir Next" panose="020B0503020202020204" pitchFamily="34" charset="0"/>
              </a:rPr>
              <a:t> once the note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written</a:t>
            </a:r>
            <a:r>
              <a:rPr lang="it-IT" sz="1400" dirty="0">
                <a:latin typeface="Avenir Next" panose="020B0503020202020204" pitchFamily="34" charset="0"/>
              </a:rPr>
              <a:t> he can decide to share </a:t>
            </a:r>
            <a:r>
              <a:rPr lang="it-IT" sz="1400" dirty="0" err="1">
                <a:latin typeface="Avenir Next" panose="020B0503020202020204" pitchFamily="34" charset="0"/>
              </a:rPr>
              <a:t>it</a:t>
            </a:r>
            <a:r>
              <a:rPr lang="it-IT" sz="1400" dirty="0">
                <a:latin typeface="Avenir Next" panose="020B0503020202020204" pitchFamily="34" charset="0"/>
              </a:rPr>
              <a:t> or </a:t>
            </a:r>
            <a:r>
              <a:rPr lang="it-IT" sz="1400" dirty="0" err="1">
                <a:latin typeface="Avenir Next" panose="020B0503020202020204" pitchFamily="34" charset="0"/>
              </a:rPr>
              <a:t>not</a:t>
            </a:r>
            <a:r>
              <a:rPr lang="it-IT" sz="1400" dirty="0">
                <a:latin typeface="Avenir Next" panose="020B0503020202020204" pitchFamily="34" charset="0"/>
              </a:rPr>
              <a:t>, he can </a:t>
            </a:r>
            <a:r>
              <a:rPr lang="it-IT" sz="1400" dirty="0" err="1">
                <a:latin typeface="Avenir Next" panose="020B0503020202020204" pitchFamily="34" charset="0"/>
              </a:rPr>
              <a:t>also</a:t>
            </a:r>
            <a:endParaRPr lang="it-IT" sz="1400" dirty="0">
              <a:latin typeface="Avenir Next" panose="020B0503020202020204" pitchFamily="34" charset="0"/>
            </a:endParaRPr>
          </a:p>
          <a:p>
            <a:r>
              <a:rPr lang="it-IT" sz="1400" dirty="0">
                <a:latin typeface="Avenir Next" panose="020B0503020202020204" pitchFamily="34" charset="0"/>
              </a:rPr>
              <a:t>decide to share </a:t>
            </a:r>
            <a:r>
              <a:rPr lang="it-IT" sz="1400" dirty="0" err="1">
                <a:latin typeface="Avenir Next" panose="020B0503020202020204" pitchFamily="34" charset="0"/>
              </a:rPr>
              <a:t>it</a:t>
            </a:r>
            <a:r>
              <a:rPr lang="it-IT" sz="1400" dirty="0">
                <a:latin typeface="Avenir Next" panose="020B0503020202020204" pitchFamily="34" charset="0"/>
              </a:rPr>
              <a:t> </a:t>
            </a:r>
            <a:r>
              <a:rPr lang="it-IT" sz="1400" dirty="0" err="1">
                <a:latin typeface="Avenir Next" panose="020B0503020202020204" pitchFamily="34" charset="0"/>
              </a:rPr>
              <a:t>later</a:t>
            </a:r>
            <a:r>
              <a:rPr lang="it-IT" sz="1400" dirty="0">
                <a:latin typeface="Avenir Next" panose="020B0503020202020204" pitchFamily="34" charset="0"/>
              </a:rPr>
              <a:t>.</a:t>
            </a:r>
          </a:p>
        </p:txBody>
      </p:sp>
      <p:sp>
        <p:nvSpPr>
          <p:cNvPr id="4" name="CasellaDiTesto 3">
            <a:extLst>
              <a:ext uri="{FF2B5EF4-FFF2-40B4-BE49-F238E27FC236}">
                <a16:creationId xmlns:a16="http://schemas.microsoft.com/office/drawing/2014/main" id="{D447687C-9686-4CF0-84DD-349558DBB76F}"/>
              </a:ext>
            </a:extLst>
          </p:cNvPr>
          <p:cNvSpPr txBox="1"/>
          <p:nvPr/>
        </p:nvSpPr>
        <p:spPr>
          <a:xfrm>
            <a:off x="4750728" y="2749045"/>
            <a:ext cx="1475999" cy="900000"/>
          </a:xfrm>
          <a:prstGeom prst="rect">
            <a:avLst/>
          </a:prstGeom>
          <a:noFill/>
          <a:ln>
            <a:solidFill>
              <a:srgbClr val="002060"/>
            </a:solidFill>
          </a:ln>
        </p:spPr>
        <p:txBody>
          <a:bodyPr vert="horz" wrap="none" lIns="90000" rtlCol="0" anchor="ctr" anchorCtr="0">
            <a:normAutofit/>
          </a:bodyPr>
          <a:lstStyle/>
          <a:p>
            <a:pPr algn="ctr"/>
            <a:r>
              <a:rPr lang="it-IT" sz="1200" dirty="0"/>
              <a:t>0. Takes-share notes</a:t>
            </a:r>
          </a:p>
        </p:txBody>
      </p:sp>
      <p:sp>
        <p:nvSpPr>
          <p:cNvPr id="5" name="CasellaDiTesto 4">
            <a:extLst>
              <a:ext uri="{FF2B5EF4-FFF2-40B4-BE49-F238E27FC236}">
                <a16:creationId xmlns:a16="http://schemas.microsoft.com/office/drawing/2014/main" id="{C187F473-878F-4048-B252-5ADB0B01F0B9}"/>
              </a:ext>
            </a:extLst>
          </p:cNvPr>
          <p:cNvSpPr txBox="1"/>
          <p:nvPr/>
        </p:nvSpPr>
        <p:spPr>
          <a:xfrm>
            <a:off x="702949" y="2696011"/>
            <a:ext cx="3043141" cy="369332"/>
          </a:xfrm>
          <a:prstGeom prst="rect">
            <a:avLst/>
          </a:prstGeom>
          <a:noFill/>
        </p:spPr>
        <p:txBody>
          <a:bodyPr wrap="none" rtlCol="0">
            <a:spAutoFit/>
          </a:bodyPr>
          <a:lstStyle/>
          <a:p>
            <a:r>
              <a:rPr lang="it-IT" b="1" dirty="0" err="1">
                <a:solidFill>
                  <a:srgbClr val="0070C0"/>
                </a:solidFill>
                <a:latin typeface="Avenir Next" panose="020B0503020202020204" pitchFamily="34" charset="0"/>
              </a:rPr>
              <a:t>Hierarchical</a:t>
            </a:r>
            <a:r>
              <a:rPr lang="it-IT" b="1" dirty="0">
                <a:solidFill>
                  <a:srgbClr val="0070C0"/>
                </a:solidFill>
                <a:latin typeface="Avenir Next" panose="020B0503020202020204" pitchFamily="34" charset="0"/>
              </a:rPr>
              <a:t> Task Analysis</a:t>
            </a:r>
          </a:p>
        </p:txBody>
      </p:sp>
      <p:sp>
        <p:nvSpPr>
          <p:cNvPr id="7" name="CasellaDiTesto 6">
            <a:extLst>
              <a:ext uri="{FF2B5EF4-FFF2-40B4-BE49-F238E27FC236}">
                <a16:creationId xmlns:a16="http://schemas.microsoft.com/office/drawing/2014/main" id="{42AB25A9-0A38-46AC-A48F-204245B9D9CB}"/>
              </a:ext>
            </a:extLst>
          </p:cNvPr>
          <p:cNvSpPr txBox="1"/>
          <p:nvPr/>
        </p:nvSpPr>
        <p:spPr>
          <a:xfrm>
            <a:off x="9151195" y="3864782"/>
            <a:ext cx="1699444"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 Save notes</a:t>
            </a:r>
          </a:p>
        </p:txBody>
      </p:sp>
      <p:sp>
        <p:nvSpPr>
          <p:cNvPr id="8" name="CasellaDiTesto 7">
            <a:extLst>
              <a:ext uri="{FF2B5EF4-FFF2-40B4-BE49-F238E27FC236}">
                <a16:creationId xmlns:a16="http://schemas.microsoft.com/office/drawing/2014/main" id="{D2414AD7-5475-4019-BF1C-97880D2565FD}"/>
              </a:ext>
            </a:extLst>
          </p:cNvPr>
          <p:cNvSpPr txBox="1"/>
          <p:nvPr/>
        </p:nvSpPr>
        <p:spPr>
          <a:xfrm>
            <a:off x="408442" y="5115971"/>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1.1. </a:t>
            </a:r>
            <a:r>
              <a:rPr lang="it-IT" sz="1200" dirty="0" err="1"/>
              <a:t>Enter</a:t>
            </a:r>
            <a:r>
              <a:rPr lang="it-IT" sz="1200" dirty="0"/>
              <a:t> </a:t>
            </a:r>
            <a:r>
              <a:rPr lang="it-IT" sz="1200" dirty="0" err="1"/>
              <a:t>app</a:t>
            </a:r>
            <a:endParaRPr lang="it-IT" sz="1200" dirty="0"/>
          </a:p>
        </p:txBody>
      </p:sp>
      <p:sp>
        <p:nvSpPr>
          <p:cNvPr id="9" name="CasellaDiTesto 8">
            <a:extLst>
              <a:ext uri="{FF2B5EF4-FFF2-40B4-BE49-F238E27FC236}">
                <a16:creationId xmlns:a16="http://schemas.microsoft.com/office/drawing/2014/main" id="{04318CAC-FAE8-4833-BC81-23CFCBEC1674}"/>
              </a:ext>
            </a:extLst>
          </p:cNvPr>
          <p:cNvSpPr txBox="1"/>
          <p:nvPr/>
        </p:nvSpPr>
        <p:spPr>
          <a:xfrm>
            <a:off x="1518830" y="5119301"/>
            <a:ext cx="827999" cy="900000"/>
          </a:xfrm>
          <a:prstGeom prst="rect">
            <a:avLst/>
          </a:prstGeom>
          <a:noFill/>
          <a:ln>
            <a:solidFill>
              <a:srgbClr val="002060"/>
            </a:solidFill>
          </a:ln>
        </p:spPr>
        <p:txBody>
          <a:bodyPr vert="horz" wrap="square" rtlCol="0" anchor="ctr" anchorCtr="0">
            <a:spAutoFit/>
          </a:bodyPr>
          <a:lstStyle/>
          <a:p>
            <a:pPr algn="ctr"/>
            <a:r>
              <a:rPr lang="it-IT" sz="1200" dirty="0"/>
              <a:t>1.2. Login</a:t>
            </a:r>
          </a:p>
        </p:txBody>
      </p:sp>
      <p:sp>
        <p:nvSpPr>
          <p:cNvPr id="10" name="CasellaDiTesto 9">
            <a:extLst>
              <a:ext uri="{FF2B5EF4-FFF2-40B4-BE49-F238E27FC236}">
                <a16:creationId xmlns:a16="http://schemas.microsoft.com/office/drawing/2014/main" id="{8997CB31-4E6F-4D99-BA2D-3B0002768E06}"/>
              </a:ext>
            </a:extLst>
          </p:cNvPr>
          <p:cNvSpPr txBox="1"/>
          <p:nvPr/>
        </p:nvSpPr>
        <p:spPr>
          <a:xfrm>
            <a:off x="6742385" y="5120118"/>
            <a:ext cx="900000" cy="900000"/>
          </a:xfrm>
          <a:prstGeom prst="rect">
            <a:avLst/>
          </a:prstGeom>
          <a:noFill/>
          <a:ln>
            <a:solidFill>
              <a:srgbClr val="002060"/>
            </a:solidFill>
          </a:ln>
        </p:spPr>
        <p:txBody>
          <a:bodyPr vert="horz" wrap="square" rtlCol="0" anchor="ctr" anchorCtr="0">
            <a:spAutoFit/>
          </a:bodyPr>
          <a:lstStyle/>
          <a:p>
            <a:pPr algn="ctr"/>
            <a:r>
              <a:rPr lang="it-IT" sz="1200" dirty="0"/>
              <a:t>2.3. Edit </a:t>
            </a:r>
            <a:r>
              <a:rPr lang="it-IT" sz="1200" dirty="0" err="1"/>
              <a:t>note’s</a:t>
            </a:r>
            <a:r>
              <a:rPr lang="it-IT" sz="1200" dirty="0"/>
              <a:t> style</a:t>
            </a:r>
          </a:p>
        </p:txBody>
      </p:sp>
      <p:sp>
        <p:nvSpPr>
          <p:cNvPr id="11" name="CasellaDiTesto 10">
            <a:extLst>
              <a:ext uri="{FF2B5EF4-FFF2-40B4-BE49-F238E27FC236}">
                <a16:creationId xmlns:a16="http://schemas.microsoft.com/office/drawing/2014/main" id="{F75BE877-7A8A-43FC-8061-7E660D22E7AB}"/>
              </a:ext>
            </a:extLst>
          </p:cNvPr>
          <p:cNvSpPr txBox="1"/>
          <p:nvPr/>
        </p:nvSpPr>
        <p:spPr>
          <a:xfrm>
            <a:off x="2362032" y="5119301"/>
            <a:ext cx="900000" cy="900000"/>
          </a:xfrm>
          <a:prstGeom prst="rect">
            <a:avLst/>
          </a:prstGeom>
          <a:noFill/>
          <a:ln>
            <a:solidFill>
              <a:srgbClr val="002060"/>
            </a:solidFill>
          </a:ln>
        </p:spPr>
        <p:txBody>
          <a:bodyPr vert="horz" wrap="square" rtlCol="0" anchor="ctr" anchorCtr="0">
            <a:spAutoFit/>
          </a:bodyPr>
          <a:lstStyle/>
          <a:p>
            <a:pPr algn="ctr"/>
            <a:r>
              <a:rPr lang="it-IT" sz="1200" dirty="0"/>
              <a:t>1.3. </a:t>
            </a:r>
            <a:r>
              <a:rPr lang="it-IT" sz="1200" dirty="0" err="1"/>
              <a:t>Sign</a:t>
            </a:r>
            <a:r>
              <a:rPr lang="it-IT" sz="1200" dirty="0"/>
              <a:t> up </a:t>
            </a:r>
          </a:p>
        </p:txBody>
      </p:sp>
      <p:sp>
        <p:nvSpPr>
          <p:cNvPr id="12" name="CasellaDiTesto 11">
            <a:extLst>
              <a:ext uri="{FF2B5EF4-FFF2-40B4-BE49-F238E27FC236}">
                <a16:creationId xmlns:a16="http://schemas.microsoft.com/office/drawing/2014/main" id="{FEFB3A2A-81E9-481A-B53D-F774A423BEF6}"/>
              </a:ext>
            </a:extLst>
          </p:cNvPr>
          <p:cNvSpPr txBox="1"/>
          <p:nvPr/>
        </p:nvSpPr>
        <p:spPr>
          <a:xfrm>
            <a:off x="4576467" y="5119301"/>
            <a:ext cx="900000" cy="900000"/>
          </a:xfrm>
          <a:prstGeom prst="rect">
            <a:avLst/>
          </a:prstGeom>
          <a:noFill/>
          <a:ln>
            <a:solidFill>
              <a:srgbClr val="002060"/>
            </a:solidFill>
          </a:ln>
        </p:spPr>
        <p:txBody>
          <a:bodyPr vert="horz" wrap="square" rtlCol="0" anchor="ctr" anchorCtr="0">
            <a:spAutoFit/>
          </a:bodyPr>
          <a:lstStyle/>
          <a:p>
            <a:pPr algn="ctr"/>
            <a:r>
              <a:rPr lang="it-IT" sz="1200" dirty="0"/>
              <a:t>2.1. </a:t>
            </a:r>
            <a:r>
              <a:rPr lang="it-IT" sz="1200" dirty="0" err="1"/>
              <a:t>Type</a:t>
            </a:r>
            <a:r>
              <a:rPr lang="it-IT" sz="1200" dirty="0"/>
              <a:t> Note </a:t>
            </a:r>
          </a:p>
        </p:txBody>
      </p:sp>
      <p:sp>
        <p:nvSpPr>
          <p:cNvPr id="13" name="CasellaDiTesto 12">
            <a:extLst>
              <a:ext uri="{FF2B5EF4-FFF2-40B4-BE49-F238E27FC236}">
                <a16:creationId xmlns:a16="http://schemas.microsoft.com/office/drawing/2014/main" id="{EC68F705-45B9-49C5-BB82-D281454A4E15}"/>
              </a:ext>
            </a:extLst>
          </p:cNvPr>
          <p:cNvSpPr txBox="1"/>
          <p:nvPr/>
        </p:nvSpPr>
        <p:spPr>
          <a:xfrm>
            <a:off x="5500931" y="5116491"/>
            <a:ext cx="1224000" cy="900000"/>
          </a:xfrm>
          <a:prstGeom prst="rect">
            <a:avLst/>
          </a:prstGeom>
          <a:noFill/>
          <a:ln>
            <a:solidFill>
              <a:srgbClr val="002060"/>
            </a:solidFill>
          </a:ln>
        </p:spPr>
        <p:txBody>
          <a:bodyPr vert="horz" wrap="square" rtlCol="0" anchor="ctr" anchorCtr="0">
            <a:spAutoFit/>
          </a:bodyPr>
          <a:lstStyle/>
          <a:p>
            <a:pPr algn="ctr"/>
            <a:r>
              <a:rPr lang="it-IT" sz="1200" dirty="0"/>
              <a:t>2.2. </a:t>
            </a:r>
            <a:r>
              <a:rPr lang="it-IT" sz="1200" dirty="0" err="1"/>
              <a:t>Add</a:t>
            </a:r>
            <a:r>
              <a:rPr lang="it-IT" sz="1200" dirty="0"/>
              <a:t> </a:t>
            </a:r>
            <a:r>
              <a:rPr lang="it-IT" sz="1200" dirty="0" err="1"/>
              <a:t>elements</a:t>
            </a:r>
            <a:r>
              <a:rPr lang="it-IT" sz="1200" dirty="0"/>
              <a:t> (</a:t>
            </a:r>
            <a:r>
              <a:rPr lang="it-IT" sz="1200" dirty="0" err="1"/>
              <a:t>graph</a:t>
            </a:r>
            <a:r>
              <a:rPr lang="it-IT" sz="1200" dirty="0"/>
              <a:t>, image, and so on)</a:t>
            </a:r>
          </a:p>
        </p:txBody>
      </p:sp>
      <p:sp>
        <p:nvSpPr>
          <p:cNvPr id="15" name="CasellaDiTesto 14">
            <a:extLst>
              <a:ext uri="{FF2B5EF4-FFF2-40B4-BE49-F238E27FC236}">
                <a16:creationId xmlns:a16="http://schemas.microsoft.com/office/drawing/2014/main" id="{8A7340D8-2A04-4D23-80C3-EF0EAD975CC1}"/>
              </a:ext>
            </a:extLst>
          </p:cNvPr>
          <p:cNvSpPr txBox="1"/>
          <p:nvPr/>
        </p:nvSpPr>
        <p:spPr>
          <a:xfrm>
            <a:off x="8819169" y="5128400"/>
            <a:ext cx="1188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3.1. </a:t>
            </a:r>
            <a:r>
              <a:rPr lang="it-IT" sz="1200" dirty="0" err="1"/>
              <a:t>Choose</a:t>
            </a:r>
            <a:r>
              <a:rPr lang="it-IT" sz="1200" dirty="0"/>
              <a:t> the directory in </a:t>
            </a:r>
            <a:r>
              <a:rPr lang="it-IT" sz="1200" dirty="0" err="1"/>
              <a:t>which</a:t>
            </a:r>
            <a:r>
              <a:rPr lang="it-IT" sz="1200" dirty="0"/>
              <a:t> </a:t>
            </a:r>
            <a:r>
              <a:rPr lang="it-IT" sz="1200" dirty="0" err="1"/>
              <a:t>save</a:t>
            </a:r>
            <a:r>
              <a:rPr lang="it-IT" sz="1200" dirty="0"/>
              <a:t> the note</a:t>
            </a:r>
          </a:p>
        </p:txBody>
      </p:sp>
      <p:sp>
        <p:nvSpPr>
          <p:cNvPr id="16" name="CasellaDiTesto 15">
            <a:extLst>
              <a:ext uri="{FF2B5EF4-FFF2-40B4-BE49-F238E27FC236}">
                <a16:creationId xmlns:a16="http://schemas.microsoft.com/office/drawing/2014/main" id="{125F4AF6-A651-4155-A5FE-C0CA963612CE}"/>
              </a:ext>
            </a:extLst>
          </p:cNvPr>
          <p:cNvSpPr txBox="1"/>
          <p:nvPr/>
        </p:nvSpPr>
        <p:spPr>
          <a:xfrm>
            <a:off x="10097742" y="5128400"/>
            <a:ext cx="126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3.2. Share the note with </a:t>
            </a:r>
            <a:r>
              <a:rPr lang="it-IT" sz="1200" dirty="0" err="1"/>
              <a:t>other</a:t>
            </a:r>
            <a:r>
              <a:rPr lang="it-IT" sz="1200" dirty="0"/>
              <a:t> users</a:t>
            </a:r>
          </a:p>
        </p:txBody>
      </p:sp>
      <p:cxnSp>
        <p:nvCxnSpPr>
          <p:cNvPr id="18" name="Connettore 4 24">
            <a:extLst>
              <a:ext uri="{FF2B5EF4-FFF2-40B4-BE49-F238E27FC236}">
                <a16:creationId xmlns:a16="http://schemas.microsoft.com/office/drawing/2014/main" id="{6C7E0838-B380-444E-82B8-EAD6CF8C3556}"/>
              </a:ext>
            </a:extLst>
          </p:cNvPr>
          <p:cNvCxnSpPr>
            <a:cxnSpLocks/>
            <a:stCxn id="4" idx="2"/>
            <a:endCxn id="17" idx="0"/>
          </p:cNvCxnSpPr>
          <p:nvPr/>
        </p:nvCxnSpPr>
        <p:spPr>
          <a:xfrm rot="5400000">
            <a:off x="3666004" y="2042057"/>
            <a:ext cx="215736" cy="342971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9" name="Connettore 4 27">
            <a:extLst>
              <a:ext uri="{FF2B5EF4-FFF2-40B4-BE49-F238E27FC236}">
                <a16:creationId xmlns:a16="http://schemas.microsoft.com/office/drawing/2014/main" id="{CF3132D1-ED12-4628-B064-703DD323D198}"/>
              </a:ext>
            </a:extLst>
          </p:cNvPr>
          <p:cNvCxnSpPr>
            <a:cxnSpLocks/>
            <a:stCxn id="4" idx="2"/>
            <a:endCxn id="7" idx="0"/>
          </p:cNvCxnSpPr>
          <p:nvPr/>
        </p:nvCxnSpPr>
        <p:spPr>
          <a:xfrm rot="16200000" flipH="1">
            <a:off x="7636954" y="1500818"/>
            <a:ext cx="215737" cy="451218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Connettore 4 30">
            <a:extLst>
              <a:ext uri="{FF2B5EF4-FFF2-40B4-BE49-F238E27FC236}">
                <a16:creationId xmlns:a16="http://schemas.microsoft.com/office/drawing/2014/main" id="{DBB15281-7642-47B9-87ED-4A1CB420CEDA}"/>
              </a:ext>
            </a:extLst>
          </p:cNvPr>
          <p:cNvCxnSpPr>
            <a:cxnSpLocks/>
            <a:stCxn id="6" idx="2"/>
            <a:endCxn id="10" idx="0"/>
          </p:cNvCxnSpPr>
          <p:nvPr/>
        </p:nvCxnSpPr>
        <p:spPr>
          <a:xfrm rot="16200000" flipH="1">
            <a:off x="6477270" y="4405002"/>
            <a:ext cx="346217" cy="108401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Connettore 4 33">
            <a:extLst>
              <a:ext uri="{FF2B5EF4-FFF2-40B4-BE49-F238E27FC236}">
                <a16:creationId xmlns:a16="http://schemas.microsoft.com/office/drawing/2014/main" id="{3EDE8888-2842-4142-8587-1F8E333A0805}"/>
              </a:ext>
            </a:extLst>
          </p:cNvPr>
          <p:cNvCxnSpPr>
            <a:cxnSpLocks/>
            <a:stCxn id="6" idx="2"/>
            <a:endCxn id="12" idx="0"/>
          </p:cNvCxnSpPr>
          <p:nvPr/>
        </p:nvCxnSpPr>
        <p:spPr>
          <a:xfrm rot="5400000">
            <a:off x="5394720" y="4405649"/>
            <a:ext cx="345400" cy="1081905"/>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Connettore 4 39">
            <a:extLst>
              <a:ext uri="{FF2B5EF4-FFF2-40B4-BE49-F238E27FC236}">
                <a16:creationId xmlns:a16="http://schemas.microsoft.com/office/drawing/2014/main" id="{1DF667BA-25C7-4E19-9009-8DECE1F08763}"/>
              </a:ext>
            </a:extLst>
          </p:cNvPr>
          <p:cNvCxnSpPr>
            <a:cxnSpLocks/>
            <a:stCxn id="17" idx="2"/>
            <a:endCxn id="8" idx="0"/>
          </p:cNvCxnSpPr>
          <p:nvPr/>
        </p:nvCxnSpPr>
        <p:spPr>
          <a:xfrm rot="5400000">
            <a:off x="1328134" y="4385090"/>
            <a:ext cx="351190" cy="111057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Connettore 4 42">
            <a:extLst>
              <a:ext uri="{FF2B5EF4-FFF2-40B4-BE49-F238E27FC236}">
                <a16:creationId xmlns:a16="http://schemas.microsoft.com/office/drawing/2014/main" id="{EC436AFD-B4DF-4FA9-A424-4A92F5727F53}"/>
              </a:ext>
            </a:extLst>
          </p:cNvPr>
          <p:cNvCxnSpPr>
            <a:cxnSpLocks/>
            <a:stCxn id="17" idx="2"/>
            <a:endCxn id="11" idx="0"/>
          </p:cNvCxnSpPr>
          <p:nvPr/>
        </p:nvCxnSpPr>
        <p:spPr>
          <a:xfrm rot="16200000" flipH="1">
            <a:off x="2258263" y="4565532"/>
            <a:ext cx="354520" cy="753017"/>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Connettore 4 45">
            <a:extLst>
              <a:ext uri="{FF2B5EF4-FFF2-40B4-BE49-F238E27FC236}">
                <a16:creationId xmlns:a16="http://schemas.microsoft.com/office/drawing/2014/main" id="{3D9E8E52-9011-423F-BD7D-6792F08D3030}"/>
              </a:ext>
            </a:extLst>
          </p:cNvPr>
          <p:cNvCxnSpPr>
            <a:cxnSpLocks/>
            <a:stCxn id="17" idx="2"/>
            <a:endCxn id="9" idx="0"/>
          </p:cNvCxnSpPr>
          <p:nvPr/>
        </p:nvCxnSpPr>
        <p:spPr>
          <a:xfrm rot="5400000">
            <a:off x="1818663" y="4878949"/>
            <a:ext cx="354520" cy="126185"/>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Connettore 4 51">
            <a:extLst>
              <a:ext uri="{FF2B5EF4-FFF2-40B4-BE49-F238E27FC236}">
                <a16:creationId xmlns:a16="http://schemas.microsoft.com/office/drawing/2014/main" id="{EE830034-937C-4698-AB90-B07E452F0826}"/>
              </a:ext>
            </a:extLst>
          </p:cNvPr>
          <p:cNvCxnSpPr>
            <a:cxnSpLocks/>
            <a:stCxn id="7" idx="2"/>
            <a:endCxn id="16" idx="0"/>
          </p:cNvCxnSpPr>
          <p:nvPr/>
        </p:nvCxnSpPr>
        <p:spPr>
          <a:xfrm rot="16200000" flipH="1">
            <a:off x="10182520" y="4583178"/>
            <a:ext cx="363618" cy="726825"/>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 name="Connettore 4 54">
            <a:extLst>
              <a:ext uri="{FF2B5EF4-FFF2-40B4-BE49-F238E27FC236}">
                <a16:creationId xmlns:a16="http://schemas.microsoft.com/office/drawing/2014/main" id="{EF68AEA4-12D9-49BA-98CF-A9B45C4E0959}"/>
              </a:ext>
            </a:extLst>
          </p:cNvPr>
          <p:cNvCxnSpPr>
            <a:cxnSpLocks/>
            <a:stCxn id="7" idx="2"/>
            <a:endCxn id="15" idx="0"/>
          </p:cNvCxnSpPr>
          <p:nvPr/>
        </p:nvCxnSpPr>
        <p:spPr>
          <a:xfrm rot="5400000">
            <a:off x="9525234" y="4652717"/>
            <a:ext cx="363618" cy="58774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Connettore 4 59">
            <a:extLst>
              <a:ext uri="{FF2B5EF4-FFF2-40B4-BE49-F238E27FC236}">
                <a16:creationId xmlns:a16="http://schemas.microsoft.com/office/drawing/2014/main" id="{14EB44E2-E434-4A07-BAA1-606D96258C81}"/>
              </a:ext>
            </a:extLst>
          </p:cNvPr>
          <p:cNvCxnSpPr>
            <a:cxnSpLocks/>
            <a:stCxn id="4" idx="2"/>
            <a:endCxn id="6" idx="0"/>
          </p:cNvCxnSpPr>
          <p:nvPr/>
        </p:nvCxnSpPr>
        <p:spPr>
          <a:xfrm rot="16200000" flipH="1">
            <a:off x="5686122" y="3451651"/>
            <a:ext cx="224856" cy="61964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9" name="Connettore 4 62">
            <a:extLst>
              <a:ext uri="{FF2B5EF4-FFF2-40B4-BE49-F238E27FC236}">
                <a16:creationId xmlns:a16="http://schemas.microsoft.com/office/drawing/2014/main" id="{5CDA3615-D2B0-49DB-A374-950D3FCA9FA7}"/>
              </a:ext>
            </a:extLst>
          </p:cNvPr>
          <p:cNvCxnSpPr>
            <a:cxnSpLocks/>
            <a:stCxn id="6" idx="2"/>
            <a:endCxn id="13" idx="0"/>
          </p:cNvCxnSpPr>
          <p:nvPr/>
        </p:nvCxnSpPr>
        <p:spPr>
          <a:xfrm rot="16200000" flipH="1">
            <a:off x="5939356" y="4942916"/>
            <a:ext cx="342590" cy="455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0" name="CasellaDiTesto 29">
            <a:extLst>
              <a:ext uri="{FF2B5EF4-FFF2-40B4-BE49-F238E27FC236}">
                <a16:creationId xmlns:a16="http://schemas.microsoft.com/office/drawing/2014/main" id="{9DD202D1-D7AF-4748-A776-78A17A5036B3}"/>
              </a:ext>
            </a:extLst>
          </p:cNvPr>
          <p:cNvSpPr txBox="1"/>
          <p:nvPr/>
        </p:nvSpPr>
        <p:spPr>
          <a:xfrm>
            <a:off x="6240009" y="3260039"/>
            <a:ext cx="1449436" cy="400110"/>
          </a:xfrm>
          <a:prstGeom prst="rect">
            <a:avLst/>
          </a:prstGeom>
          <a:noFill/>
        </p:spPr>
        <p:txBody>
          <a:bodyPr wrap="none" rtlCol="0">
            <a:spAutoFit/>
          </a:bodyPr>
          <a:lstStyle/>
          <a:p>
            <a:r>
              <a:rPr lang="it-IT" sz="1000" dirty="0">
                <a:latin typeface="Avenir Next" panose="020B0503020202020204" pitchFamily="34" charset="0"/>
              </a:rPr>
              <a:t>Plan 0.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1, 2 and 3</a:t>
            </a:r>
          </a:p>
        </p:txBody>
      </p:sp>
      <p:sp>
        <p:nvSpPr>
          <p:cNvPr id="31" name="CasellaDiTesto 30">
            <a:extLst>
              <a:ext uri="{FF2B5EF4-FFF2-40B4-BE49-F238E27FC236}">
                <a16:creationId xmlns:a16="http://schemas.microsoft.com/office/drawing/2014/main" id="{7E9BD917-6008-46E6-AF2B-1A81B5D7A490}"/>
              </a:ext>
            </a:extLst>
          </p:cNvPr>
          <p:cNvSpPr txBox="1"/>
          <p:nvPr/>
        </p:nvSpPr>
        <p:spPr>
          <a:xfrm>
            <a:off x="2628627" y="4359948"/>
            <a:ext cx="1624163" cy="553998"/>
          </a:xfrm>
          <a:prstGeom prst="rect">
            <a:avLst/>
          </a:prstGeom>
          <a:noFill/>
        </p:spPr>
        <p:txBody>
          <a:bodyPr wrap="none" rtlCol="0">
            <a:spAutoFit/>
          </a:bodyPr>
          <a:lstStyle/>
          <a:p>
            <a:r>
              <a:rPr lang="it-IT" sz="1000" dirty="0">
                <a:latin typeface="Avenir Next" panose="020B0503020202020204" pitchFamily="34" charset="0"/>
              </a:rPr>
              <a:t>Plan 1. </a:t>
            </a:r>
          </a:p>
          <a:p>
            <a:r>
              <a:rPr lang="it-IT" sz="1000" dirty="0">
                <a:latin typeface="Avenir Next" panose="020B0503020202020204" pitchFamily="34" charset="0"/>
              </a:rPr>
              <a:t>do 1.1 </a:t>
            </a:r>
          </a:p>
          <a:p>
            <a:r>
              <a:rPr lang="it-IT" sz="1000" dirty="0" err="1">
                <a:latin typeface="Avenir Next" panose="020B0503020202020204" pitchFamily="34" charset="0"/>
              </a:rPr>
              <a:t>then</a:t>
            </a:r>
            <a:r>
              <a:rPr lang="it-IT" sz="1000" dirty="0">
                <a:latin typeface="Avenir Next" panose="020B0503020202020204" pitchFamily="34" charset="0"/>
              </a:rPr>
              <a:t>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1.2 or 1.3</a:t>
            </a:r>
          </a:p>
        </p:txBody>
      </p:sp>
      <p:sp>
        <p:nvSpPr>
          <p:cNvPr id="32" name="CasellaDiTesto 31">
            <a:extLst>
              <a:ext uri="{FF2B5EF4-FFF2-40B4-BE49-F238E27FC236}">
                <a16:creationId xmlns:a16="http://schemas.microsoft.com/office/drawing/2014/main" id="{C041A5E1-8914-469F-969D-41162C68A9EB}"/>
              </a:ext>
            </a:extLst>
          </p:cNvPr>
          <p:cNvSpPr txBox="1"/>
          <p:nvPr/>
        </p:nvSpPr>
        <p:spPr>
          <a:xfrm>
            <a:off x="6629309" y="4174531"/>
            <a:ext cx="2194114" cy="707886"/>
          </a:xfrm>
          <a:prstGeom prst="rect">
            <a:avLst/>
          </a:prstGeom>
          <a:noFill/>
        </p:spPr>
        <p:txBody>
          <a:bodyPr wrap="square" rtlCol="0">
            <a:spAutoFit/>
          </a:bodyPr>
          <a:lstStyle/>
          <a:p>
            <a:r>
              <a:rPr lang="it-IT" sz="1000" dirty="0">
                <a:latin typeface="Avenir Next" panose="020B0503020202020204" pitchFamily="34" charset="0"/>
              </a:rPr>
              <a:t>Plan 2. </a:t>
            </a:r>
          </a:p>
          <a:p>
            <a:r>
              <a:rPr lang="it-IT" sz="1000" dirty="0">
                <a:latin typeface="Avenir Next" panose="020B0503020202020204" pitchFamily="34" charset="0"/>
              </a:rPr>
              <a:t>do  2.1, 2.2,2.3</a:t>
            </a:r>
          </a:p>
          <a:p>
            <a:r>
              <a:rPr lang="it-IT" sz="1000" dirty="0">
                <a:latin typeface="Avenir Next" panose="020B0503020202020204" pitchFamily="34" charset="0"/>
              </a:rPr>
              <a:t>In </a:t>
            </a:r>
            <a:r>
              <a:rPr lang="it-IT" sz="1000" dirty="0" err="1">
                <a:latin typeface="Avenir Next" panose="020B0503020202020204" pitchFamily="34" charset="0"/>
              </a:rPr>
              <a:t>which</a:t>
            </a:r>
            <a:r>
              <a:rPr lang="it-IT" sz="1000" dirty="0">
                <a:latin typeface="Avenir Next" panose="020B0503020202020204" pitchFamily="34" charset="0"/>
              </a:rPr>
              <a:t> </a:t>
            </a:r>
            <a:r>
              <a:rPr lang="it-IT" sz="1000" dirty="0" err="1">
                <a:latin typeface="Avenir Next" panose="020B0503020202020204" pitchFamily="34" charset="0"/>
              </a:rPr>
              <a:t>order</a:t>
            </a:r>
            <a:r>
              <a:rPr lang="it-IT" sz="1000" dirty="0">
                <a:latin typeface="Avenir Next" panose="020B0503020202020204" pitchFamily="34" charset="0"/>
              </a:rPr>
              <a:t> </a:t>
            </a:r>
            <a:r>
              <a:rPr lang="it-IT" sz="1000" dirty="0" err="1">
                <a:latin typeface="Avenir Next" panose="020B0503020202020204" pitchFamily="34" charset="0"/>
              </a:rPr>
              <a:t>you</a:t>
            </a:r>
            <a:r>
              <a:rPr lang="it-IT" sz="1000" dirty="0">
                <a:latin typeface="Avenir Next" panose="020B0503020202020204" pitchFamily="34" charset="0"/>
              </a:rPr>
              <a:t> </a:t>
            </a:r>
            <a:r>
              <a:rPr lang="it-IT" sz="1000" dirty="0" err="1">
                <a:latin typeface="Avenir Next" panose="020B0503020202020204" pitchFamily="34" charset="0"/>
              </a:rPr>
              <a:t>prefer</a:t>
            </a:r>
            <a:r>
              <a:rPr lang="it-IT" sz="1000" dirty="0">
                <a:latin typeface="Avenir Next" panose="020B0503020202020204" pitchFamily="34" charset="0"/>
              </a:rPr>
              <a:t> and </a:t>
            </a:r>
            <a:r>
              <a:rPr lang="it-IT" sz="1000" dirty="0" err="1">
                <a:latin typeface="Avenir Next" panose="020B0503020202020204" pitchFamily="34" charset="0"/>
              </a:rPr>
              <a:t>how</a:t>
            </a:r>
            <a:r>
              <a:rPr lang="it-IT" sz="1000" dirty="0">
                <a:latin typeface="Avenir Next" panose="020B0503020202020204" pitchFamily="34" charset="0"/>
              </a:rPr>
              <a:t> </a:t>
            </a:r>
            <a:r>
              <a:rPr lang="it-IT" sz="1000" dirty="0" err="1">
                <a:latin typeface="Avenir Next" panose="020B0503020202020204" pitchFamily="34" charset="0"/>
              </a:rPr>
              <a:t>many</a:t>
            </a:r>
            <a:r>
              <a:rPr lang="it-IT" sz="1000" dirty="0">
                <a:latin typeface="Avenir Next" panose="020B0503020202020204" pitchFamily="34" charset="0"/>
              </a:rPr>
              <a:t> </a:t>
            </a:r>
            <a:r>
              <a:rPr lang="it-IT" sz="1000" dirty="0" err="1">
                <a:latin typeface="Avenir Next" panose="020B0503020202020204" pitchFamily="34" charset="0"/>
              </a:rPr>
              <a:t>times</a:t>
            </a:r>
            <a:r>
              <a:rPr lang="it-IT" sz="1000" dirty="0">
                <a:latin typeface="Avenir Next" panose="020B0503020202020204" pitchFamily="34" charset="0"/>
              </a:rPr>
              <a:t> </a:t>
            </a:r>
            <a:r>
              <a:rPr lang="it-IT" sz="1000" dirty="0" err="1">
                <a:latin typeface="Avenir Next" panose="020B0503020202020204" pitchFamily="34" charset="0"/>
              </a:rPr>
              <a:t>you</a:t>
            </a:r>
            <a:r>
              <a:rPr lang="it-IT" sz="1000" dirty="0">
                <a:latin typeface="Avenir Next" panose="020B0503020202020204" pitchFamily="34" charset="0"/>
              </a:rPr>
              <a:t> </a:t>
            </a:r>
            <a:r>
              <a:rPr lang="it-IT" sz="1000" dirty="0" err="1">
                <a:latin typeface="Avenir Next" panose="020B0503020202020204" pitchFamily="34" charset="0"/>
              </a:rPr>
              <a:t>want</a:t>
            </a:r>
            <a:r>
              <a:rPr lang="it-IT" sz="1000" dirty="0">
                <a:latin typeface="Avenir Next" panose="020B0503020202020204" pitchFamily="34" charset="0"/>
              </a:rPr>
              <a:t> </a:t>
            </a:r>
          </a:p>
        </p:txBody>
      </p:sp>
      <p:sp>
        <p:nvSpPr>
          <p:cNvPr id="33" name="CasellaDiTesto 32">
            <a:extLst>
              <a:ext uri="{FF2B5EF4-FFF2-40B4-BE49-F238E27FC236}">
                <a16:creationId xmlns:a16="http://schemas.microsoft.com/office/drawing/2014/main" id="{464EDC11-6395-4EA6-B9F6-F4211153891B}"/>
              </a:ext>
            </a:extLst>
          </p:cNvPr>
          <p:cNvSpPr txBox="1"/>
          <p:nvPr/>
        </p:nvSpPr>
        <p:spPr>
          <a:xfrm>
            <a:off x="10850638" y="4210782"/>
            <a:ext cx="1034257" cy="553998"/>
          </a:xfrm>
          <a:prstGeom prst="rect">
            <a:avLst/>
          </a:prstGeom>
          <a:noFill/>
        </p:spPr>
        <p:txBody>
          <a:bodyPr wrap="none" rtlCol="0">
            <a:spAutoFit/>
          </a:bodyPr>
          <a:lstStyle/>
          <a:p>
            <a:r>
              <a:rPr lang="it-IT" sz="1000" dirty="0">
                <a:latin typeface="Avenir Next" panose="020B0503020202020204" pitchFamily="34" charset="0"/>
              </a:rPr>
              <a:t>Plan 3.</a:t>
            </a:r>
          </a:p>
          <a:p>
            <a:r>
              <a:rPr lang="it-IT" sz="1000" dirty="0">
                <a:latin typeface="Avenir Next" panose="020B0503020202020204" pitchFamily="34" charset="0"/>
              </a:rPr>
              <a:t>do 3.1</a:t>
            </a:r>
          </a:p>
          <a:p>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wanted</a:t>
            </a:r>
            <a:r>
              <a:rPr lang="it-IT" sz="1000" dirty="0">
                <a:latin typeface="Avenir Next" panose="020B0503020202020204" pitchFamily="34" charset="0"/>
              </a:rPr>
              <a:t> do 3.2</a:t>
            </a:r>
          </a:p>
        </p:txBody>
      </p:sp>
      <p:sp>
        <p:nvSpPr>
          <p:cNvPr id="6" name="CasellaDiTesto 5">
            <a:extLst>
              <a:ext uri="{FF2B5EF4-FFF2-40B4-BE49-F238E27FC236}">
                <a16:creationId xmlns:a16="http://schemas.microsoft.com/office/drawing/2014/main" id="{DE814FA6-4D21-40BC-A289-3011A3C590F7}"/>
              </a:ext>
            </a:extLst>
          </p:cNvPr>
          <p:cNvSpPr txBox="1"/>
          <p:nvPr/>
        </p:nvSpPr>
        <p:spPr>
          <a:xfrm>
            <a:off x="5568372" y="3873901"/>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 Write </a:t>
            </a:r>
            <a:r>
              <a:rPr lang="it-IT" sz="1200" dirty="0" err="1"/>
              <a:t>your</a:t>
            </a:r>
            <a:r>
              <a:rPr lang="it-IT" sz="1200" dirty="0"/>
              <a:t> note</a:t>
            </a:r>
          </a:p>
        </p:txBody>
      </p:sp>
      <p:sp>
        <p:nvSpPr>
          <p:cNvPr id="17" name="CasellaDiTesto 16">
            <a:extLst>
              <a:ext uri="{FF2B5EF4-FFF2-40B4-BE49-F238E27FC236}">
                <a16:creationId xmlns:a16="http://schemas.microsoft.com/office/drawing/2014/main" id="{D46E7294-4EE9-48DD-9DFB-6767FD176B66}"/>
              </a:ext>
            </a:extLst>
          </p:cNvPr>
          <p:cNvSpPr txBox="1"/>
          <p:nvPr/>
        </p:nvSpPr>
        <p:spPr>
          <a:xfrm>
            <a:off x="1429015" y="3864781"/>
            <a:ext cx="126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 Select the Take Note </a:t>
            </a:r>
            <a:r>
              <a:rPr lang="it-IT" sz="1200" dirty="0" err="1"/>
              <a:t>funcionality</a:t>
            </a:r>
            <a:endParaRPr lang="it-IT" sz="1200" dirty="0"/>
          </a:p>
        </p:txBody>
      </p:sp>
      <p:sp>
        <p:nvSpPr>
          <p:cNvPr id="40" name="CasellaDiTesto 39">
            <a:extLst>
              <a:ext uri="{FF2B5EF4-FFF2-40B4-BE49-F238E27FC236}">
                <a16:creationId xmlns:a16="http://schemas.microsoft.com/office/drawing/2014/main" id="{7D463577-1E6A-9E4C-9B5A-A7EC060FF7DF}"/>
              </a:ext>
            </a:extLst>
          </p:cNvPr>
          <p:cNvSpPr txBox="1"/>
          <p:nvPr/>
        </p:nvSpPr>
        <p:spPr>
          <a:xfrm>
            <a:off x="3286248" y="5115971"/>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1.4 Select the Take Note </a:t>
            </a:r>
            <a:r>
              <a:rPr lang="it-IT" sz="1200" dirty="0" err="1"/>
              <a:t>functionality</a:t>
            </a:r>
            <a:endParaRPr lang="it-IT" sz="1200" dirty="0"/>
          </a:p>
        </p:txBody>
      </p:sp>
      <p:cxnSp>
        <p:nvCxnSpPr>
          <p:cNvPr id="41" name="Connettore 4 42">
            <a:extLst>
              <a:ext uri="{FF2B5EF4-FFF2-40B4-BE49-F238E27FC236}">
                <a16:creationId xmlns:a16="http://schemas.microsoft.com/office/drawing/2014/main" id="{875CE308-F866-8546-9C85-6B212D92D59A}"/>
              </a:ext>
            </a:extLst>
          </p:cNvPr>
          <p:cNvCxnSpPr>
            <a:cxnSpLocks/>
            <a:stCxn id="17" idx="2"/>
            <a:endCxn id="40" idx="0"/>
          </p:cNvCxnSpPr>
          <p:nvPr/>
        </p:nvCxnSpPr>
        <p:spPr>
          <a:xfrm rot="16200000" flipH="1">
            <a:off x="2767036" y="4056759"/>
            <a:ext cx="351190" cy="176723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5898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alpha val="10000"/>
          </a:schemeClr>
        </a:solidFill>
        <a:effectLst/>
      </p:bgPr>
    </p:bg>
    <p:spTree>
      <p:nvGrpSpPr>
        <p:cNvPr id="1" name=""/>
        <p:cNvGrpSpPr/>
        <p:nvPr/>
      </p:nvGrpSpPr>
      <p:grpSpPr>
        <a:xfrm>
          <a:off x="0" y="0"/>
          <a:ext cx="0" cy="0"/>
          <a:chOff x="0" y="0"/>
          <a:chExt cx="0" cy="0"/>
        </a:xfrm>
      </p:grpSpPr>
      <p:cxnSp>
        <p:nvCxnSpPr>
          <p:cNvPr id="102" name="Connettore 7 114">
            <a:extLst>
              <a:ext uri="{FF2B5EF4-FFF2-40B4-BE49-F238E27FC236}">
                <a16:creationId xmlns:a16="http://schemas.microsoft.com/office/drawing/2014/main" id="{AD8C96CC-DAEB-41DC-B176-8D953EEDF795}"/>
              </a:ext>
            </a:extLst>
          </p:cNvPr>
          <p:cNvCxnSpPr>
            <a:cxnSpLocks/>
          </p:cNvCxnSpPr>
          <p:nvPr/>
        </p:nvCxnSpPr>
        <p:spPr>
          <a:xfrm rot="5400000" flipH="1" flipV="1">
            <a:off x="2306790" y="3269009"/>
            <a:ext cx="2034911" cy="1717435"/>
          </a:xfrm>
          <a:prstGeom prst="curvedConnector2">
            <a:avLst/>
          </a:prstGeom>
          <a:ln>
            <a:tailEnd type="triangle"/>
          </a:ln>
        </p:spPr>
        <p:style>
          <a:lnRef idx="1">
            <a:schemeClr val="accent2"/>
          </a:lnRef>
          <a:fillRef idx="0">
            <a:schemeClr val="accent2"/>
          </a:fillRef>
          <a:effectRef idx="0">
            <a:schemeClr val="accent2"/>
          </a:effectRef>
          <a:fontRef idx="minor">
            <a:schemeClr val="tx1"/>
          </a:fontRef>
        </p:style>
      </p:cxnSp>
      <p:sp>
        <p:nvSpPr>
          <p:cNvPr id="69" name="Arco 68">
            <a:extLst>
              <a:ext uri="{FF2B5EF4-FFF2-40B4-BE49-F238E27FC236}">
                <a16:creationId xmlns:a16="http://schemas.microsoft.com/office/drawing/2014/main" id="{C1ED945B-ACE3-4D42-B869-CDA291252790}"/>
              </a:ext>
            </a:extLst>
          </p:cNvPr>
          <p:cNvSpPr/>
          <p:nvPr/>
        </p:nvSpPr>
        <p:spPr>
          <a:xfrm rot="12701744">
            <a:off x="4084277" y="2988078"/>
            <a:ext cx="800937" cy="1149131"/>
          </a:xfrm>
          <a:prstGeom prst="arc">
            <a:avLst>
              <a:gd name="adj1" fmla="val 7359504"/>
              <a:gd name="adj2" fmla="val 4293900"/>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62" name="Arco 61">
            <a:extLst>
              <a:ext uri="{FF2B5EF4-FFF2-40B4-BE49-F238E27FC236}">
                <a16:creationId xmlns:a16="http://schemas.microsoft.com/office/drawing/2014/main" id="{D818B0A1-E890-8B4F-8D9A-F4A390F958F3}"/>
              </a:ext>
            </a:extLst>
          </p:cNvPr>
          <p:cNvSpPr/>
          <p:nvPr/>
        </p:nvSpPr>
        <p:spPr>
          <a:xfrm rot="1247960">
            <a:off x="4912132" y="2044227"/>
            <a:ext cx="796754" cy="885238"/>
          </a:xfrm>
          <a:prstGeom prst="arc">
            <a:avLst>
              <a:gd name="adj1" fmla="val 8686129"/>
              <a:gd name="adj2" fmla="val 4293900"/>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58" name="Arco 57">
            <a:extLst>
              <a:ext uri="{FF2B5EF4-FFF2-40B4-BE49-F238E27FC236}">
                <a16:creationId xmlns:a16="http://schemas.microsoft.com/office/drawing/2014/main" id="{E4390D2D-F4AD-F44B-938D-E63B27363230}"/>
              </a:ext>
            </a:extLst>
          </p:cNvPr>
          <p:cNvSpPr/>
          <p:nvPr/>
        </p:nvSpPr>
        <p:spPr>
          <a:xfrm rot="20584324">
            <a:off x="3742144" y="1707080"/>
            <a:ext cx="1012294" cy="1178502"/>
          </a:xfrm>
          <a:prstGeom prst="arc">
            <a:avLst>
              <a:gd name="adj1" fmla="val 7042865"/>
              <a:gd name="adj2" fmla="val 2912688"/>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32" name="Rettangolo 31">
            <a:extLst>
              <a:ext uri="{FF2B5EF4-FFF2-40B4-BE49-F238E27FC236}">
                <a16:creationId xmlns:a16="http://schemas.microsoft.com/office/drawing/2014/main" id="{A0C3215F-9607-3E4B-8EC9-B7EF2D9A9DC6}"/>
              </a:ext>
            </a:extLst>
          </p:cNvPr>
          <p:cNvSpPr/>
          <p:nvPr/>
        </p:nvSpPr>
        <p:spPr>
          <a:xfrm>
            <a:off x="230540" y="234346"/>
            <a:ext cx="6096000" cy="369332"/>
          </a:xfrm>
          <a:prstGeom prst="rect">
            <a:avLst/>
          </a:prstGeom>
        </p:spPr>
        <p:txBody>
          <a:bodyPr>
            <a:spAutoFit/>
          </a:bodyPr>
          <a:lstStyle/>
          <a:p>
            <a:r>
              <a:rPr lang="it-IT" b="1" dirty="0">
                <a:solidFill>
                  <a:srgbClr val="0070C0"/>
                </a:solidFill>
                <a:latin typeface="Avenir Next" panose="020B0503020202020204" pitchFamily="34" charset="0"/>
              </a:rPr>
              <a:t>State </a:t>
            </a:r>
            <a:r>
              <a:rPr lang="it-IT" b="1" dirty="0" err="1">
                <a:solidFill>
                  <a:srgbClr val="0070C0"/>
                </a:solidFill>
                <a:latin typeface="Avenir Next" panose="020B0503020202020204" pitchFamily="34" charset="0"/>
              </a:rPr>
              <a:t>Transition</a:t>
            </a:r>
            <a:r>
              <a:rPr lang="it-IT" b="1" dirty="0">
                <a:solidFill>
                  <a:srgbClr val="0070C0"/>
                </a:solidFill>
                <a:latin typeface="Avenir Next" panose="020B0503020202020204" pitchFamily="34" charset="0"/>
              </a:rPr>
              <a:t> Networks</a:t>
            </a:r>
          </a:p>
        </p:txBody>
      </p:sp>
      <p:sp>
        <p:nvSpPr>
          <p:cNvPr id="40" name="Ovale 39">
            <a:extLst>
              <a:ext uri="{FF2B5EF4-FFF2-40B4-BE49-F238E27FC236}">
                <a16:creationId xmlns:a16="http://schemas.microsoft.com/office/drawing/2014/main" id="{0D53E6F9-7D37-F545-9C4C-D6C7D39C705A}"/>
              </a:ext>
            </a:extLst>
          </p:cNvPr>
          <p:cNvSpPr/>
          <p:nvPr/>
        </p:nvSpPr>
        <p:spPr>
          <a:xfrm>
            <a:off x="896049" y="1229448"/>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F7BEB1CD-DA93-CE4A-9A06-8510C7557482}"/>
              </a:ext>
            </a:extLst>
          </p:cNvPr>
          <p:cNvSpPr/>
          <p:nvPr/>
        </p:nvSpPr>
        <p:spPr>
          <a:xfrm>
            <a:off x="1018514" y="1293161"/>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CasellaDiTesto 41">
            <a:extLst>
              <a:ext uri="{FF2B5EF4-FFF2-40B4-BE49-F238E27FC236}">
                <a16:creationId xmlns:a16="http://schemas.microsoft.com/office/drawing/2014/main" id="{37F78A52-2186-2347-AF10-FEA358640DC6}"/>
              </a:ext>
            </a:extLst>
          </p:cNvPr>
          <p:cNvSpPr txBox="1"/>
          <p:nvPr/>
        </p:nvSpPr>
        <p:spPr>
          <a:xfrm>
            <a:off x="1255511" y="1473086"/>
            <a:ext cx="881756" cy="276999"/>
          </a:xfrm>
          <a:prstGeom prst="rect">
            <a:avLst/>
          </a:prstGeom>
          <a:noFill/>
        </p:spPr>
        <p:txBody>
          <a:bodyPr wrap="square" rtlCol="0">
            <a:spAutoFit/>
          </a:bodyPr>
          <a:lstStyle/>
          <a:p>
            <a:r>
              <a:rPr lang="it-IT" sz="1200" b="1" dirty="0">
                <a:solidFill>
                  <a:srgbClr val="00B050"/>
                </a:solidFill>
                <a:latin typeface="Avenir Next" panose="020B0503020202020204" pitchFamily="34" charset="0"/>
              </a:rPr>
              <a:t>Start</a:t>
            </a:r>
          </a:p>
        </p:txBody>
      </p:sp>
      <p:cxnSp>
        <p:nvCxnSpPr>
          <p:cNvPr id="43" name="Connettore 2 42">
            <a:extLst>
              <a:ext uri="{FF2B5EF4-FFF2-40B4-BE49-F238E27FC236}">
                <a16:creationId xmlns:a16="http://schemas.microsoft.com/office/drawing/2014/main" id="{AC828FA6-32DE-3D40-AB06-F313D91516B5}"/>
              </a:ext>
            </a:extLst>
          </p:cNvPr>
          <p:cNvCxnSpPr>
            <a:cxnSpLocks/>
            <a:stCxn id="40" idx="4"/>
            <a:endCxn id="44" idx="0"/>
          </p:cNvCxnSpPr>
          <p:nvPr/>
        </p:nvCxnSpPr>
        <p:spPr>
          <a:xfrm>
            <a:off x="1521737" y="1993726"/>
            <a:ext cx="150972" cy="591114"/>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4" name="Ovale 43">
            <a:extLst>
              <a:ext uri="{FF2B5EF4-FFF2-40B4-BE49-F238E27FC236}">
                <a16:creationId xmlns:a16="http://schemas.microsoft.com/office/drawing/2014/main" id="{AD20F2D0-4715-8846-B3DA-2F7B30C59337}"/>
              </a:ext>
            </a:extLst>
          </p:cNvPr>
          <p:cNvSpPr/>
          <p:nvPr/>
        </p:nvSpPr>
        <p:spPr>
          <a:xfrm>
            <a:off x="1022306" y="2584840"/>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5" name="CasellaDiTesto 44">
            <a:extLst>
              <a:ext uri="{FF2B5EF4-FFF2-40B4-BE49-F238E27FC236}">
                <a16:creationId xmlns:a16="http://schemas.microsoft.com/office/drawing/2014/main" id="{697000CC-0E0A-E545-90DF-EBE2BC3419E4}"/>
              </a:ext>
            </a:extLst>
          </p:cNvPr>
          <p:cNvSpPr txBox="1"/>
          <p:nvPr/>
        </p:nvSpPr>
        <p:spPr>
          <a:xfrm>
            <a:off x="1137922" y="2815495"/>
            <a:ext cx="1077525" cy="276999"/>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Homepage</a:t>
            </a:r>
          </a:p>
        </p:txBody>
      </p:sp>
      <p:cxnSp>
        <p:nvCxnSpPr>
          <p:cNvPr id="48" name="Connettore 2 47">
            <a:extLst>
              <a:ext uri="{FF2B5EF4-FFF2-40B4-BE49-F238E27FC236}">
                <a16:creationId xmlns:a16="http://schemas.microsoft.com/office/drawing/2014/main" id="{2F77651B-92D8-0046-8FD1-3E4576772348}"/>
              </a:ext>
            </a:extLst>
          </p:cNvPr>
          <p:cNvCxnSpPr>
            <a:cxnSpLocks/>
            <a:stCxn id="44" idx="6"/>
            <a:endCxn id="56" idx="2"/>
          </p:cNvCxnSpPr>
          <p:nvPr/>
        </p:nvCxnSpPr>
        <p:spPr>
          <a:xfrm>
            <a:off x="2323111" y="2966979"/>
            <a:ext cx="1812285" cy="88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9" name="CasellaDiTesto 48">
            <a:extLst>
              <a:ext uri="{FF2B5EF4-FFF2-40B4-BE49-F238E27FC236}">
                <a16:creationId xmlns:a16="http://schemas.microsoft.com/office/drawing/2014/main" id="{AE388526-F04D-7848-9AA0-6DB95FEEF663}"/>
              </a:ext>
            </a:extLst>
          </p:cNvPr>
          <p:cNvSpPr txBox="1"/>
          <p:nvPr/>
        </p:nvSpPr>
        <p:spPr>
          <a:xfrm>
            <a:off x="2235845" y="2575084"/>
            <a:ext cx="1154339" cy="400110"/>
          </a:xfrm>
          <a:prstGeom prst="rect">
            <a:avLst/>
          </a:prstGeom>
          <a:noFill/>
        </p:spPr>
        <p:txBody>
          <a:bodyPr wrap="square" rtlCol="0">
            <a:spAutoFit/>
          </a:bodyPr>
          <a:lstStyle/>
          <a:p>
            <a:pPr algn="ctr"/>
            <a:r>
              <a:rPr lang="it-IT" sz="1000" dirty="0"/>
              <a:t>Go to take notes </a:t>
            </a:r>
            <a:r>
              <a:rPr lang="it-IT" sz="1000" dirty="0" err="1"/>
              <a:t>section</a:t>
            </a:r>
            <a:endParaRPr lang="it-IT" sz="1000" dirty="0"/>
          </a:p>
        </p:txBody>
      </p:sp>
      <p:sp>
        <p:nvSpPr>
          <p:cNvPr id="50" name="CasellaDiTesto 49">
            <a:extLst>
              <a:ext uri="{FF2B5EF4-FFF2-40B4-BE49-F238E27FC236}">
                <a16:creationId xmlns:a16="http://schemas.microsoft.com/office/drawing/2014/main" id="{3DA957EE-9B7B-BD45-998D-0C9D3990B77B}"/>
              </a:ext>
            </a:extLst>
          </p:cNvPr>
          <p:cNvSpPr txBox="1"/>
          <p:nvPr/>
        </p:nvSpPr>
        <p:spPr>
          <a:xfrm>
            <a:off x="2279190" y="2934026"/>
            <a:ext cx="1154339" cy="400110"/>
          </a:xfrm>
          <a:prstGeom prst="rect">
            <a:avLst/>
          </a:prstGeom>
          <a:noFill/>
        </p:spPr>
        <p:txBody>
          <a:bodyPr wrap="square" rtlCol="0">
            <a:spAutoFit/>
          </a:bodyPr>
          <a:lstStyle/>
          <a:p>
            <a:pPr algn="ctr"/>
            <a:r>
              <a:rPr lang="it-IT" sz="1000" dirty="0"/>
              <a:t>Take notes page </a:t>
            </a:r>
            <a:r>
              <a:rPr lang="it-IT" sz="1000" dirty="0" err="1"/>
              <a:t>presented</a:t>
            </a:r>
            <a:endParaRPr lang="it-IT" sz="1000" dirty="0"/>
          </a:p>
        </p:txBody>
      </p:sp>
      <p:sp>
        <p:nvSpPr>
          <p:cNvPr id="54" name="CasellaDiTesto 53">
            <a:extLst>
              <a:ext uri="{FF2B5EF4-FFF2-40B4-BE49-F238E27FC236}">
                <a16:creationId xmlns:a16="http://schemas.microsoft.com/office/drawing/2014/main" id="{A4FAEA61-34B6-E440-8632-71349EA64277}"/>
              </a:ext>
            </a:extLst>
          </p:cNvPr>
          <p:cNvSpPr txBox="1"/>
          <p:nvPr/>
        </p:nvSpPr>
        <p:spPr>
          <a:xfrm rot="20860305">
            <a:off x="3385382" y="1317459"/>
            <a:ext cx="1402622" cy="400110"/>
          </a:xfrm>
          <a:prstGeom prst="rect">
            <a:avLst/>
          </a:prstGeom>
          <a:noFill/>
        </p:spPr>
        <p:txBody>
          <a:bodyPr wrap="square" rtlCol="0">
            <a:spAutoFit/>
          </a:bodyPr>
          <a:lstStyle/>
          <a:p>
            <a:pPr algn="ctr"/>
            <a:r>
              <a:rPr lang="it-IT" sz="1000" dirty="0" err="1"/>
              <a:t>Add</a:t>
            </a:r>
            <a:r>
              <a:rPr lang="it-IT" sz="1000" dirty="0"/>
              <a:t> </a:t>
            </a:r>
            <a:r>
              <a:rPr lang="it-IT" sz="1000" dirty="0" err="1"/>
              <a:t>element</a:t>
            </a:r>
            <a:r>
              <a:rPr lang="it-IT" sz="1000" dirty="0"/>
              <a:t> (</a:t>
            </a:r>
            <a:r>
              <a:rPr lang="it-IT" sz="1000" dirty="0" err="1"/>
              <a:t>e.g</a:t>
            </a:r>
            <a:r>
              <a:rPr lang="it-IT" sz="1000" dirty="0"/>
              <a:t> </a:t>
            </a:r>
            <a:r>
              <a:rPr lang="it-IT" sz="1000" dirty="0" err="1"/>
              <a:t>graph</a:t>
            </a:r>
            <a:r>
              <a:rPr lang="it-IT" sz="1000" dirty="0"/>
              <a:t>, image, …)</a:t>
            </a:r>
          </a:p>
        </p:txBody>
      </p:sp>
      <p:sp>
        <p:nvSpPr>
          <p:cNvPr id="56" name="Ovale 55">
            <a:extLst>
              <a:ext uri="{FF2B5EF4-FFF2-40B4-BE49-F238E27FC236}">
                <a16:creationId xmlns:a16="http://schemas.microsoft.com/office/drawing/2014/main" id="{4E76604E-AD06-A440-877D-F33CFA55590C}"/>
              </a:ext>
            </a:extLst>
          </p:cNvPr>
          <p:cNvSpPr/>
          <p:nvPr/>
        </p:nvSpPr>
        <p:spPr>
          <a:xfrm>
            <a:off x="4135396" y="2585725"/>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7" name="CasellaDiTesto 56">
            <a:extLst>
              <a:ext uri="{FF2B5EF4-FFF2-40B4-BE49-F238E27FC236}">
                <a16:creationId xmlns:a16="http://schemas.microsoft.com/office/drawing/2014/main" id="{91486C04-C2F2-5546-BD20-926C650D766D}"/>
              </a:ext>
            </a:extLst>
          </p:cNvPr>
          <p:cNvSpPr txBox="1"/>
          <p:nvPr/>
        </p:nvSpPr>
        <p:spPr>
          <a:xfrm>
            <a:off x="4127718" y="2610595"/>
            <a:ext cx="1286010" cy="646331"/>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Acquiring</a:t>
            </a:r>
            <a:r>
              <a:rPr lang="it-IT" sz="1200" b="1" dirty="0">
                <a:solidFill>
                  <a:schemeClr val="accent2">
                    <a:lumMod val="75000"/>
                  </a:schemeClr>
                </a:solidFill>
                <a:latin typeface="Avenir Next" panose="020B0503020202020204" pitchFamily="34" charset="0"/>
              </a:rPr>
              <a:t> information from the user</a:t>
            </a:r>
          </a:p>
        </p:txBody>
      </p:sp>
      <p:sp>
        <p:nvSpPr>
          <p:cNvPr id="60" name="CasellaDiTesto 59">
            <a:extLst>
              <a:ext uri="{FF2B5EF4-FFF2-40B4-BE49-F238E27FC236}">
                <a16:creationId xmlns:a16="http://schemas.microsoft.com/office/drawing/2014/main" id="{0E9C2E30-2C74-4045-8E3A-D8DE4058E406}"/>
              </a:ext>
            </a:extLst>
          </p:cNvPr>
          <p:cNvSpPr txBox="1"/>
          <p:nvPr/>
        </p:nvSpPr>
        <p:spPr>
          <a:xfrm rot="20902977">
            <a:off x="3689196" y="1723880"/>
            <a:ext cx="979497" cy="400110"/>
          </a:xfrm>
          <a:prstGeom prst="rect">
            <a:avLst/>
          </a:prstGeom>
          <a:noFill/>
        </p:spPr>
        <p:txBody>
          <a:bodyPr wrap="square" rtlCol="0">
            <a:spAutoFit/>
          </a:bodyPr>
          <a:lstStyle/>
          <a:p>
            <a:pPr algn="ctr"/>
            <a:r>
              <a:rPr lang="it-IT" sz="1000" dirty="0" err="1"/>
              <a:t>Element</a:t>
            </a:r>
            <a:r>
              <a:rPr lang="it-IT" sz="1000" dirty="0"/>
              <a:t> </a:t>
            </a:r>
            <a:r>
              <a:rPr lang="it-IT" sz="1000" dirty="0" err="1"/>
              <a:t>added</a:t>
            </a:r>
            <a:endParaRPr lang="it-IT" sz="1000" dirty="0"/>
          </a:p>
        </p:txBody>
      </p:sp>
      <p:cxnSp>
        <p:nvCxnSpPr>
          <p:cNvPr id="61" name="Connettore 2 60">
            <a:extLst>
              <a:ext uri="{FF2B5EF4-FFF2-40B4-BE49-F238E27FC236}">
                <a16:creationId xmlns:a16="http://schemas.microsoft.com/office/drawing/2014/main" id="{604FBBB1-03FA-3F4F-B123-057BF9470687}"/>
              </a:ext>
            </a:extLst>
          </p:cNvPr>
          <p:cNvCxnSpPr>
            <a:cxnSpLocks/>
          </p:cNvCxnSpPr>
          <p:nvPr/>
        </p:nvCxnSpPr>
        <p:spPr>
          <a:xfrm flipH="1">
            <a:off x="4717870" y="2435588"/>
            <a:ext cx="31710" cy="15786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nettore 2 62">
            <a:extLst>
              <a:ext uri="{FF2B5EF4-FFF2-40B4-BE49-F238E27FC236}">
                <a16:creationId xmlns:a16="http://schemas.microsoft.com/office/drawing/2014/main" id="{2593A9FE-0507-0047-B95D-4D81413FD296}"/>
              </a:ext>
            </a:extLst>
          </p:cNvPr>
          <p:cNvCxnSpPr>
            <a:cxnSpLocks/>
          </p:cNvCxnSpPr>
          <p:nvPr/>
        </p:nvCxnSpPr>
        <p:spPr>
          <a:xfrm flipH="1">
            <a:off x="5411896" y="2839650"/>
            <a:ext cx="99846" cy="9550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7" name="CasellaDiTesto 66">
            <a:extLst>
              <a:ext uri="{FF2B5EF4-FFF2-40B4-BE49-F238E27FC236}">
                <a16:creationId xmlns:a16="http://schemas.microsoft.com/office/drawing/2014/main" id="{71FC8E02-B0E4-F540-80C0-6221BD80F067}"/>
              </a:ext>
            </a:extLst>
          </p:cNvPr>
          <p:cNvSpPr txBox="1"/>
          <p:nvPr/>
        </p:nvSpPr>
        <p:spPr>
          <a:xfrm rot="787876">
            <a:off x="5098787" y="1708505"/>
            <a:ext cx="743088" cy="400110"/>
          </a:xfrm>
          <a:prstGeom prst="rect">
            <a:avLst/>
          </a:prstGeom>
          <a:noFill/>
        </p:spPr>
        <p:txBody>
          <a:bodyPr wrap="square" rtlCol="0">
            <a:spAutoFit/>
          </a:bodyPr>
          <a:lstStyle/>
          <a:p>
            <a:pPr algn="ctr"/>
            <a:r>
              <a:rPr lang="it-IT" sz="1000" dirty="0"/>
              <a:t>Typing notes</a:t>
            </a:r>
          </a:p>
        </p:txBody>
      </p:sp>
      <p:sp>
        <p:nvSpPr>
          <p:cNvPr id="68" name="CasellaDiTesto 67">
            <a:extLst>
              <a:ext uri="{FF2B5EF4-FFF2-40B4-BE49-F238E27FC236}">
                <a16:creationId xmlns:a16="http://schemas.microsoft.com/office/drawing/2014/main" id="{50E178B9-3E55-294C-8220-B1ED3A58594D}"/>
              </a:ext>
            </a:extLst>
          </p:cNvPr>
          <p:cNvSpPr txBox="1"/>
          <p:nvPr/>
        </p:nvSpPr>
        <p:spPr>
          <a:xfrm rot="702822">
            <a:off x="5017682" y="2027949"/>
            <a:ext cx="694091" cy="400110"/>
          </a:xfrm>
          <a:prstGeom prst="rect">
            <a:avLst/>
          </a:prstGeom>
          <a:noFill/>
        </p:spPr>
        <p:txBody>
          <a:bodyPr wrap="square" rtlCol="0">
            <a:spAutoFit/>
          </a:bodyPr>
          <a:lstStyle/>
          <a:p>
            <a:pPr algn="ctr"/>
            <a:r>
              <a:rPr lang="it-IT" sz="1000" dirty="0"/>
              <a:t>Notes </a:t>
            </a:r>
          </a:p>
          <a:p>
            <a:pPr algn="ctr"/>
            <a:r>
              <a:rPr lang="it-IT" sz="1000" dirty="0" err="1"/>
              <a:t>updated</a:t>
            </a:r>
            <a:endParaRPr lang="it-IT" sz="1000" dirty="0"/>
          </a:p>
        </p:txBody>
      </p:sp>
      <p:cxnSp>
        <p:nvCxnSpPr>
          <p:cNvPr id="70" name="Connettore 2 69">
            <a:extLst>
              <a:ext uri="{FF2B5EF4-FFF2-40B4-BE49-F238E27FC236}">
                <a16:creationId xmlns:a16="http://schemas.microsoft.com/office/drawing/2014/main" id="{5465D465-6AF7-574A-9FB9-E29694A8A644}"/>
              </a:ext>
            </a:extLst>
          </p:cNvPr>
          <p:cNvCxnSpPr>
            <a:cxnSpLocks/>
          </p:cNvCxnSpPr>
          <p:nvPr/>
        </p:nvCxnSpPr>
        <p:spPr>
          <a:xfrm flipV="1">
            <a:off x="4221149" y="3208497"/>
            <a:ext cx="14923" cy="2977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5" name="CasellaDiTesto 74">
            <a:extLst>
              <a:ext uri="{FF2B5EF4-FFF2-40B4-BE49-F238E27FC236}">
                <a16:creationId xmlns:a16="http://schemas.microsoft.com/office/drawing/2014/main" id="{83B90A26-988E-0448-88B1-7D10267F15EA}"/>
              </a:ext>
            </a:extLst>
          </p:cNvPr>
          <p:cNvSpPr txBox="1"/>
          <p:nvPr/>
        </p:nvSpPr>
        <p:spPr>
          <a:xfrm rot="1608548">
            <a:off x="3913081" y="3661949"/>
            <a:ext cx="847160" cy="400110"/>
          </a:xfrm>
          <a:prstGeom prst="rect">
            <a:avLst/>
          </a:prstGeom>
          <a:noFill/>
        </p:spPr>
        <p:txBody>
          <a:bodyPr wrap="square" rtlCol="0">
            <a:spAutoFit/>
          </a:bodyPr>
          <a:lstStyle/>
          <a:p>
            <a:pPr algn="ctr"/>
            <a:r>
              <a:rPr lang="it-IT" sz="1000" dirty="0" err="1"/>
              <a:t>Edit</a:t>
            </a:r>
            <a:r>
              <a:rPr lang="it-IT" sz="1000" dirty="0"/>
              <a:t> notes style</a:t>
            </a:r>
          </a:p>
        </p:txBody>
      </p:sp>
      <p:sp>
        <p:nvSpPr>
          <p:cNvPr id="76" name="CasellaDiTesto 75">
            <a:extLst>
              <a:ext uri="{FF2B5EF4-FFF2-40B4-BE49-F238E27FC236}">
                <a16:creationId xmlns:a16="http://schemas.microsoft.com/office/drawing/2014/main" id="{81D3ACDF-5C76-AE41-879E-A4662182BB29}"/>
              </a:ext>
            </a:extLst>
          </p:cNvPr>
          <p:cNvSpPr txBox="1"/>
          <p:nvPr/>
        </p:nvSpPr>
        <p:spPr>
          <a:xfrm rot="1936550">
            <a:off x="3610378" y="3940491"/>
            <a:ext cx="866929" cy="400110"/>
          </a:xfrm>
          <a:prstGeom prst="rect">
            <a:avLst/>
          </a:prstGeom>
          <a:noFill/>
        </p:spPr>
        <p:txBody>
          <a:bodyPr wrap="square" rtlCol="0">
            <a:spAutoFit/>
          </a:bodyPr>
          <a:lstStyle/>
          <a:p>
            <a:pPr algn="ctr"/>
            <a:r>
              <a:rPr lang="it-IT" sz="1000" dirty="0"/>
              <a:t>Style </a:t>
            </a:r>
            <a:r>
              <a:rPr lang="it-IT" sz="1000" dirty="0" err="1"/>
              <a:t>edited</a:t>
            </a:r>
            <a:endParaRPr lang="it-IT" sz="1000" dirty="0"/>
          </a:p>
        </p:txBody>
      </p:sp>
      <p:cxnSp>
        <p:nvCxnSpPr>
          <p:cNvPr id="77" name="Connettore 2 76">
            <a:extLst>
              <a:ext uri="{FF2B5EF4-FFF2-40B4-BE49-F238E27FC236}">
                <a16:creationId xmlns:a16="http://schemas.microsoft.com/office/drawing/2014/main" id="{5F8364F0-0DDB-C546-AC82-D745D0145C11}"/>
              </a:ext>
            </a:extLst>
          </p:cNvPr>
          <p:cNvCxnSpPr>
            <a:cxnSpLocks/>
            <a:stCxn id="56" idx="6"/>
            <a:endCxn id="80" idx="2"/>
          </p:cNvCxnSpPr>
          <p:nvPr/>
        </p:nvCxnSpPr>
        <p:spPr>
          <a:xfrm>
            <a:off x="5436201" y="2967864"/>
            <a:ext cx="1365373" cy="47193"/>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80" name="Ovale 79">
            <a:extLst>
              <a:ext uri="{FF2B5EF4-FFF2-40B4-BE49-F238E27FC236}">
                <a16:creationId xmlns:a16="http://schemas.microsoft.com/office/drawing/2014/main" id="{C1A74A02-743B-DC41-9059-D0AFB4B1ECC9}"/>
              </a:ext>
            </a:extLst>
          </p:cNvPr>
          <p:cNvSpPr/>
          <p:nvPr/>
        </p:nvSpPr>
        <p:spPr>
          <a:xfrm>
            <a:off x="6801574" y="2632918"/>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85" name="CasellaDiTesto 84">
            <a:extLst>
              <a:ext uri="{FF2B5EF4-FFF2-40B4-BE49-F238E27FC236}">
                <a16:creationId xmlns:a16="http://schemas.microsoft.com/office/drawing/2014/main" id="{460EC58A-A260-7449-ABB6-387F8A6179D9}"/>
              </a:ext>
            </a:extLst>
          </p:cNvPr>
          <p:cNvSpPr txBox="1"/>
          <p:nvPr/>
        </p:nvSpPr>
        <p:spPr>
          <a:xfrm>
            <a:off x="5474038" y="2732178"/>
            <a:ext cx="1275333" cy="246221"/>
          </a:xfrm>
          <a:prstGeom prst="rect">
            <a:avLst/>
          </a:prstGeom>
          <a:noFill/>
        </p:spPr>
        <p:txBody>
          <a:bodyPr wrap="square" rtlCol="0">
            <a:spAutoFit/>
          </a:bodyPr>
          <a:lstStyle/>
          <a:p>
            <a:pPr algn="ctr"/>
            <a:r>
              <a:rPr lang="it-IT" sz="1000" dirty="0"/>
              <a:t>Select </a:t>
            </a:r>
            <a:r>
              <a:rPr lang="it-IT" sz="1000" dirty="0" err="1"/>
              <a:t>save</a:t>
            </a:r>
            <a:r>
              <a:rPr lang="it-IT" sz="1000" dirty="0"/>
              <a:t> notes</a:t>
            </a:r>
          </a:p>
        </p:txBody>
      </p:sp>
      <p:sp>
        <p:nvSpPr>
          <p:cNvPr id="86" name="CasellaDiTesto 85">
            <a:extLst>
              <a:ext uri="{FF2B5EF4-FFF2-40B4-BE49-F238E27FC236}">
                <a16:creationId xmlns:a16="http://schemas.microsoft.com/office/drawing/2014/main" id="{30C1671D-E9A0-3740-8ADC-CB070F992018}"/>
              </a:ext>
            </a:extLst>
          </p:cNvPr>
          <p:cNvSpPr txBox="1"/>
          <p:nvPr/>
        </p:nvSpPr>
        <p:spPr>
          <a:xfrm>
            <a:off x="5518830" y="2961160"/>
            <a:ext cx="1154339" cy="553998"/>
          </a:xfrm>
          <a:prstGeom prst="rect">
            <a:avLst/>
          </a:prstGeom>
          <a:noFill/>
        </p:spPr>
        <p:txBody>
          <a:bodyPr wrap="square" rtlCol="0">
            <a:spAutoFit/>
          </a:bodyPr>
          <a:lstStyle/>
          <a:p>
            <a:pPr algn="ctr"/>
            <a:r>
              <a:rPr lang="it-IT" sz="1000" dirty="0"/>
              <a:t>Save </a:t>
            </a:r>
            <a:r>
              <a:rPr lang="it-IT" sz="1000" dirty="0" err="1"/>
              <a:t>options</a:t>
            </a:r>
            <a:r>
              <a:rPr lang="it-IT" sz="1000" dirty="0"/>
              <a:t> </a:t>
            </a:r>
            <a:r>
              <a:rPr lang="it-IT" sz="1000" dirty="0" err="1"/>
              <a:t>presented</a:t>
            </a:r>
            <a:endParaRPr lang="it-IT" sz="1000" dirty="0"/>
          </a:p>
          <a:p>
            <a:pPr algn="ctr"/>
            <a:endParaRPr lang="it-IT" sz="1000" dirty="0"/>
          </a:p>
        </p:txBody>
      </p:sp>
      <p:sp>
        <p:nvSpPr>
          <p:cNvPr id="92" name="CasellaDiTesto 91">
            <a:extLst>
              <a:ext uri="{FF2B5EF4-FFF2-40B4-BE49-F238E27FC236}">
                <a16:creationId xmlns:a16="http://schemas.microsoft.com/office/drawing/2014/main" id="{F316F98D-8B81-A245-AAD3-2F6B9A5C574B}"/>
              </a:ext>
            </a:extLst>
          </p:cNvPr>
          <p:cNvSpPr txBox="1"/>
          <p:nvPr/>
        </p:nvSpPr>
        <p:spPr>
          <a:xfrm rot="19081571">
            <a:off x="5956097" y="5308368"/>
            <a:ext cx="1465696" cy="246221"/>
          </a:xfrm>
          <a:prstGeom prst="rect">
            <a:avLst/>
          </a:prstGeom>
          <a:noFill/>
        </p:spPr>
        <p:txBody>
          <a:bodyPr wrap="square" rtlCol="0">
            <a:spAutoFit/>
          </a:bodyPr>
          <a:lstStyle/>
          <a:p>
            <a:pPr algn="ctr"/>
            <a:r>
              <a:rPr lang="it-IT" sz="1000" dirty="0"/>
              <a:t>Go back to </a:t>
            </a:r>
            <a:r>
              <a:rPr lang="it-IT" sz="1000" dirty="0" err="1"/>
              <a:t>type</a:t>
            </a:r>
            <a:r>
              <a:rPr lang="it-IT" sz="1000" dirty="0"/>
              <a:t> notes</a:t>
            </a:r>
          </a:p>
        </p:txBody>
      </p:sp>
      <p:sp>
        <p:nvSpPr>
          <p:cNvPr id="93" name="CasellaDiTesto 92">
            <a:extLst>
              <a:ext uri="{FF2B5EF4-FFF2-40B4-BE49-F238E27FC236}">
                <a16:creationId xmlns:a16="http://schemas.microsoft.com/office/drawing/2014/main" id="{D9B835FF-4D39-8C4A-AAF7-69291DEEFD05}"/>
              </a:ext>
            </a:extLst>
          </p:cNvPr>
          <p:cNvSpPr txBox="1"/>
          <p:nvPr/>
        </p:nvSpPr>
        <p:spPr>
          <a:xfrm rot="19482023">
            <a:off x="5572698" y="5135478"/>
            <a:ext cx="1324573" cy="400110"/>
          </a:xfrm>
          <a:prstGeom prst="rect">
            <a:avLst/>
          </a:prstGeom>
          <a:noFill/>
        </p:spPr>
        <p:txBody>
          <a:bodyPr wrap="square" rtlCol="0">
            <a:spAutoFit/>
          </a:bodyPr>
          <a:lstStyle/>
          <a:p>
            <a:pPr algn="ctr"/>
            <a:r>
              <a:rPr lang="it-IT" sz="1000" dirty="0" err="1"/>
              <a:t>Taken</a:t>
            </a:r>
            <a:r>
              <a:rPr lang="it-IT" sz="1000" dirty="0"/>
              <a:t> notes page </a:t>
            </a:r>
            <a:r>
              <a:rPr lang="it-IT" sz="1000" dirty="0" err="1"/>
              <a:t>presented</a:t>
            </a:r>
            <a:endParaRPr lang="it-IT" sz="1000" dirty="0"/>
          </a:p>
        </p:txBody>
      </p:sp>
      <p:sp>
        <p:nvSpPr>
          <p:cNvPr id="100" name="CasellaDiTesto 99">
            <a:extLst>
              <a:ext uri="{FF2B5EF4-FFF2-40B4-BE49-F238E27FC236}">
                <a16:creationId xmlns:a16="http://schemas.microsoft.com/office/drawing/2014/main" id="{E1C6D58F-673A-6C40-A4A9-98A79322F6B3}"/>
              </a:ext>
            </a:extLst>
          </p:cNvPr>
          <p:cNvSpPr txBox="1"/>
          <p:nvPr/>
        </p:nvSpPr>
        <p:spPr>
          <a:xfrm>
            <a:off x="8106852" y="2645276"/>
            <a:ext cx="1051981" cy="400110"/>
          </a:xfrm>
          <a:prstGeom prst="rect">
            <a:avLst/>
          </a:prstGeom>
          <a:noFill/>
        </p:spPr>
        <p:txBody>
          <a:bodyPr wrap="square" rtlCol="0">
            <a:spAutoFit/>
          </a:bodyPr>
          <a:lstStyle/>
          <a:p>
            <a:pPr algn="ctr"/>
            <a:r>
              <a:rPr lang="it-IT" sz="1000" dirty="0"/>
              <a:t>Select </a:t>
            </a:r>
            <a:r>
              <a:rPr lang="it-IT" sz="1000" dirty="0" err="1"/>
              <a:t>course</a:t>
            </a:r>
            <a:r>
              <a:rPr lang="it-IT" sz="1000" dirty="0"/>
              <a:t> folder</a:t>
            </a:r>
          </a:p>
        </p:txBody>
      </p:sp>
      <p:cxnSp>
        <p:nvCxnSpPr>
          <p:cNvPr id="126" name="Connettore 2 125">
            <a:extLst>
              <a:ext uri="{FF2B5EF4-FFF2-40B4-BE49-F238E27FC236}">
                <a16:creationId xmlns:a16="http://schemas.microsoft.com/office/drawing/2014/main" id="{FFC55017-5839-AA4C-A33A-47B6F6BC0BC5}"/>
              </a:ext>
            </a:extLst>
          </p:cNvPr>
          <p:cNvCxnSpPr>
            <a:cxnSpLocks/>
          </p:cNvCxnSpPr>
          <p:nvPr/>
        </p:nvCxnSpPr>
        <p:spPr>
          <a:xfrm>
            <a:off x="9962435" y="3429000"/>
            <a:ext cx="645520" cy="144527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29" name="Ovale 128">
            <a:extLst>
              <a:ext uri="{FF2B5EF4-FFF2-40B4-BE49-F238E27FC236}">
                <a16:creationId xmlns:a16="http://schemas.microsoft.com/office/drawing/2014/main" id="{DA27EBB2-5CE5-284A-9082-43F91BFB3063}"/>
              </a:ext>
            </a:extLst>
          </p:cNvPr>
          <p:cNvSpPr/>
          <p:nvPr/>
        </p:nvSpPr>
        <p:spPr>
          <a:xfrm>
            <a:off x="10248648" y="4884056"/>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0" name="Ovale 129">
            <a:extLst>
              <a:ext uri="{FF2B5EF4-FFF2-40B4-BE49-F238E27FC236}">
                <a16:creationId xmlns:a16="http://schemas.microsoft.com/office/drawing/2014/main" id="{40FA0771-DA7D-354A-B79D-77E6E09A27DA}"/>
              </a:ext>
            </a:extLst>
          </p:cNvPr>
          <p:cNvSpPr/>
          <p:nvPr/>
        </p:nvSpPr>
        <p:spPr>
          <a:xfrm>
            <a:off x="10371113" y="4957294"/>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1" name="CasellaDiTesto 130">
            <a:extLst>
              <a:ext uri="{FF2B5EF4-FFF2-40B4-BE49-F238E27FC236}">
                <a16:creationId xmlns:a16="http://schemas.microsoft.com/office/drawing/2014/main" id="{25758275-6B6B-824D-9CAA-49D849D0B977}"/>
              </a:ext>
            </a:extLst>
          </p:cNvPr>
          <p:cNvSpPr txBox="1"/>
          <p:nvPr/>
        </p:nvSpPr>
        <p:spPr>
          <a:xfrm>
            <a:off x="10542607" y="5149130"/>
            <a:ext cx="881756" cy="276999"/>
          </a:xfrm>
          <a:prstGeom prst="rect">
            <a:avLst/>
          </a:prstGeom>
          <a:noFill/>
        </p:spPr>
        <p:txBody>
          <a:bodyPr wrap="square" rtlCol="0">
            <a:spAutoFit/>
          </a:bodyPr>
          <a:lstStyle/>
          <a:p>
            <a:r>
              <a:rPr lang="it-IT" sz="1200" b="1" dirty="0" err="1">
                <a:solidFill>
                  <a:srgbClr val="C00000"/>
                </a:solidFill>
                <a:latin typeface="Avenir Next" panose="020B0503020202020204" pitchFamily="34" charset="0"/>
              </a:rPr>
              <a:t>Finish</a:t>
            </a:r>
            <a:endParaRPr lang="it-IT" sz="1200" b="1" dirty="0">
              <a:solidFill>
                <a:srgbClr val="C00000"/>
              </a:solidFill>
              <a:latin typeface="Avenir Next" panose="020B0503020202020204" pitchFamily="34" charset="0"/>
            </a:endParaRPr>
          </a:p>
        </p:txBody>
      </p:sp>
      <p:cxnSp>
        <p:nvCxnSpPr>
          <p:cNvPr id="125" name="Connettore 2 124">
            <a:extLst>
              <a:ext uri="{FF2B5EF4-FFF2-40B4-BE49-F238E27FC236}">
                <a16:creationId xmlns:a16="http://schemas.microsoft.com/office/drawing/2014/main" id="{0ABA923A-4B8C-41D7-A282-D9C389C9FF3D}"/>
              </a:ext>
            </a:extLst>
          </p:cNvPr>
          <p:cNvCxnSpPr>
            <a:cxnSpLocks/>
            <a:stCxn id="80" idx="6"/>
            <a:endCxn id="128" idx="2"/>
          </p:cNvCxnSpPr>
          <p:nvPr/>
        </p:nvCxnSpPr>
        <p:spPr>
          <a:xfrm flipV="1">
            <a:off x="8102379" y="3010405"/>
            <a:ext cx="1076852" cy="465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27" name="CasellaDiTesto 126">
            <a:extLst>
              <a:ext uri="{FF2B5EF4-FFF2-40B4-BE49-F238E27FC236}">
                <a16:creationId xmlns:a16="http://schemas.microsoft.com/office/drawing/2014/main" id="{5AC04320-9382-41C3-A02D-401B63301EA9}"/>
              </a:ext>
            </a:extLst>
          </p:cNvPr>
          <p:cNvSpPr txBox="1"/>
          <p:nvPr/>
        </p:nvSpPr>
        <p:spPr>
          <a:xfrm>
            <a:off x="7989485" y="3014678"/>
            <a:ext cx="1154339" cy="553998"/>
          </a:xfrm>
          <a:prstGeom prst="rect">
            <a:avLst/>
          </a:prstGeom>
          <a:noFill/>
        </p:spPr>
        <p:txBody>
          <a:bodyPr wrap="square" rtlCol="0">
            <a:spAutoFit/>
          </a:bodyPr>
          <a:lstStyle/>
          <a:p>
            <a:pPr algn="ctr"/>
            <a:r>
              <a:rPr lang="it-IT" sz="1000" dirty="0"/>
              <a:t>Save option </a:t>
            </a:r>
            <a:r>
              <a:rPr lang="it-IT" sz="1000" dirty="0" err="1"/>
              <a:t>presented</a:t>
            </a:r>
            <a:endParaRPr lang="it-IT" sz="1000" dirty="0"/>
          </a:p>
          <a:p>
            <a:pPr algn="ctr"/>
            <a:endParaRPr lang="it-IT" sz="1000" dirty="0"/>
          </a:p>
        </p:txBody>
      </p:sp>
      <p:sp>
        <p:nvSpPr>
          <p:cNvPr id="128" name="Ovale 127">
            <a:extLst>
              <a:ext uri="{FF2B5EF4-FFF2-40B4-BE49-F238E27FC236}">
                <a16:creationId xmlns:a16="http://schemas.microsoft.com/office/drawing/2014/main" id="{D2B2882B-ABDD-4E19-A4BA-4AAE6392A379}"/>
              </a:ext>
            </a:extLst>
          </p:cNvPr>
          <p:cNvSpPr/>
          <p:nvPr/>
        </p:nvSpPr>
        <p:spPr>
          <a:xfrm>
            <a:off x="9179231" y="2628266"/>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3" name="CasellaDiTesto 132">
            <a:extLst>
              <a:ext uri="{FF2B5EF4-FFF2-40B4-BE49-F238E27FC236}">
                <a16:creationId xmlns:a16="http://schemas.microsoft.com/office/drawing/2014/main" id="{A45C7F22-DA44-4347-B781-148C87910563}"/>
              </a:ext>
            </a:extLst>
          </p:cNvPr>
          <p:cNvSpPr txBox="1"/>
          <p:nvPr/>
        </p:nvSpPr>
        <p:spPr>
          <a:xfrm>
            <a:off x="6763017" y="2717403"/>
            <a:ext cx="1391609"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Waiting</a:t>
            </a:r>
            <a:r>
              <a:rPr lang="it-IT" sz="1200" b="1" dirty="0">
                <a:solidFill>
                  <a:schemeClr val="accent2">
                    <a:lumMod val="75000"/>
                  </a:schemeClr>
                </a:solidFill>
                <a:latin typeface="Avenir Next" panose="020B0503020202020204" pitchFamily="34" charset="0"/>
              </a:rPr>
              <a:t> for the </a:t>
            </a:r>
            <a:r>
              <a:rPr lang="it-IT" sz="1200" b="1" dirty="0" err="1">
                <a:solidFill>
                  <a:schemeClr val="accent2">
                    <a:lumMod val="75000"/>
                  </a:schemeClr>
                </a:solidFill>
                <a:latin typeface="Avenir Next" panose="020B0503020202020204" pitchFamily="34" charset="0"/>
              </a:rPr>
              <a:t>folder’s</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selection</a:t>
            </a:r>
            <a:endParaRPr lang="it-IT" sz="1200" b="1" dirty="0">
              <a:solidFill>
                <a:schemeClr val="accent2">
                  <a:lumMod val="75000"/>
                </a:schemeClr>
              </a:solidFill>
              <a:latin typeface="Avenir Next" panose="020B0503020202020204" pitchFamily="34" charset="0"/>
            </a:endParaRPr>
          </a:p>
        </p:txBody>
      </p:sp>
      <p:sp>
        <p:nvSpPr>
          <p:cNvPr id="134" name="CasellaDiTesto 133">
            <a:extLst>
              <a:ext uri="{FF2B5EF4-FFF2-40B4-BE49-F238E27FC236}">
                <a16:creationId xmlns:a16="http://schemas.microsoft.com/office/drawing/2014/main" id="{3A542A90-F41E-49CB-870E-8BA5B65F92F7}"/>
              </a:ext>
            </a:extLst>
          </p:cNvPr>
          <p:cNvSpPr txBox="1"/>
          <p:nvPr/>
        </p:nvSpPr>
        <p:spPr>
          <a:xfrm>
            <a:off x="9133828" y="2801236"/>
            <a:ext cx="1391609"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saving</a:t>
            </a:r>
            <a:r>
              <a:rPr lang="it-IT" sz="1200" b="1" dirty="0">
                <a:solidFill>
                  <a:schemeClr val="accent2">
                    <a:lumMod val="75000"/>
                  </a:schemeClr>
                </a:solidFill>
                <a:latin typeface="Avenir Next" panose="020B0503020202020204" pitchFamily="34" charset="0"/>
              </a:rPr>
              <a:t> option</a:t>
            </a:r>
          </a:p>
        </p:txBody>
      </p:sp>
      <p:sp>
        <p:nvSpPr>
          <p:cNvPr id="135" name="CasellaDiTesto 134">
            <a:extLst>
              <a:ext uri="{FF2B5EF4-FFF2-40B4-BE49-F238E27FC236}">
                <a16:creationId xmlns:a16="http://schemas.microsoft.com/office/drawing/2014/main" id="{F4398486-3E38-4E9D-9283-E8383A07E374}"/>
              </a:ext>
            </a:extLst>
          </p:cNvPr>
          <p:cNvSpPr txBox="1"/>
          <p:nvPr/>
        </p:nvSpPr>
        <p:spPr>
          <a:xfrm rot="3933340">
            <a:off x="9926051" y="3862206"/>
            <a:ext cx="1051981" cy="400110"/>
          </a:xfrm>
          <a:prstGeom prst="rect">
            <a:avLst/>
          </a:prstGeom>
          <a:noFill/>
        </p:spPr>
        <p:txBody>
          <a:bodyPr wrap="square" rtlCol="0">
            <a:spAutoFit/>
          </a:bodyPr>
          <a:lstStyle/>
          <a:p>
            <a:pPr algn="ctr"/>
            <a:r>
              <a:rPr lang="it-IT" sz="1000" dirty="0" err="1"/>
              <a:t>Choose</a:t>
            </a:r>
            <a:r>
              <a:rPr lang="it-IT" sz="1000" dirty="0"/>
              <a:t> </a:t>
            </a:r>
            <a:r>
              <a:rPr lang="it-IT" sz="1000" dirty="0" err="1"/>
              <a:t>if</a:t>
            </a:r>
            <a:r>
              <a:rPr lang="it-IT" sz="1000" dirty="0"/>
              <a:t> share </a:t>
            </a:r>
            <a:r>
              <a:rPr lang="it-IT" sz="1000" dirty="0" err="1"/>
              <a:t>it</a:t>
            </a:r>
            <a:r>
              <a:rPr lang="it-IT" sz="1000" dirty="0"/>
              <a:t> or </a:t>
            </a:r>
            <a:r>
              <a:rPr lang="it-IT" sz="1000" dirty="0" err="1"/>
              <a:t>not</a:t>
            </a:r>
            <a:endParaRPr lang="it-IT" sz="1000" dirty="0"/>
          </a:p>
        </p:txBody>
      </p:sp>
      <p:sp>
        <p:nvSpPr>
          <p:cNvPr id="136" name="CasellaDiTesto 135">
            <a:extLst>
              <a:ext uri="{FF2B5EF4-FFF2-40B4-BE49-F238E27FC236}">
                <a16:creationId xmlns:a16="http://schemas.microsoft.com/office/drawing/2014/main" id="{C7BF5E1D-1804-4DBF-87EF-C51515CFAFDB}"/>
              </a:ext>
            </a:extLst>
          </p:cNvPr>
          <p:cNvSpPr txBox="1"/>
          <p:nvPr/>
        </p:nvSpPr>
        <p:spPr>
          <a:xfrm rot="4035911">
            <a:off x="9365081" y="3928728"/>
            <a:ext cx="1154339" cy="707886"/>
          </a:xfrm>
          <a:prstGeom prst="rect">
            <a:avLst/>
          </a:prstGeom>
          <a:noFill/>
        </p:spPr>
        <p:txBody>
          <a:bodyPr wrap="square" rtlCol="0">
            <a:spAutoFit/>
          </a:bodyPr>
          <a:lstStyle/>
          <a:p>
            <a:pPr algn="ctr"/>
            <a:r>
              <a:rPr lang="it-IT" sz="1000" dirty="0"/>
              <a:t>Note </a:t>
            </a:r>
            <a:r>
              <a:rPr lang="it-IT" sz="1000" dirty="0" err="1"/>
              <a:t>save</a:t>
            </a:r>
            <a:r>
              <a:rPr lang="it-IT" sz="1000" dirty="0"/>
              <a:t> </a:t>
            </a:r>
            <a:r>
              <a:rPr lang="it-IT" sz="1000" dirty="0" err="1"/>
              <a:t>confirmation</a:t>
            </a:r>
            <a:r>
              <a:rPr lang="it-IT" sz="1000" dirty="0"/>
              <a:t> </a:t>
            </a:r>
            <a:r>
              <a:rPr lang="it-IT" sz="1000" dirty="0" err="1"/>
              <a:t>presented</a:t>
            </a:r>
            <a:endParaRPr lang="it-IT" sz="1000" dirty="0"/>
          </a:p>
          <a:p>
            <a:pPr algn="ctr"/>
            <a:endParaRPr lang="it-IT" sz="1000" dirty="0"/>
          </a:p>
        </p:txBody>
      </p:sp>
      <p:cxnSp>
        <p:nvCxnSpPr>
          <p:cNvPr id="137" name="Connettore 7 114">
            <a:extLst>
              <a:ext uri="{FF2B5EF4-FFF2-40B4-BE49-F238E27FC236}">
                <a16:creationId xmlns:a16="http://schemas.microsoft.com/office/drawing/2014/main" id="{E8CFE96F-A68C-4A7A-8893-B9881C544D9A}"/>
              </a:ext>
            </a:extLst>
          </p:cNvPr>
          <p:cNvCxnSpPr>
            <a:cxnSpLocks/>
            <a:stCxn id="128" idx="0"/>
            <a:endCxn id="56" idx="0"/>
          </p:cNvCxnSpPr>
          <p:nvPr/>
        </p:nvCxnSpPr>
        <p:spPr>
          <a:xfrm rot="16200000" flipV="1">
            <a:off x="7286447" y="85078"/>
            <a:ext cx="42541" cy="5043835"/>
          </a:xfrm>
          <a:prstGeom prst="curvedConnector3">
            <a:avLst>
              <a:gd name="adj1" fmla="val 4525075"/>
            </a:avLst>
          </a:prstGeom>
          <a:ln>
            <a:tailEnd type="triangle"/>
          </a:ln>
        </p:spPr>
        <p:style>
          <a:lnRef idx="1">
            <a:schemeClr val="accent2"/>
          </a:lnRef>
          <a:fillRef idx="0">
            <a:schemeClr val="accent2"/>
          </a:fillRef>
          <a:effectRef idx="0">
            <a:schemeClr val="accent2"/>
          </a:effectRef>
          <a:fontRef idx="minor">
            <a:schemeClr val="tx1"/>
          </a:fontRef>
        </p:style>
      </p:cxnSp>
      <p:sp>
        <p:nvSpPr>
          <p:cNvPr id="78" name="CasellaDiTesto 77">
            <a:extLst>
              <a:ext uri="{FF2B5EF4-FFF2-40B4-BE49-F238E27FC236}">
                <a16:creationId xmlns:a16="http://schemas.microsoft.com/office/drawing/2014/main" id="{40FCE3C5-E01C-48C9-B0A9-FA4AA0764288}"/>
              </a:ext>
            </a:extLst>
          </p:cNvPr>
          <p:cNvSpPr txBox="1"/>
          <p:nvPr/>
        </p:nvSpPr>
        <p:spPr>
          <a:xfrm>
            <a:off x="6439890" y="413980"/>
            <a:ext cx="1549595" cy="246221"/>
          </a:xfrm>
          <a:prstGeom prst="rect">
            <a:avLst/>
          </a:prstGeom>
          <a:noFill/>
        </p:spPr>
        <p:txBody>
          <a:bodyPr wrap="square" rtlCol="0">
            <a:spAutoFit/>
          </a:bodyPr>
          <a:lstStyle/>
          <a:p>
            <a:pPr algn="ctr"/>
            <a:r>
              <a:rPr lang="it-IT" sz="1000" dirty="0"/>
              <a:t>Go back to </a:t>
            </a:r>
            <a:r>
              <a:rPr lang="it-IT" sz="1000" dirty="0" err="1"/>
              <a:t>type</a:t>
            </a:r>
            <a:r>
              <a:rPr lang="it-IT" sz="1000" dirty="0"/>
              <a:t> notes</a:t>
            </a:r>
          </a:p>
        </p:txBody>
      </p:sp>
      <p:sp>
        <p:nvSpPr>
          <p:cNvPr id="79" name="CasellaDiTesto 78">
            <a:extLst>
              <a:ext uri="{FF2B5EF4-FFF2-40B4-BE49-F238E27FC236}">
                <a16:creationId xmlns:a16="http://schemas.microsoft.com/office/drawing/2014/main" id="{8D2BDE04-0C29-4907-AF24-7A1F42F22E62}"/>
              </a:ext>
            </a:extLst>
          </p:cNvPr>
          <p:cNvSpPr txBox="1"/>
          <p:nvPr/>
        </p:nvSpPr>
        <p:spPr>
          <a:xfrm>
            <a:off x="6508782" y="716730"/>
            <a:ext cx="1549595" cy="400110"/>
          </a:xfrm>
          <a:prstGeom prst="rect">
            <a:avLst/>
          </a:prstGeom>
          <a:noFill/>
        </p:spPr>
        <p:txBody>
          <a:bodyPr wrap="square" rtlCol="0">
            <a:spAutoFit/>
          </a:bodyPr>
          <a:lstStyle/>
          <a:p>
            <a:pPr algn="ctr"/>
            <a:r>
              <a:rPr lang="it-IT" sz="1000" dirty="0"/>
              <a:t>Take notes page </a:t>
            </a:r>
            <a:r>
              <a:rPr lang="it-IT" sz="1000" dirty="0" err="1"/>
              <a:t>presented</a:t>
            </a:r>
            <a:endParaRPr lang="it-IT" sz="1000" dirty="0"/>
          </a:p>
        </p:txBody>
      </p:sp>
      <p:sp>
        <p:nvSpPr>
          <p:cNvPr id="81" name="Ovale 80">
            <a:extLst>
              <a:ext uri="{FF2B5EF4-FFF2-40B4-BE49-F238E27FC236}">
                <a16:creationId xmlns:a16="http://schemas.microsoft.com/office/drawing/2014/main" id="{F008FE60-F298-4EEF-A925-8696700CCAF9}"/>
              </a:ext>
            </a:extLst>
          </p:cNvPr>
          <p:cNvSpPr/>
          <p:nvPr/>
        </p:nvSpPr>
        <p:spPr>
          <a:xfrm>
            <a:off x="1767558" y="5002775"/>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94" name="CasellaDiTesto 93">
            <a:extLst>
              <a:ext uri="{FF2B5EF4-FFF2-40B4-BE49-F238E27FC236}">
                <a16:creationId xmlns:a16="http://schemas.microsoft.com/office/drawing/2014/main" id="{9FCE894A-473C-425F-9779-96F388F453DE}"/>
              </a:ext>
            </a:extLst>
          </p:cNvPr>
          <p:cNvSpPr txBox="1"/>
          <p:nvPr/>
        </p:nvSpPr>
        <p:spPr>
          <a:xfrm>
            <a:off x="1696389" y="5145182"/>
            <a:ext cx="1391609"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Waiting</a:t>
            </a:r>
            <a:r>
              <a:rPr lang="it-IT" sz="1200" b="1" dirty="0">
                <a:solidFill>
                  <a:schemeClr val="accent2">
                    <a:lumMod val="75000"/>
                  </a:schemeClr>
                </a:solidFill>
                <a:latin typeface="Avenir Next" panose="020B0503020202020204" pitchFamily="34" charset="0"/>
              </a:rPr>
              <a:t> for </a:t>
            </a:r>
            <a:r>
              <a:rPr lang="it-IT" sz="1200" b="1" dirty="0" err="1">
                <a:solidFill>
                  <a:schemeClr val="accent2">
                    <a:lumMod val="75000"/>
                  </a:schemeClr>
                </a:solidFill>
                <a:latin typeface="Avenir Next" panose="020B0503020202020204" pitchFamily="34" charset="0"/>
              </a:rPr>
              <a:t>confirmation</a:t>
            </a:r>
            <a:endParaRPr lang="it-IT" sz="1200" b="1" dirty="0">
              <a:solidFill>
                <a:schemeClr val="accent2">
                  <a:lumMod val="75000"/>
                </a:schemeClr>
              </a:solidFill>
              <a:latin typeface="Avenir Next" panose="020B0503020202020204" pitchFamily="34" charset="0"/>
            </a:endParaRPr>
          </a:p>
        </p:txBody>
      </p:sp>
      <p:cxnSp>
        <p:nvCxnSpPr>
          <p:cNvPr id="97" name="Connettore 7 114">
            <a:extLst>
              <a:ext uri="{FF2B5EF4-FFF2-40B4-BE49-F238E27FC236}">
                <a16:creationId xmlns:a16="http://schemas.microsoft.com/office/drawing/2014/main" id="{7CBCBC99-60E0-4ED9-9229-7F0AB0E1C59F}"/>
              </a:ext>
            </a:extLst>
          </p:cNvPr>
          <p:cNvCxnSpPr>
            <a:cxnSpLocks/>
            <a:stCxn id="56" idx="5"/>
            <a:endCxn id="81" idx="6"/>
          </p:cNvCxnSpPr>
          <p:nvPr/>
        </p:nvCxnSpPr>
        <p:spPr>
          <a:xfrm rot="5400000">
            <a:off x="3083615" y="3222825"/>
            <a:ext cx="2146837" cy="2177340"/>
          </a:xfrm>
          <a:prstGeom prst="curvedConnector2">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01" name="Connettore 7 114">
            <a:extLst>
              <a:ext uri="{FF2B5EF4-FFF2-40B4-BE49-F238E27FC236}">
                <a16:creationId xmlns:a16="http://schemas.microsoft.com/office/drawing/2014/main" id="{8A6687E6-B81E-4088-9187-85055B988351}"/>
              </a:ext>
            </a:extLst>
          </p:cNvPr>
          <p:cNvCxnSpPr>
            <a:cxnSpLocks/>
            <a:stCxn id="81" idx="2"/>
            <a:endCxn id="44" idx="3"/>
          </p:cNvCxnSpPr>
          <p:nvPr/>
        </p:nvCxnSpPr>
        <p:spPr>
          <a:xfrm rot="10800000">
            <a:off x="1212804" y="3237192"/>
            <a:ext cx="554754" cy="2147722"/>
          </a:xfrm>
          <a:prstGeom prst="curvedConnector2">
            <a:avLst/>
          </a:prstGeom>
          <a:ln>
            <a:tailEnd type="triangle"/>
          </a:ln>
        </p:spPr>
        <p:style>
          <a:lnRef idx="1">
            <a:schemeClr val="accent2"/>
          </a:lnRef>
          <a:fillRef idx="0">
            <a:schemeClr val="accent2"/>
          </a:fillRef>
          <a:effectRef idx="0">
            <a:schemeClr val="accent2"/>
          </a:effectRef>
          <a:fontRef idx="minor">
            <a:schemeClr val="tx1"/>
          </a:fontRef>
        </p:style>
      </p:cxnSp>
      <p:sp>
        <p:nvSpPr>
          <p:cNvPr id="103" name="CasellaDiTesto 102">
            <a:extLst>
              <a:ext uri="{FF2B5EF4-FFF2-40B4-BE49-F238E27FC236}">
                <a16:creationId xmlns:a16="http://schemas.microsoft.com/office/drawing/2014/main" id="{7DBDF10D-C839-4110-9D49-0AD6F07C282A}"/>
              </a:ext>
            </a:extLst>
          </p:cNvPr>
          <p:cNvSpPr txBox="1"/>
          <p:nvPr/>
        </p:nvSpPr>
        <p:spPr>
          <a:xfrm rot="17742657">
            <a:off x="1613022" y="3987603"/>
            <a:ext cx="1764673" cy="400110"/>
          </a:xfrm>
          <a:prstGeom prst="rect">
            <a:avLst/>
          </a:prstGeom>
          <a:noFill/>
        </p:spPr>
        <p:txBody>
          <a:bodyPr wrap="square" rtlCol="0">
            <a:spAutoFit/>
          </a:bodyPr>
          <a:lstStyle/>
          <a:p>
            <a:pPr algn="ctr"/>
            <a:r>
              <a:rPr lang="it-IT" sz="1000" dirty="0" err="1"/>
              <a:t>Choose</a:t>
            </a:r>
            <a:r>
              <a:rPr lang="it-IT" sz="1000" dirty="0"/>
              <a:t> to </a:t>
            </a:r>
            <a:r>
              <a:rPr lang="it-IT" sz="1000" dirty="0" err="1"/>
              <a:t>remain</a:t>
            </a:r>
            <a:r>
              <a:rPr lang="it-IT" sz="1000" dirty="0"/>
              <a:t> in the note </a:t>
            </a:r>
            <a:r>
              <a:rPr lang="it-IT" sz="1000" dirty="0" err="1"/>
              <a:t>section</a:t>
            </a:r>
            <a:endParaRPr lang="it-IT" sz="1000" dirty="0"/>
          </a:p>
        </p:txBody>
      </p:sp>
      <p:sp>
        <p:nvSpPr>
          <p:cNvPr id="105" name="CasellaDiTesto 104">
            <a:extLst>
              <a:ext uri="{FF2B5EF4-FFF2-40B4-BE49-F238E27FC236}">
                <a16:creationId xmlns:a16="http://schemas.microsoft.com/office/drawing/2014/main" id="{ACC39358-B7A3-48EE-99E6-3F2B84F86569}"/>
              </a:ext>
            </a:extLst>
          </p:cNvPr>
          <p:cNvSpPr txBox="1"/>
          <p:nvPr/>
        </p:nvSpPr>
        <p:spPr>
          <a:xfrm rot="17966478">
            <a:off x="2345000" y="3988533"/>
            <a:ext cx="1154339" cy="400110"/>
          </a:xfrm>
          <a:prstGeom prst="rect">
            <a:avLst/>
          </a:prstGeom>
          <a:noFill/>
        </p:spPr>
        <p:txBody>
          <a:bodyPr wrap="square" rtlCol="0">
            <a:spAutoFit/>
          </a:bodyPr>
          <a:lstStyle/>
          <a:p>
            <a:pPr algn="ctr"/>
            <a:r>
              <a:rPr lang="it-IT" sz="1000" dirty="0" err="1"/>
              <a:t>Previous</a:t>
            </a:r>
            <a:r>
              <a:rPr lang="it-IT" sz="1000" dirty="0"/>
              <a:t> note </a:t>
            </a:r>
            <a:r>
              <a:rPr lang="it-IT" sz="1000" dirty="0" err="1"/>
              <a:t>presented</a:t>
            </a:r>
            <a:endParaRPr lang="it-IT" sz="1000" dirty="0"/>
          </a:p>
        </p:txBody>
      </p:sp>
      <p:sp>
        <p:nvSpPr>
          <p:cNvPr id="106" name="CasellaDiTesto 105">
            <a:extLst>
              <a:ext uri="{FF2B5EF4-FFF2-40B4-BE49-F238E27FC236}">
                <a16:creationId xmlns:a16="http://schemas.microsoft.com/office/drawing/2014/main" id="{874C731D-F2C4-4B7D-A14B-86698B84315F}"/>
              </a:ext>
            </a:extLst>
          </p:cNvPr>
          <p:cNvSpPr txBox="1"/>
          <p:nvPr/>
        </p:nvSpPr>
        <p:spPr>
          <a:xfrm rot="18967637">
            <a:off x="3694879" y="4402129"/>
            <a:ext cx="1563893" cy="246221"/>
          </a:xfrm>
          <a:prstGeom prst="rect">
            <a:avLst/>
          </a:prstGeom>
          <a:noFill/>
        </p:spPr>
        <p:txBody>
          <a:bodyPr wrap="square" rtlCol="0">
            <a:spAutoFit/>
          </a:bodyPr>
          <a:lstStyle/>
          <a:p>
            <a:pPr algn="ctr"/>
            <a:r>
              <a:rPr lang="it-IT" sz="1000" dirty="0"/>
              <a:t>Go back to homepage</a:t>
            </a:r>
          </a:p>
        </p:txBody>
      </p:sp>
      <p:sp>
        <p:nvSpPr>
          <p:cNvPr id="132" name="CasellaDiTesto 131">
            <a:extLst>
              <a:ext uri="{FF2B5EF4-FFF2-40B4-BE49-F238E27FC236}">
                <a16:creationId xmlns:a16="http://schemas.microsoft.com/office/drawing/2014/main" id="{D18D25C9-23A5-4F9D-8D41-CCA608CD0AA8}"/>
              </a:ext>
            </a:extLst>
          </p:cNvPr>
          <p:cNvSpPr txBox="1"/>
          <p:nvPr/>
        </p:nvSpPr>
        <p:spPr>
          <a:xfrm rot="18908208">
            <a:off x="3973587" y="4533133"/>
            <a:ext cx="1635111" cy="400110"/>
          </a:xfrm>
          <a:prstGeom prst="rect">
            <a:avLst/>
          </a:prstGeom>
          <a:noFill/>
        </p:spPr>
        <p:txBody>
          <a:bodyPr wrap="square" rtlCol="0">
            <a:spAutoFit/>
          </a:bodyPr>
          <a:lstStyle/>
          <a:p>
            <a:pPr algn="ctr"/>
            <a:r>
              <a:rPr lang="it-IT" sz="1000" dirty="0" err="1"/>
              <a:t>Confirmation</a:t>
            </a:r>
            <a:r>
              <a:rPr lang="it-IT" sz="1000" dirty="0"/>
              <a:t> pop-up </a:t>
            </a:r>
            <a:r>
              <a:rPr lang="it-IT" sz="1000" dirty="0" err="1"/>
              <a:t>presented</a:t>
            </a:r>
            <a:endParaRPr lang="it-IT" sz="1000" dirty="0"/>
          </a:p>
        </p:txBody>
      </p:sp>
      <p:sp>
        <p:nvSpPr>
          <p:cNvPr id="138" name="CasellaDiTesto 137">
            <a:extLst>
              <a:ext uri="{FF2B5EF4-FFF2-40B4-BE49-F238E27FC236}">
                <a16:creationId xmlns:a16="http://schemas.microsoft.com/office/drawing/2014/main" id="{66BC5640-4FB0-4BB3-B4BD-7E606EC432BC}"/>
              </a:ext>
            </a:extLst>
          </p:cNvPr>
          <p:cNvSpPr txBox="1"/>
          <p:nvPr/>
        </p:nvSpPr>
        <p:spPr>
          <a:xfrm rot="15957127">
            <a:off x="442773" y="3729027"/>
            <a:ext cx="1001817" cy="553998"/>
          </a:xfrm>
          <a:prstGeom prst="rect">
            <a:avLst/>
          </a:prstGeom>
          <a:noFill/>
        </p:spPr>
        <p:txBody>
          <a:bodyPr wrap="square" rtlCol="0">
            <a:spAutoFit/>
          </a:bodyPr>
          <a:lstStyle/>
          <a:p>
            <a:pPr algn="ctr"/>
            <a:r>
              <a:rPr lang="it-IT" sz="1000" dirty="0" err="1"/>
              <a:t>Choose</a:t>
            </a:r>
            <a:r>
              <a:rPr lang="it-IT" sz="1000" dirty="0"/>
              <a:t> to </a:t>
            </a:r>
            <a:r>
              <a:rPr lang="it-IT" sz="1000" dirty="0" err="1"/>
              <a:t>leave</a:t>
            </a:r>
            <a:r>
              <a:rPr lang="it-IT" sz="1000" dirty="0"/>
              <a:t> the </a:t>
            </a:r>
            <a:r>
              <a:rPr lang="it-IT" sz="1000" dirty="0" err="1"/>
              <a:t>section</a:t>
            </a:r>
            <a:endParaRPr lang="it-IT" sz="1000" dirty="0"/>
          </a:p>
        </p:txBody>
      </p:sp>
      <p:sp>
        <p:nvSpPr>
          <p:cNvPr id="139" name="CasellaDiTesto 138">
            <a:extLst>
              <a:ext uri="{FF2B5EF4-FFF2-40B4-BE49-F238E27FC236}">
                <a16:creationId xmlns:a16="http://schemas.microsoft.com/office/drawing/2014/main" id="{FF1C1E95-5B4A-4354-8AF9-2D31B2014AF9}"/>
              </a:ext>
            </a:extLst>
          </p:cNvPr>
          <p:cNvSpPr txBox="1"/>
          <p:nvPr/>
        </p:nvSpPr>
        <p:spPr>
          <a:xfrm rot="15894539">
            <a:off x="875847" y="3852048"/>
            <a:ext cx="1080692" cy="400110"/>
          </a:xfrm>
          <a:prstGeom prst="rect">
            <a:avLst/>
          </a:prstGeom>
          <a:noFill/>
        </p:spPr>
        <p:txBody>
          <a:bodyPr wrap="square" rtlCol="0">
            <a:spAutoFit/>
          </a:bodyPr>
          <a:lstStyle/>
          <a:p>
            <a:pPr algn="ctr"/>
            <a:r>
              <a:rPr lang="it-IT" sz="1000" dirty="0"/>
              <a:t>Homepage </a:t>
            </a:r>
            <a:r>
              <a:rPr lang="it-IT" sz="1000" dirty="0" err="1"/>
              <a:t>presented</a:t>
            </a:r>
            <a:endParaRPr lang="it-IT" sz="1000" dirty="0"/>
          </a:p>
        </p:txBody>
      </p:sp>
      <p:cxnSp>
        <p:nvCxnSpPr>
          <p:cNvPr id="142" name="Connettore 7 114">
            <a:extLst>
              <a:ext uri="{FF2B5EF4-FFF2-40B4-BE49-F238E27FC236}">
                <a16:creationId xmlns:a16="http://schemas.microsoft.com/office/drawing/2014/main" id="{5A446D3E-EDF6-F74E-8274-78BF9E8CAB7C}"/>
              </a:ext>
            </a:extLst>
          </p:cNvPr>
          <p:cNvCxnSpPr>
            <a:cxnSpLocks/>
          </p:cNvCxnSpPr>
          <p:nvPr/>
        </p:nvCxnSpPr>
        <p:spPr>
          <a:xfrm rot="5400000">
            <a:off x="4080259" y="2227036"/>
            <a:ext cx="2257931" cy="4574112"/>
          </a:xfrm>
          <a:prstGeom prst="curvedConnector3">
            <a:avLst>
              <a:gd name="adj1" fmla="val 11508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7808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Connettore 4 12">
            <a:extLst>
              <a:ext uri="{FF2B5EF4-FFF2-40B4-BE49-F238E27FC236}">
                <a16:creationId xmlns:a16="http://schemas.microsoft.com/office/drawing/2014/main" id="{E39FD868-9076-3E4A-A887-B2770BD963D0}"/>
              </a:ext>
            </a:extLst>
          </p:cNvPr>
          <p:cNvCxnSpPr>
            <a:cxnSpLocks/>
            <a:stCxn id="12" idx="2"/>
            <a:endCxn id="19" idx="0"/>
          </p:cNvCxnSpPr>
          <p:nvPr/>
        </p:nvCxnSpPr>
        <p:spPr>
          <a:xfrm rot="16200000" flipH="1">
            <a:off x="2174781" y="4311803"/>
            <a:ext cx="390953" cy="120367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CasellaDiTesto 1">
            <a:extLst>
              <a:ext uri="{FF2B5EF4-FFF2-40B4-BE49-F238E27FC236}">
                <a16:creationId xmlns:a16="http://schemas.microsoft.com/office/drawing/2014/main" id="{E1664578-C931-6B4B-B862-CF49A9EA7B7E}"/>
              </a:ext>
            </a:extLst>
          </p:cNvPr>
          <p:cNvSpPr txBox="1"/>
          <p:nvPr/>
        </p:nvSpPr>
        <p:spPr>
          <a:xfrm>
            <a:off x="572222" y="367935"/>
            <a:ext cx="3889270" cy="461665"/>
          </a:xfrm>
          <a:prstGeom prst="rect">
            <a:avLst/>
          </a:prstGeom>
          <a:noFill/>
        </p:spPr>
        <p:txBody>
          <a:bodyPr wrap="none" rtlCol="0">
            <a:spAutoFit/>
          </a:bodyPr>
          <a:lstStyle/>
          <a:p>
            <a:r>
              <a:rPr lang="it-IT" sz="2400" b="1" dirty="0">
                <a:solidFill>
                  <a:srgbClr val="002060"/>
                </a:solidFill>
                <a:latin typeface="Avenir Next" panose="020B0503020202020204" pitchFamily="34" charset="0"/>
                <a:ea typeface="Palatino" pitchFamily="2" charset="77"/>
              </a:rPr>
              <a:t>TASK 4: </a:t>
            </a:r>
            <a:r>
              <a:rPr lang="it-IT" sz="2400" b="1" dirty="0" err="1">
                <a:solidFill>
                  <a:srgbClr val="002060"/>
                </a:solidFill>
                <a:latin typeface="Avenir Next" panose="020B0503020202020204" pitchFamily="34" charset="0"/>
                <a:ea typeface="Palatino" pitchFamily="2" charset="77"/>
              </a:rPr>
              <a:t>Find-Rank</a:t>
            </a:r>
            <a:r>
              <a:rPr lang="it-IT" sz="2400" b="1" dirty="0">
                <a:solidFill>
                  <a:srgbClr val="002060"/>
                </a:solidFill>
                <a:latin typeface="Avenir Next" panose="020B0503020202020204" pitchFamily="34" charset="0"/>
                <a:ea typeface="Palatino" pitchFamily="2" charset="77"/>
              </a:rPr>
              <a:t> Notes</a:t>
            </a:r>
          </a:p>
        </p:txBody>
      </p:sp>
      <p:sp>
        <p:nvSpPr>
          <p:cNvPr id="3" name="CasellaDiTesto 2">
            <a:extLst>
              <a:ext uri="{FF2B5EF4-FFF2-40B4-BE49-F238E27FC236}">
                <a16:creationId xmlns:a16="http://schemas.microsoft.com/office/drawing/2014/main" id="{1EE31691-DC3D-5841-9288-925BF7351962}"/>
              </a:ext>
            </a:extLst>
          </p:cNvPr>
          <p:cNvSpPr txBox="1"/>
          <p:nvPr/>
        </p:nvSpPr>
        <p:spPr>
          <a:xfrm>
            <a:off x="572223" y="829600"/>
            <a:ext cx="9407155" cy="1384995"/>
          </a:xfrm>
          <a:prstGeom prst="rect">
            <a:avLst/>
          </a:prstGeom>
          <a:noFill/>
        </p:spPr>
        <p:txBody>
          <a:bodyPr wrap="square" rtlCol="0">
            <a:spAutoFit/>
          </a:bodyPr>
          <a:lstStyle/>
          <a:p>
            <a:r>
              <a:rPr lang="it-IT" sz="1400" dirty="0">
                <a:latin typeface="Avenir Next" panose="020B0503020202020204" pitchFamily="34" charset="0"/>
              </a:rPr>
              <a:t>The </a:t>
            </a:r>
            <a:r>
              <a:rPr lang="it-IT" sz="1400" dirty="0" err="1">
                <a:latin typeface="Avenir Next" panose="020B0503020202020204" pitchFamily="34" charset="0"/>
              </a:rPr>
              <a:t>user</a:t>
            </a:r>
            <a:r>
              <a:rPr lang="it-IT" sz="1400" dirty="0">
                <a:latin typeface="Avenir Next" panose="020B0503020202020204" pitchFamily="34" charset="0"/>
              </a:rPr>
              <a:t> </a:t>
            </a:r>
            <a:r>
              <a:rPr lang="en-US" sz="1400" dirty="0">
                <a:latin typeface="Avenir Next" panose="020B0503020202020204" pitchFamily="34" charset="0"/>
              </a:rPr>
              <a:t>wants</a:t>
            </a:r>
            <a:r>
              <a:rPr lang="it-IT" sz="1400" dirty="0">
                <a:latin typeface="Avenir Next" panose="020B0503020202020204" pitchFamily="34" charset="0"/>
              </a:rPr>
              <a:t> to </a:t>
            </a:r>
            <a:r>
              <a:rPr lang="it-IT" sz="1400" dirty="0" err="1">
                <a:latin typeface="Avenir Next" panose="020B0503020202020204" pitchFamily="34" charset="0"/>
              </a:rPr>
              <a:t>search</a:t>
            </a:r>
            <a:r>
              <a:rPr lang="it-IT" sz="1400" dirty="0">
                <a:latin typeface="Avenir Next" panose="020B0503020202020204" pitchFamily="34" charset="0"/>
              </a:rPr>
              <a:t> notes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taken</a:t>
            </a:r>
            <a:r>
              <a:rPr lang="it-IT" sz="1400" dirty="0">
                <a:latin typeface="Avenir Next" panose="020B0503020202020204" pitchFamily="34" charset="0"/>
              </a:rPr>
              <a:t> by </a:t>
            </a:r>
            <a:r>
              <a:rPr lang="it-IT" sz="1400" dirty="0" err="1">
                <a:latin typeface="Avenir Next" panose="020B0503020202020204" pitchFamily="34" charset="0"/>
              </a:rPr>
              <a:t>other</a:t>
            </a:r>
            <a:r>
              <a:rPr lang="it-IT" sz="1400" dirty="0">
                <a:latin typeface="Avenir Next" panose="020B0503020202020204" pitchFamily="34" charset="0"/>
              </a:rPr>
              <a:t> </a:t>
            </a:r>
            <a:r>
              <a:rPr lang="it-IT" sz="1400" dirty="0" err="1">
                <a:latin typeface="Avenir Next" panose="020B0503020202020204" pitchFamily="34" charset="0"/>
              </a:rPr>
              <a:t>students</a:t>
            </a:r>
            <a:r>
              <a:rPr lang="it-IT" sz="1400" dirty="0">
                <a:latin typeface="Avenir Next" panose="020B0503020202020204" pitchFamily="34" charset="0"/>
              </a:rPr>
              <a:t> on the </a:t>
            </a:r>
            <a:r>
              <a:rPr lang="it-IT" sz="1400" dirty="0" err="1">
                <a:latin typeface="Avenir Next" panose="020B0503020202020204" pitchFamily="34" charset="0"/>
              </a:rPr>
              <a:t>application</a:t>
            </a:r>
            <a:r>
              <a:rPr lang="it-IT" sz="1400" dirty="0">
                <a:latin typeface="Avenir Next" panose="020B0503020202020204" pitchFamily="34" charset="0"/>
              </a:rPr>
              <a:t> in </a:t>
            </a:r>
            <a:r>
              <a:rPr lang="it-IT" sz="1400" dirty="0" err="1">
                <a:latin typeface="Avenir Next" panose="020B0503020202020204" pitchFamily="34" charset="0"/>
              </a:rPr>
              <a:t>order</a:t>
            </a:r>
            <a:r>
              <a:rPr lang="it-IT" sz="1400" dirty="0">
                <a:latin typeface="Avenir Next" panose="020B0503020202020204" pitchFamily="34" charset="0"/>
              </a:rPr>
              <a:t> to:</a:t>
            </a:r>
          </a:p>
          <a:p>
            <a:pPr marL="342900" indent="-342900">
              <a:buFont typeface="+mj-lt"/>
              <a:buAutoNum type="arabicPeriod"/>
            </a:pPr>
            <a:r>
              <a:rPr lang="it-IT" sz="1400" dirty="0" err="1">
                <a:latin typeface="Avenir Next" panose="020B0503020202020204" pitchFamily="34" charset="0"/>
              </a:rPr>
              <a:t>Find</a:t>
            </a:r>
            <a:r>
              <a:rPr lang="it-IT" sz="1400" dirty="0">
                <a:latin typeface="Avenir Next" panose="020B0503020202020204" pitchFamily="34" charset="0"/>
              </a:rPr>
              <a:t> </a:t>
            </a:r>
            <a:r>
              <a:rPr lang="it-IT" sz="1400" dirty="0" err="1">
                <a:latin typeface="Avenir Next" panose="020B0503020202020204" pitchFamily="34" charset="0"/>
              </a:rPr>
              <a:t>good</a:t>
            </a:r>
            <a:r>
              <a:rPr lang="it-IT" sz="1400" dirty="0">
                <a:latin typeface="Avenir Next" panose="020B0503020202020204" pitchFamily="34" charset="0"/>
              </a:rPr>
              <a:t> notes </a:t>
            </a:r>
            <a:r>
              <a:rPr lang="it-IT" sz="1400" dirty="0" err="1">
                <a:latin typeface="Avenir Next" panose="020B0503020202020204" pitchFamily="34" charset="0"/>
              </a:rPr>
              <a:t>shared</a:t>
            </a:r>
            <a:r>
              <a:rPr lang="it-IT" sz="1400" dirty="0">
                <a:latin typeface="Avenir Next" panose="020B0503020202020204" pitchFamily="34" charset="0"/>
              </a:rPr>
              <a:t> by </a:t>
            </a:r>
            <a:r>
              <a:rPr lang="it-IT" sz="1400" dirty="0" err="1">
                <a:latin typeface="Avenir Next" panose="020B0503020202020204" pitchFamily="34" charset="0"/>
              </a:rPr>
              <a:t>his</a:t>
            </a:r>
            <a:r>
              <a:rPr lang="it-IT" sz="1400" dirty="0">
                <a:latin typeface="Avenir Next" panose="020B0503020202020204" pitchFamily="34" charset="0"/>
              </a:rPr>
              <a:t> </a:t>
            </a:r>
            <a:r>
              <a:rPr lang="it-IT" sz="1400" dirty="0" err="1">
                <a:latin typeface="Avenir Next" panose="020B0503020202020204" pitchFamily="34" charset="0"/>
              </a:rPr>
              <a:t>colleagues</a:t>
            </a:r>
            <a:r>
              <a:rPr lang="it-IT" sz="1400" dirty="0">
                <a:latin typeface="Avenir Next" panose="020B0503020202020204" pitchFamily="34" charset="0"/>
              </a:rPr>
              <a:t>;</a:t>
            </a:r>
            <a:endParaRPr lang="en-GB" sz="1400" dirty="0">
              <a:latin typeface="Avenir Next" panose="020B0503020202020204" pitchFamily="34" charset="0"/>
            </a:endParaRPr>
          </a:p>
          <a:p>
            <a:pPr marL="342900" indent="-342900">
              <a:buFont typeface="+mj-lt"/>
              <a:buAutoNum type="arabicPeriod"/>
            </a:pPr>
            <a:r>
              <a:rPr lang="en-GB" sz="1400" dirty="0">
                <a:latin typeface="Avenir Next" panose="020B0503020202020204" pitchFamily="34" charset="0"/>
              </a:rPr>
              <a:t>Always have them at hand using smartphone or PC;</a:t>
            </a:r>
          </a:p>
          <a:p>
            <a:pPr marL="342900" indent="-342900">
              <a:buFont typeface="+mj-lt"/>
              <a:buAutoNum type="arabicPeriod"/>
            </a:pPr>
            <a:r>
              <a:rPr lang="en-GB" sz="1400" dirty="0">
                <a:latin typeface="Avenir Next" panose="020B0503020202020204" pitchFamily="34" charset="0"/>
              </a:rPr>
              <a:t>Rank them </a:t>
            </a:r>
            <a:r>
              <a:rPr lang="en-US" sz="1400" dirty="0">
                <a:latin typeface="Avenir Next" panose="020B0503020202020204" pitchFamily="34" charset="0"/>
                <a:ea typeface="Calibri" panose="020F0502020204030204" pitchFamily="34" charset="0"/>
                <a:cs typeface="Calibri" panose="020F0502020204030204" pitchFamily="34" charset="0"/>
              </a:rPr>
              <a:t>so that he can share with other users how useful they are</a:t>
            </a:r>
            <a:r>
              <a:rPr lang="en-GB" sz="1400" dirty="0">
                <a:latin typeface="Avenir Next" panose="020B0503020202020204" pitchFamily="34" charset="0"/>
              </a:rPr>
              <a:t>;</a:t>
            </a:r>
          </a:p>
          <a:p>
            <a:r>
              <a:rPr lang="it-IT" sz="1400" dirty="0">
                <a:latin typeface="Avenir Next" panose="020B0503020202020204" pitchFamily="34" charset="0"/>
              </a:rPr>
              <a:t>In </a:t>
            </a:r>
            <a:r>
              <a:rPr lang="it-IT" sz="1400" dirty="0" err="1">
                <a:latin typeface="Avenir Next" panose="020B0503020202020204" pitchFamily="34" charset="0"/>
              </a:rPr>
              <a:t>order</a:t>
            </a:r>
            <a:r>
              <a:rPr lang="it-IT" sz="1400" dirty="0">
                <a:latin typeface="Avenir Next" panose="020B0503020202020204" pitchFamily="34" charset="0"/>
              </a:rPr>
              <a:t> to </a:t>
            </a:r>
            <a:r>
              <a:rPr lang="it-IT" sz="1400" dirty="0" err="1">
                <a:latin typeface="Avenir Next" panose="020B0503020202020204" pitchFamily="34" charset="0"/>
              </a:rPr>
              <a:t>find</a:t>
            </a:r>
            <a:r>
              <a:rPr lang="it-IT" sz="1400" dirty="0">
                <a:latin typeface="Avenir Next" panose="020B0503020202020204" pitchFamily="34" charset="0"/>
              </a:rPr>
              <a:t> notes, the </a:t>
            </a:r>
            <a:r>
              <a:rPr lang="it-IT" sz="1400" dirty="0" err="1">
                <a:latin typeface="Avenir Next" panose="020B0503020202020204" pitchFamily="34" charset="0"/>
              </a:rPr>
              <a:t>user</a:t>
            </a:r>
            <a:r>
              <a:rPr lang="it-IT" sz="1400" dirty="0">
                <a:latin typeface="Avenir Next" panose="020B0503020202020204" pitchFamily="34" charset="0"/>
              </a:rPr>
              <a:t> </a:t>
            </a:r>
            <a:r>
              <a:rPr lang="it-IT" sz="1400" dirty="0" err="1">
                <a:latin typeface="Avenir Next" panose="020B0503020202020204" pitchFamily="34" charset="0"/>
              </a:rPr>
              <a:t>at</a:t>
            </a:r>
            <a:r>
              <a:rPr lang="it-IT" sz="1400" dirty="0">
                <a:latin typeface="Avenir Next" panose="020B0503020202020204" pitchFamily="34" charset="0"/>
              </a:rPr>
              <a:t> first </a:t>
            </a:r>
            <a:r>
              <a:rPr lang="it-IT" sz="1400" dirty="0" err="1">
                <a:latin typeface="Avenir Next" panose="020B0503020202020204" pitchFamily="34" charset="0"/>
              </a:rPr>
              <a:t>has</a:t>
            </a:r>
            <a:r>
              <a:rPr lang="it-IT" sz="1400" dirty="0">
                <a:latin typeface="Avenir Next" panose="020B0503020202020204" pitchFamily="34" charset="0"/>
              </a:rPr>
              <a:t> to go to the </a:t>
            </a:r>
            <a:r>
              <a:rPr lang="it-IT" sz="1400" dirty="0" err="1">
                <a:latin typeface="Avenir Next" panose="020B0503020202020204" pitchFamily="34" charset="0"/>
              </a:rPr>
              <a:t>section</a:t>
            </a:r>
            <a:r>
              <a:rPr lang="it-IT" sz="1400" dirty="0">
                <a:latin typeface="Avenir Next" panose="020B0503020202020204" pitchFamily="34" charset="0"/>
              </a:rPr>
              <a:t> </a:t>
            </a:r>
            <a:r>
              <a:rPr lang="it-IT" sz="1400" i="1" dirty="0" err="1">
                <a:latin typeface="Avenir Next" panose="020B0503020202020204" pitchFamily="34" charset="0"/>
              </a:rPr>
              <a:t>Shared</a:t>
            </a:r>
            <a:r>
              <a:rPr lang="it-IT" sz="1400" i="1" dirty="0">
                <a:latin typeface="Avenir Next" panose="020B0503020202020204" pitchFamily="34" charset="0"/>
              </a:rPr>
              <a:t> Notes</a:t>
            </a:r>
            <a:r>
              <a:rPr lang="it-IT" sz="1400" dirty="0">
                <a:latin typeface="Avenir Next" panose="020B0503020202020204" pitchFamily="34" charset="0"/>
              </a:rPr>
              <a:t>, </a:t>
            </a:r>
            <a:r>
              <a:rPr lang="it-IT" sz="1400" dirty="0" err="1">
                <a:latin typeface="Avenir Next" panose="020B0503020202020204" pitchFamily="34" charset="0"/>
              </a:rPr>
              <a:t>then</a:t>
            </a:r>
            <a:r>
              <a:rPr lang="it-IT" sz="1400" dirty="0">
                <a:latin typeface="Avenir Next" panose="020B0503020202020204" pitchFamily="34" charset="0"/>
              </a:rPr>
              <a:t> he </a:t>
            </a:r>
            <a:r>
              <a:rPr lang="it-IT" sz="1400" dirty="0" err="1">
                <a:latin typeface="Avenir Next" panose="020B0503020202020204" pitchFamily="34" charset="0"/>
              </a:rPr>
              <a:t>searches</a:t>
            </a:r>
            <a:r>
              <a:rPr lang="it-IT" sz="1400" dirty="0">
                <a:latin typeface="Avenir Next" panose="020B0503020202020204" pitchFamily="34" charset="0"/>
              </a:rPr>
              <a:t> the notes by </a:t>
            </a:r>
            <a:r>
              <a:rPr lang="it-IT" sz="1400" dirty="0" err="1">
                <a:latin typeface="Avenir Next" panose="020B0503020202020204" pitchFamily="34" charset="0"/>
              </a:rPr>
              <a:t>applying</a:t>
            </a:r>
            <a:r>
              <a:rPr lang="it-IT" sz="1400" dirty="0">
                <a:latin typeface="Avenir Next" panose="020B0503020202020204" pitchFamily="34" charset="0"/>
              </a:rPr>
              <a:t> some </a:t>
            </a:r>
            <a:r>
              <a:rPr lang="it-IT" sz="1400" dirty="0" err="1">
                <a:latin typeface="Avenir Next" panose="020B0503020202020204" pitchFamily="34" charset="0"/>
              </a:rPr>
              <a:t>filters</a:t>
            </a:r>
            <a:r>
              <a:rPr lang="it-IT" sz="1400" dirty="0">
                <a:latin typeface="Avenir Next" panose="020B0503020202020204" pitchFamily="34" charset="0"/>
              </a:rPr>
              <a:t>. Once he </a:t>
            </a:r>
            <a:r>
              <a:rPr lang="it-IT" sz="1400" dirty="0" err="1">
                <a:latin typeface="Avenir Next" panose="020B0503020202020204" pitchFamily="34" charset="0"/>
              </a:rPr>
              <a:t>finds</a:t>
            </a:r>
            <a:r>
              <a:rPr lang="it-IT" sz="1400" dirty="0">
                <a:latin typeface="Avenir Next" panose="020B0503020202020204" pitchFamily="34" charset="0"/>
              </a:rPr>
              <a:t> the notes he </a:t>
            </a:r>
            <a:r>
              <a:rPr lang="it-IT" sz="1400" dirty="0" err="1">
                <a:latin typeface="Avenir Next" panose="020B0503020202020204" pitchFamily="34" charset="0"/>
              </a:rPr>
              <a:t>was</a:t>
            </a:r>
            <a:r>
              <a:rPr lang="it-IT" sz="1400" dirty="0">
                <a:latin typeface="Avenir Next" panose="020B0503020202020204" pitchFamily="34" charset="0"/>
              </a:rPr>
              <a:t> </a:t>
            </a:r>
            <a:r>
              <a:rPr lang="it-IT" sz="1400" dirty="0" err="1">
                <a:latin typeface="Avenir Next" panose="020B0503020202020204" pitchFamily="34" charset="0"/>
              </a:rPr>
              <a:t>looking</a:t>
            </a:r>
            <a:r>
              <a:rPr lang="it-IT" sz="1400" dirty="0">
                <a:latin typeface="Avenir Next" panose="020B0503020202020204" pitchFamily="34" charset="0"/>
              </a:rPr>
              <a:t> for, he can </a:t>
            </a:r>
            <a:r>
              <a:rPr lang="it-IT" sz="1400" dirty="0" err="1">
                <a:latin typeface="Avenir Next" panose="020B0503020202020204" pitchFamily="34" charset="0"/>
              </a:rPr>
              <a:t>mark</a:t>
            </a:r>
            <a:r>
              <a:rPr lang="it-IT" sz="1400" dirty="0">
                <a:latin typeface="Avenir Next" panose="020B0503020202020204" pitchFamily="34" charset="0"/>
              </a:rPr>
              <a:t> </a:t>
            </a:r>
            <a:r>
              <a:rPr lang="it-IT" sz="1400" dirty="0" err="1">
                <a:latin typeface="Avenir Next" panose="020B0503020202020204" pitchFamily="34" charset="0"/>
              </a:rPr>
              <a:t>them</a:t>
            </a:r>
            <a:r>
              <a:rPr lang="it-IT" sz="1400" dirty="0">
                <a:latin typeface="Avenir Next" panose="020B0503020202020204" pitchFamily="34" charset="0"/>
              </a:rPr>
              <a:t> and/or </a:t>
            </a:r>
            <a:r>
              <a:rPr lang="it-IT" sz="1400" dirty="0" err="1">
                <a:latin typeface="Avenir Next" panose="020B0503020202020204" pitchFamily="34" charset="0"/>
              </a:rPr>
              <a:t>save</a:t>
            </a:r>
            <a:r>
              <a:rPr lang="it-IT" sz="1400" dirty="0">
                <a:latin typeface="Avenir Next" panose="020B0503020202020204" pitchFamily="34" charset="0"/>
              </a:rPr>
              <a:t> </a:t>
            </a:r>
            <a:r>
              <a:rPr lang="it-IT" sz="1400" dirty="0" err="1">
                <a:latin typeface="Avenir Next" panose="020B0503020202020204" pitchFamily="34" charset="0"/>
              </a:rPr>
              <a:t>them</a:t>
            </a:r>
            <a:r>
              <a:rPr lang="it-IT" sz="1400" dirty="0">
                <a:latin typeface="Avenir Next" panose="020B0503020202020204" pitchFamily="34" charset="0"/>
              </a:rPr>
              <a:t>. </a:t>
            </a:r>
          </a:p>
        </p:txBody>
      </p:sp>
      <p:sp>
        <p:nvSpPr>
          <p:cNvPr id="4" name="CasellaDiTesto 3">
            <a:extLst>
              <a:ext uri="{FF2B5EF4-FFF2-40B4-BE49-F238E27FC236}">
                <a16:creationId xmlns:a16="http://schemas.microsoft.com/office/drawing/2014/main" id="{F583188D-218D-1141-9DAF-3AB3353122C0}"/>
              </a:ext>
            </a:extLst>
          </p:cNvPr>
          <p:cNvSpPr txBox="1"/>
          <p:nvPr/>
        </p:nvSpPr>
        <p:spPr>
          <a:xfrm>
            <a:off x="550957" y="2720784"/>
            <a:ext cx="3043141" cy="369332"/>
          </a:xfrm>
          <a:prstGeom prst="rect">
            <a:avLst/>
          </a:prstGeom>
          <a:noFill/>
        </p:spPr>
        <p:txBody>
          <a:bodyPr wrap="none" rtlCol="0">
            <a:spAutoFit/>
          </a:bodyPr>
          <a:lstStyle/>
          <a:p>
            <a:r>
              <a:rPr lang="it-IT" b="1" dirty="0" err="1">
                <a:solidFill>
                  <a:srgbClr val="0070C0"/>
                </a:solidFill>
                <a:latin typeface="Avenir Next" panose="020B0503020202020204" pitchFamily="34" charset="0"/>
              </a:rPr>
              <a:t>Hierarchical</a:t>
            </a:r>
            <a:r>
              <a:rPr lang="it-IT" b="1" dirty="0">
                <a:solidFill>
                  <a:srgbClr val="0070C0"/>
                </a:solidFill>
                <a:latin typeface="Avenir Next" panose="020B0503020202020204" pitchFamily="34" charset="0"/>
              </a:rPr>
              <a:t> Task Analysis</a:t>
            </a:r>
          </a:p>
        </p:txBody>
      </p:sp>
      <p:cxnSp>
        <p:nvCxnSpPr>
          <p:cNvPr id="6" name="Connettore 4 27">
            <a:extLst>
              <a:ext uri="{FF2B5EF4-FFF2-40B4-BE49-F238E27FC236}">
                <a16:creationId xmlns:a16="http://schemas.microsoft.com/office/drawing/2014/main" id="{59DD6342-2A92-4243-8F5D-0069B797CCF3}"/>
              </a:ext>
            </a:extLst>
          </p:cNvPr>
          <p:cNvCxnSpPr>
            <a:cxnSpLocks/>
            <a:stCxn id="21" idx="2"/>
            <a:endCxn id="36" idx="0"/>
          </p:cNvCxnSpPr>
          <p:nvPr/>
        </p:nvCxnSpPr>
        <p:spPr>
          <a:xfrm rot="16200000" flipH="1">
            <a:off x="7633658" y="1916152"/>
            <a:ext cx="174690" cy="361388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CasellaDiTesto 6">
            <a:extLst>
              <a:ext uri="{FF2B5EF4-FFF2-40B4-BE49-F238E27FC236}">
                <a16:creationId xmlns:a16="http://schemas.microsoft.com/office/drawing/2014/main" id="{3F5DD653-67B4-F742-9FD0-5AED73B34578}"/>
              </a:ext>
            </a:extLst>
          </p:cNvPr>
          <p:cNvSpPr txBox="1"/>
          <p:nvPr/>
        </p:nvSpPr>
        <p:spPr>
          <a:xfrm>
            <a:off x="7027533" y="3292275"/>
            <a:ext cx="1449436" cy="400110"/>
          </a:xfrm>
          <a:prstGeom prst="rect">
            <a:avLst/>
          </a:prstGeom>
          <a:noFill/>
        </p:spPr>
        <p:txBody>
          <a:bodyPr wrap="none" rtlCol="0">
            <a:spAutoFit/>
          </a:bodyPr>
          <a:lstStyle/>
          <a:p>
            <a:r>
              <a:rPr lang="it-IT" sz="1000" dirty="0">
                <a:latin typeface="Avenir Next" panose="020B0503020202020204" pitchFamily="34" charset="0"/>
              </a:rPr>
              <a:t>Plan 0.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1, 2 and 3</a:t>
            </a:r>
          </a:p>
        </p:txBody>
      </p:sp>
      <p:sp>
        <p:nvSpPr>
          <p:cNvPr id="8" name="CasellaDiTesto 7">
            <a:extLst>
              <a:ext uri="{FF2B5EF4-FFF2-40B4-BE49-F238E27FC236}">
                <a16:creationId xmlns:a16="http://schemas.microsoft.com/office/drawing/2014/main" id="{7A93C889-4AE5-0643-B24A-BEC8867E2CB3}"/>
              </a:ext>
            </a:extLst>
          </p:cNvPr>
          <p:cNvSpPr txBox="1"/>
          <p:nvPr/>
        </p:nvSpPr>
        <p:spPr>
          <a:xfrm>
            <a:off x="2365562" y="3962478"/>
            <a:ext cx="1624163" cy="707886"/>
          </a:xfrm>
          <a:prstGeom prst="rect">
            <a:avLst/>
          </a:prstGeom>
          <a:noFill/>
        </p:spPr>
        <p:txBody>
          <a:bodyPr wrap="none" rtlCol="0">
            <a:spAutoFit/>
          </a:bodyPr>
          <a:lstStyle/>
          <a:p>
            <a:r>
              <a:rPr lang="it-IT" sz="1000" dirty="0">
                <a:latin typeface="Avenir Next" panose="020B0503020202020204" pitchFamily="34" charset="0"/>
              </a:rPr>
              <a:t>Plan 1. </a:t>
            </a:r>
          </a:p>
          <a:p>
            <a:r>
              <a:rPr lang="it-IT" sz="1000" dirty="0">
                <a:latin typeface="Avenir Next" panose="020B0503020202020204" pitchFamily="34" charset="0"/>
              </a:rPr>
              <a:t>do 1.1 </a:t>
            </a:r>
          </a:p>
          <a:p>
            <a:r>
              <a:rPr lang="it-IT" sz="1000" dirty="0" err="1">
                <a:latin typeface="Avenir Next" panose="020B0503020202020204" pitchFamily="34" charset="0"/>
              </a:rPr>
              <a:t>then</a:t>
            </a:r>
            <a:r>
              <a:rPr lang="it-IT" sz="1000" dirty="0">
                <a:latin typeface="Avenir Next" panose="020B0503020202020204" pitchFamily="34" charset="0"/>
              </a:rPr>
              <a:t>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1.2 or 1.3</a:t>
            </a:r>
          </a:p>
          <a:p>
            <a:r>
              <a:rPr lang="it-IT" sz="1000" dirty="0" err="1">
                <a:latin typeface="Avenir Next" panose="020B0503020202020204" pitchFamily="34" charset="0"/>
              </a:rPr>
              <a:t>then</a:t>
            </a:r>
            <a:r>
              <a:rPr lang="it-IT" sz="1000" dirty="0">
                <a:latin typeface="Avenir Next" panose="020B0503020202020204" pitchFamily="34" charset="0"/>
              </a:rPr>
              <a:t> do 1.4</a:t>
            </a:r>
          </a:p>
        </p:txBody>
      </p:sp>
      <p:sp>
        <p:nvSpPr>
          <p:cNvPr id="9" name="CasellaDiTesto 8">
            <a:extLst>
              <a:ext uri="{FF2B5EF4-FFF2-40B4-BE49-F238E27FC236}">
                <a16:creationId xmlns:a16="http://schemas.microsoft.com/office/drawing/2014/main" id="{4924D5D5-C823-5C47-8BC2-9047CE776D65}"/>
              </a:ext>
            </a:extLst>
          </p:cNvPr>
          <p:cNvSpPr txBox="1"/>
          <p:nvPr/>
        </p:nvSpPr>
        <p:spPr>
          <a:xfrm>
            <a:off x="6610502" y="4050609"/>
            <a:ext cx="1716021" cy="553998"/>
          </a:xfrm>
          <a:prstGeom prst="rect">
            <a:avLst/>
          </a:prstGeom>
          <a:noFill/>
        </p:spPr>
        <p:txBody>
          <a:bodyPr wrap="square" rtlCol="0">
            <a:spAutoFit/>
          </a:bodyPr>
          <a:lstStyle/>
          <a:p>
            <a:r>
              <a:rPr lang="it-IT" sz="1000" dirty="0">
                <a:latin typeface="Avenir Next" panose="020B0503020202020204" pitchFamily="34" charset="0"/>
              </a:rPr>
              <a:t>Plan 2. </a:t>
            </a:r>
          </a:p>
          <a:p>
            <a:r>
              <a:rPr lang="it-IT" sz="1000" dirty="0">
                <a:latin typeface="Avenir Next" panose="020B0503020202020204" pitchFamily="34" charset="0"/>
              </a:rPr>
              <a:t>do </a:t>
            </a:r>
            <a:r>
              <a:rPr lang="it-IT" sz="1000" dirty="0" err="1">
                <a:latin typeface="Avenir Next" panose="020B0503020202020204" pitchFamily="34" charset="0"/>
              </a:rPr>
              <a:t>any</a:t>
            </a:r>
            <a:r>
              <a:rPr lang="it-IT" sz="1000" dirty="0">
                <a:latin typeface="Avenir Next" panose="020B0503020202020204" pitchFamily="34" charset="0"/>
              </a:rPr>
              <a:t> of 2.1, 2.2, 2.3, 2.4 in </a:t>
            </a:r>
            <a:r>
              <a:rPr lang="it-IT" sz="1000" dirty="0" err="1">
                <a:latin typeface="Avenir Next" panose="020B0503020202020204" pitchFamily="34" charset="0"/>
              </a:rPr>
              <a:t>any</a:t>
            </a:r>
            <a:r>
              <a:rPr lang="it-IT" sz="1000" dirty="0">
                <a:latin typeface="Avenir Next" panose="020B0503020202020204" pitchFamily="34" charset="0"/>
              </a:rPr>
              <a:t> </a:t>
            </a:r>
            <a:r>
              <a:rPr lang="it-IT" sz="1000" dirty="0" err="1">
                <a:latin typeface="Avenir Next" panose="020B0503020202020204" pitchFamily="34" charset="0"/>
              </a:rPr>
              <a:t>order</a:t>
            </a:r>
            <a:endParaRPr lang="it-IT" sz="1000" dirty="0">
              <a:latin typeface="Avenir Next" panose="020B0503020202020204" pitchFamily="34" charset="0"/>
            </a:endParaRPr>
          </a:p>
        </p:txBody>
      </p:sp>
      <p:sp>
        <p:nvSpPr>
          <p:cNvPr id="10" name="CasellaDiTesto 9">
            <a:extLst>
              <a:ext uri="{FF2B5EF4-FFF2-40B4-BE49-F238E27FC236}">
                <a16:creationId xmlns:a16="http://schemas.microsoft.com/office/drawing/2014/main" id="{053B67FE-A92F-B643-BC38-A35824F356C1}"/>
              </a:ext>
            </a:extLst>
          </p:cNvPr>
          <p:cNvSpPr txBox="1"/>
          <p:nvPr/>
        </p:nvSpPr>
        <p:spPr>
          <a:xfrm>
            <a:off x="10329343" y="3858705"/>
            <a:ext cx="1848289" cy="861774"/>
          </a:xfrm>
          <a:prstGeom prst="rect">
            <a:avLst/>
          </a:prstGeom>
          <a:noFill/>
        </p:spPr>
        <p:txBody>
          <a:bodyPr wrap="square" rtlCol="0">
            <a:spAutoFit/>
          </a:bodyPr>
          <a:lstStyle/>
          <a:p>
            <a:r>
              <a:rPr lang="it-IT" sz="1000" dirty="0">
                <a:latin typeface="Avenir Next" panose="020B0503020202020204" pitchFamily="34" charset="0"/>
              </a:rPr>
              <a:t>Plan 3.</a:t>
            </a:r>
          </a:p>
          <a:p>
            <a:r>
              <a:rPr lang="it-IT" sz="1000" dirty="0">
                <a:latin typeface="Avenir Next" panose="020B0503020202020204" pitchFamily="34" charset="0"/>
              </a:rPr>
              <a:t>do 3.1</a:t>
            </a:r>
          </a:p>
          <a:p>
            <a:r>
              <a:rPr lang="it-IT" sz="1000" dirty="0">
                <a:latin typeface="Avenir Next" panose="020B0503020202020204" pitchFamily="34" charset="0"/>
              </a:rPr>
              <a:t>do 3.2 and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wanted</a:t>
            </a:r>
            <a:r>
              <a:rPr lang="it-IT" sz="1000" dirty="0">
                <a:latin typeface="Avenir Next" panose="020B0503020202020204" pitchFamily="34" charset="0"/>
              </a:rPr>
              <a:t> 3.3 </a:t>
            </a:r>
            <a:r>
              <a:rPr lang="it-IT" sz="1000" dirty="0" err="1">
                <a:latin typeface="Avenir Next" panose="020B0503020202020204" pitchFamily="34" charset="0"/>
              </a:rPr>
              <a:t>also</a:t>
            </a:r>
            <a:r>
              <a:rPr lang="it-IT" sz="1000" dirty="0">
                <a:latin typeface="Avenir Next" panose="020B0503020202020204" pitchFamily="34" charset="0"/>
              </a:rPr>
              <a:t> in </a:t>
            </a:r>
            <a:r>
              <a:rPr lang="it-IT" sz="1000" dirty="0" err="1">
                <a:latin typeface="Avenir Next" panose="020B0503020202020204" pitchFamily="34" charset="0"/>
              </a:rPr>
              <a:t>any</a:t>
            </a:r>
            <a:r>
              <a:rPr lang="it-IT" sz="1000" dirty="0">
                <a:latin typeface="Avenir Next" panose="020B0503020202020204" pitchFamily="34" charset="0"/>
              </a:rPr>
              <a:t> </a:t>
            </a:r>
            <a:r>
              <a:rPr lang="it-IT" sz="1000" dirty="0" err="1">
                <a:latin typeface="Avenir Next" panose="020B0503020202020204" pitchFamily="34" charset="0"/>
              </a:rPr>
              <a:t>order</a:t>
            </a:r>
            <a:r>
              <a:rPr lang="it-IT" sz="1000" dirty="0">
                <a:latin typeface="Avenir Next" panose="020B0503020202020204" pitchFamily="34" charset="0"/>
              </a:rPr>
              <a:t> </a:t>
            </a:r>
          </a:p>
          <a:p>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wanted</a:t>
            </a:r>
            <a:r>
              <a:rPr lang="it-IT" sz="1000" dirty="0">
                <a:latin typeface="Avenir Next" panose="020B0503020202020204" pitchFamily="34" charset="0"/>
              </a:rPr>
              <a:t> do 3.4</a:t>
            </a:r>
          </a:p>
        </p:txBody>
      </p:sp>
      <p:sp>
        <p:nvSpPr>
          <p:cNvPr id="11" name="CasellaDiTesto 10">
            <a:extLst>
              <a:ext uri="{FF2B5EF4-FFF2-40B4-BE49-F238E27FC236}">
                <a16:creationId xmlns:a16="http://schemas.microsoft.com/office/drawing/2014/main" id="{368DAF86-AD82-2A41-BF9F-B4A7B3128B3D}"/>
              </a:ext>
            </a:extLst>
          </p:cNvPr>
          <p:cNvSpPr txBox="1"/>
          <p:nvPr/>
        </p:nvSpPr>
        <p:spPr>
          <a:xfrm>
            <a:off x="5216865" y="3815184"/>
            <a:ext cx="1475999"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 </a:t>
            </a:r>
            <a:r>
              <a:rPr lang="it-IT" sz="1200" dirty="0" err="1"/>
              <a:t>Find</a:t>
            </a:r>
            <a:r>
              <a:rPr lang="it-IT" sz="1200" dirty="0"/>
              <a:t> the notes </a:t>
            </a:r>
            <a:r>
              <a:rPr lang="it-IT" sz="1200" dirty="0" err="1"/>
              <a:t>you</a:t>
            </a:r>
            <a:r>
              <a:rPr lang="it-IT" sz="1200" dirty="0"/>
              <a:t> </a:t>
            </a:r>
            <a:r>
              <a:rPr lang="it-IT" sz="1200" dirty="0" err="1"/>
              <a:t>were</a:t>
            </a:r>
            <a:r>
              <a:rPr lang="it-IT" sz="1200" dirty="0"/>
              <a:t> </a:t>
            </a:r>
            <a:r>
              <a:rPr lang="it-IT" sz="1200" dirty="0" err="1"/>
              <a:t>looking</a:t>
            </a:r>
            <a:r>
              <a:rPr lang="it-IT" sz="1200" dirty="0"/>
              <a:t> for</a:t>
            </a:r>
          </a:p>
        </p:txBody>
      </p:sp>
      <p:cxnSp>
        <p:nvCxnSpPr>
          <p:cNvPr id="15" name="Connettore 4 14">
            <a:extLst>
              <a:ext uri="{FF2B5EF4-FFF2-40B4-BE49-F238E27FC236}">
                <a16:creationId xmlns:a16="http://schemas.microsoft.com/office/drawing/2014/main" id="{8E05662A-1CB9-2E44-909F-D01E524902AA}"/>
              </a:ext>
            </a:extLst>
          </p:cNvPr>
          <p:cNvCxnSpPr>
            <a:cxnSpLocks/>
            <a:stCxn id="12" idx="2"/>
            <a:endCxn id="18" idx="0"/>
          </p:cNvCxnSpPr>
          <p:nvPr/>
        </p:nvCxnSpPr>
        <p:spPr>
          <a:xfrm rot="16200000" flipH="1">
            <a:off x="1710812" y="4775772"/>
            <a:ext cx="390954" cy="27573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8" name="CasellaDiTesto 17">
            <a:extLst>
              <a:ext uri="{FF2B5EF4-FFF2-40B4-BE49-F238E27FC236}">
                <a16:creationId xmlns:a16="http://schemas.microsoft.com/office/drawing/2014/main" id="{D77D22B6-D131-7041-930D-41873848027D}"/>
              </a:ext>
            </a:extLst>
          </p:cNvPr>
          <p:cNvSpPr txBox="1"/>
          <p:nvPr/>
        </p:nvSpPr>
        <p:spPr>
          <a:xfrm>
            <a:off x="1684156" y="5109116"/>
            <a:ext cx="720000" cy="900000"/>
          </a:xfrm>
          <a:prstGeom prst="rect">
            <a:avLst/>
          </a:prstGeom>
          <a:noFill/>
          <a:ln>
            <a:solidFill>
              <a:srgbClr val="002060"/>
            </a:solidFill>
          </a:ln>
        </p:spPr>
        <p:txBody>
          <a:bodyPr vert="horz" wrap="square" rtlCol="0" anchor="ctr" anchorCtr="0">
            <a:spAutoFit/>
          </a:bodyPr>
          <a:lstStyle>
            <a:defPPr>
              <a:defRPr lang="en-US"/>
            </a:defPPr>
            <a:lvl1pPr algn="ctr">
              <a:defRPr sz="1200"/>
            </a:lvl1pPr>
          </a:lstStyle>
          <a:p>
            <a:r>
              <a:rPr lang="it-IT" dirty="0"/>
              <a:t>1.3. </a:t>
            </a:r>
            <a:r>
              <a:rPr lang="it-IT" dirty="0" err="1"/>
              <a:t>Sign</a:t>
            </a:r>
            <a:r>
              <a:rPr lang="it-IT" dirty="0"/>
              <a:t> up </a:t>
            </a:r>
          </a:p>
        </p:txBody>
      </p:sp>
      <p:sp>
        <p:nvSpPr>
          <p:cNvPr id="21" name="CasellaDiTesto 20">
            <a:extLst>
              <a:ext uri="{FF2B5EF4-FFF2-40B4-BE49-F238E27FC236}">
                <a16:creationId xmlns:a16="http://schemas.microsoft.com/office/drawing/2014/main" id="{63DABF16-5BC1-9848-88F1-773965AB3B7A}"/>
              </a:ext>
            </a:extLst>
          </p:cNvPr>
          <p:cNvSpPr txBox="1"/>
          <p:nvPr/>
        </p:nvSpPr>
        <p:spPr>
          <a:xfrm>
            <a:off x="4834062" y="2735748"/>
            <a:ext cx="2160000" cy="900000"/>
          </a:xfrm>
          <a:prstGeom prst="rect">
            <a:avLst/>
          </a:prstGeom>
          <a:noFill/>
          <a:ln>
            <a:solidFill>
              <a:srgbClr val="002060"/>
            </a:solidFill>
          </a:ln>
        </p:spPr>
        <p:txBody>
          <a:bodyPr vert="horz" wrap="none" lIns="90000" rtlCol="0" anchor="ctr" anchorCtr="0">
            <a:normAutofit/>
          </a:bodyPr>
          <a:lstStyle/>
          <a:p>
            <a:pPr algn="ctr"/>
            <a:r>
              <a:rPr lang="it-IT" sz="1200" dirty="0"/>
              <a:t>0. </a:t>
            </a:r>
            <a:r>
              <a:rPr lang="it-IT" sz="1200" dirty="0" err="1"/>
              <a:t>Find-Rank</a:t>
            </a:r>
            <a:r>
              <a:rPr lang="it-IT" sz="1200" dirty="0"/>
              <a:t> notes</a:t>
            </a:r>
          </a:p>
        </p:txBody>
      </p:sp>
      <p:sp>
        <p:nvSpPr>
          <p:cNvPr id="23" name="CasellaDiTesto 22">
            <a:extLst>
              <a:ext uri="{FF2B5EF4-FFF2-40B4-BE49-F238E27FC236}">
                <a16:creationId xmlns:a16="http://schemas.microsoft.com/office/drawing/2014/main" id="{59338E75-2CE9-C542-9381-DBE322848AE4}"/>
              </a:ext>
            </a:extLst>
          </p:cNvPr>
          <p:cNvSpPr txBox="1"/>
          <p:nvPr/>
        </p:nvSpPr>
        <p:spPr>
          <a:xfrm>
            <a:off x="3907690" y="5128400"/>
            <a:ext cx="901765" cy="900000"/>
          </a:xfrm>
          <a:prstGeom prst="rect">
            <a:avLst/>
          </a:prstGeom>
          <a:noFill/>
          <a:ln>
            <a:solidFill>
              <a:srgbClr val="002060"/>
            </a:solidFill>
          </a:ln>
        </p:spPr>
        <p:txBody>
          <a:bodyPr vert="horz" wrap="square" rtlCol="0" anchor="ctr" anchorCtr="0">
            <a:spAutoFit/>
          </a:bodyPr>
          <a:lstStyle/>
          <a:p>
            <a:pPr algn="ctr"/>
            <a:r>
              <a:rPr lang="it-IT" sz="1200" dirty="0"/>
              <a:t>2.1. </a:t>
            </a:r>
            <a:r>
              <a:rPr lang="it-IT" sz="1200" dirty="0" err="1"/>
              <a:t>Search</a:t>
            </a:r>
            <a:r>
              <a:rPr lang="it-IT" sz="1200" dirty="0"/>
              <a:t> by </a:t>
            </a:r>
            <a:r>
              <a:rPr lang="it-IT" sz="1200" dirty="0" err="1"/>
              <a:t>course</a:t>
            </a:r>
            <a:r>
              <a:rPr lang="it-IT" sz="1200" dirty="0"/>
              <a:t> </a:t>
            </a:r>
            <a:r>
              <a:rPr lang="it-IT" sz="1200" dirty="0" err="1"/>
              <a:t>name</a:t>
            </a:r>
            <a:endParaRPr lang="it-IT" sz="1200" dirty="0"/>
          </a:p>
        </p:txBody>
      </p:sp>
      <p:sp>
        <p:nvSpPr>
          <p:cNvPr id="28" name="CasellaDiTesto 27">
            <a:extLst>
              <a:ext uri="{FF2B5EF4-FFF2-40B4-BE49-F238E27FC236}">
                <a16:creationId xmlns:a16="http://schemas.microsoft.com/office/drawing/2014/main" id="{F6DD9486-54E2-F64D-885D-CF307BAC7938}"/>
              </a:ext>
            </a:extLst>
          </p:cNvPr>
          <p:cNvSpPr txBox="1"/>
          <p:nvPr/>
        </p:nvSpPr>
        <p:spPr>
          <a:xfrm>
            <a:off x="4837315" y="5125081"/>
            <a:ext cx="901765" cy="900000"/>
          </a:xfrm>
          <a:prstGeom prst="rect">
            <a:avLst/>
          </a:prstGeom>
          <a:noFill/>
          <a:ln>
            <a:solidFill>
              <a:srgbClr val="002060"/>
            </a:solidFill>
          </a:ln>
        </p:spPr>
        <p:txBody>
          <a:bodyPr vert="horz" wrap="square" rtlCol="0" anchor="ctr" anchorCtr="0">
            <a:spAutoFit/>
          </a:bodyPr>
          <a:lstStyle/>
          <a:p>
            <a:pPr algn="ctr"/>
            <a:r>
              <a:rPr lang="it-IT" sz="1200" dirty="0"/>
              <a:t>2.2. </a:t>
            </a:r>
            <a:r>
              <a:rPr lang="it-IT" sz="1200" dirty="0" err="1"/>
              <a:t>Search</a:t>
            </a:r>
            <a:r>
              <a:rPr lang="it-IT" sz="1200" dirty="0"/>
              <a:t> by </a:t>
            </a:r>
            <a:r>
              <a:rPr lang="it-IT" sz="1200" dirty="0" err="1"/>
              <a:t>author</a:t>
            </a:r>
            <a:endParaRPr lang="it-IT" sz="1200" dirty="0"/>
          </a:p>
        </p:txBody>
      </p:sp>
      <p:sp>
        <p:nvSpPr>
          <p:cNvPr id="29" name="CasellaDiTesto 28">
            <a:extLst>
              <a:ext uri="{FF2B5EF4-FFF2-40B4-BE49-F238E27FC236}">
                <a16:creationId xmlns:a16="http://schemas.microsoft.com/office/drawing/2014/main" id="{53C04049-16D8-A74D-97DA-4049EFB1AB10}"/>
              </a:ext>
            </a:extLst>
          </p:cNvPr>
          <p:cNvSpPr txBox="1"/>
          <p:nvPr/>
        </p:nvSpPr>
        <p:spPr>
          <a:xfrm>
            <a:off x="10934254" y="5104916"/>
            <a:ext cx="983005"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3.4. Decide </a:t>
            </a:r>
            <a:r>
              <a:rPr lang="it-IT" sz="1200" dirty="0" err="1"/>
              <a:t>if</a:t>
            </a:r>
            <a:r>
              <a:rPr lang="it-IT" sz="1200" dirty="0"/>
              <a:t> </a:t>
            </a:r>
            <a:r>
              <a:rPr lang="it-IT" sz="1200" dirty="0" err="1"/>
              <a:t>mark</a:t>
            </a:r>
            <a:r>
              <a:rPr lang="it-IT" sz="1200" dirty="0"/>
              <a:t> </a:t>
            </a:r>
            <a:r>
              <a:rPr lang="it-IT" sz="1200" dirty="0" err="1"/>
              <a:t>them</a:t>
            </a:r>
            <a:r>
              <a:rPr lang="it-IT" sz="1200" dirty="0"/>
              <a:t> or </a:t>
            </a:r>
            <a:r>
              <a:rPr lang="it-IT" sz="1200" dirty="0" err="1"/>
              <a:t>not</a:t>
            </a:r>
            <a:endParaRPr lang="it-IT" sz="1200" dirty="0"/>
          </a:p>
        </p:txBody>
      </p:sp>
      <p:sp>
        <p:nvSpPr>
          <p:cNvPr id="38" name="CasellaDiTesto 37">
            <a:extLst>
              <a:ext uri="{FF2B5EF4-FFF2-40B4-BE49-F238E27FC236}">
                <a16:creationId xmlns:a16="http://schemas.microsoft.com/office/drawing/2014/main" id="{B60B27A2-5AC0-5F44-8A62-F9C385BE834B}"/>
              </a:ext>
            </a:extLst>
          </p:cNvPr>
          <p:cNvSpPr txBox="1"/>
          <p:nvPr/>
        </p:nvSpPr>
        <p:spPr>
          <a:xfrm>
            <a:off x="7988438" y="5112614"/>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3.1. Click on the notes </a:t>
            </a:r>
            <a:r>
              <a:rPr lang="it-IT" sz="1200" dirty="0" err="1"/>
              <a:t>you</a:t>
            </a:r>
            <a:r>
              <a:rPr lang="it-IT" sz="1200" dirty="0"/>
              <a:t> </a:t>
            </a:r>
            <a:r>
              <a:rPr lang="it-IT" sz="1200" dirty="0" err="1"/>
              <a:t>want</a:t>
            </a:r>
            <a:r>
              <a:rPr lang="it-IT" sz="1200" dirty="0"/>
              <a:t> to </a:t>
            </a:r>
            <a:r>
              <a:rPr lang="it-IT" sz="1200" dirty="0" err="1"/>
              <a:t>consult</a:t>
            </a:r>
            <a:endParaRPr lang="it-IT" sz="1200" dirty="0"/>
          </a:p>
        </p:txBody>
      </p:sp>
      <p:cxnSp>
        <p:nvCxnSpPr>
          <p:cNvPr id="63" name="Connettore 4 62">
            <a:extLst>
              <a:ext uri="{FF2B5EF4-FFF2-40B4-BE49-F238E27FC236}">
                <a16:creationId xmlns:a16="http://schemas.microsoft.com/office/drawing/2014/main" id="{96F3D7AC-49A6-CA43-A08D-4509119CB3C7}"/>
              </a:ext>
            </a:extLst>
          </p:cNvPr>
          <p:cNvCxnSpPr>
            <a:cxnSpLocks/>
            <a:stCxn id="12" idx="2"/>
            <a:endCxn id="17" idx="0"/>
          </p:cNvCxnSpPr>
          <p:nvPr/>
        </p:nvCxnSpPr>
        <p:spPr>
          <a:xfrm rot="5400000">
            <a:off x="1334252" y="4674946"/>
            <a:ext cx="390954" cy="47738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0" name="Connettore 4 69">
            <a:extLst>
              <a:ext uri="{FF2B5EF4-FFF2-40B4-BE49-F238E27FC236}">
                <a16:creationId xmlns:a16="http://schemas.microsoft.com/office/drawing/2014/main" id="{1973C3D5-2CCF-BF4B-B2EC-A1A9AAC3A17D}"/>
              </a:ext>
            </a:extLst>
          </p:cNvPr>
          <p:cNvCxnSpPr>
            <a:cxnSpLocks/>
            <a:stCxn id="11" idx="2"/>
            <a:endCxn id="23" idx="0"/>
          </p:cNvCxnSpPr>
          <p:nvPr/>
        </p:nvCxnSpPr>
        <p:spPr>
          <a:xfrm rot="5400000">
            <a:off x="4950111" y="4123646"/>
            <a:ext cx="413216" cy="1596292"/>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4" name="Connettore 4 73">
            <a:extLst>
              <a:ext uri="{FF2B5EF4-FFF2-40B4-BE49-F238E27FC236}">
                <a16:creationId xmlns:a16="http://schemas.microsoft.com/office/drawing/2014/main" id="{15E9184D-12B6-DC4D-B68B-6868F1626EF0}"/>
              </a:ext>
            </a:extLst>
          </p:cNvPr>
          <p:cNvCxnSpPr>
            <a:cxnSpLocks/>
            <a:stCxn id="11" idx="2"/>
            <a:endCxn id="28" idx="0"/>
          </p:cNvCxnSpPr>
          <p:nvPr/>
        </p:nvCxnSpPr>
        <p:spPr>
          <a:xfrm rot="5400000">
            <a:off x="5416584" y="4586799"/>
            <a:ext cx="409897" cy="666667"/>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8" name="Connettore 4 27">
            <a:extLst>
              <a:ext uri="{FF2B5EF4-FFF2-40B4-BE49-F238E27FC236}">
                <a16:creationId xmlns:a16="http://schemas.microsoft.com/office/drawing/2014/main" id="{6A8F11BE-04B5-2742-86A7-62503C78DF43}"/>
              </a:ext>
            </a:extLst>
          </p:cNvPr>
          <p:cNvCxnSpPr>
            <a:cxnSpLocks/>
            <a:stCxn id="36" idx="2"/>
            <a:endCxn id="29" idx="0"/>
          </p:cNvCxnSpPr>
          <p:nvPr/>
        </p:nvCxnSpPr>
        <p:spPr>
          <a:xfrm rot="16200000" flipH="1">
            <a:off x="10279611" y="3958770"/>
            <a:ext cx="394478" cy="189781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1" name="Connettore 4 27">
            <a:extLst>
              <a:ext uri="{FF2B5EF4-FFF2-40B4-BE49-F238E27FC236}">
                <a16:creationId xmlns:a16="http://schemas.microsoft.com/office/drawing/2014/main" id="{26E8383B-2765-F746-95BA-B1C07B139833}"/>
              </a:ext>
            </a:extLst>
          </p:cNvPr>
          <p:cNvCxnSpPr>
            <a:cxnSpLocks/>
            <a:stCxn id="36" idx="2"/>
            <a:endCxn id="38" idx="0"/>
          </p:cNvCxnSpPr>
          <p:nvPr/>
        </p:nvCxnSpPr>
        <p:spPr>
          <a:xfrm rot="5400000">
            <a:off x="8827103" y="4411773"/>
            <a:ext cx="402176" cy="99950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0" name="Connettore 4 27">
            <a:extLst>
              <a:ext uri="{FF2B5EF4-FFF2-40B4-BE49-F238E27FC236}">
                <a16:creationId xmlns:a16="http://schemas.microsoft.com/office/drawing/2014/main" id="{5EDFD079-B166-7C42-9A35-427320B25F19}"/>
              </a:ext>
            </a:extLst>
          </p:cNvPr>
          <p:cNvCxnSpPr>
            <a:cxnSpLocks/>
            <a:stCxn id="36" idx="2"/>
            <a:endCxn id="133" idx="0"/>
          </p:cNvCxnSpPr>
          <p:nvPr/>
        </p:nvCxnSpPr>
        <p:spPr>
          <a:xfrm rot="16200000" flipH="1">
            <a:off x="9800468" y="4437914"/>
            <a:ext cx="392322" cy="93737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CasellaDiTesto 15">
            <a:extLst>
              <a:ext uri="{FF2B5EF4-FFF2-40B4-BE49-F238E27FC236}">
                <a16:creationId xmlns:a16="http://schemas.microsoft.com/office/drawing/2014/main" id="{78EF264C-E17C-9C41-BA8B-4862B05AED70}"/>
              </a:ext>
            </a:extLst>
          </p:cNvPr>
          <p:cNvSpPr txBox="1"/>
          <p:nvPr/>
        </p:nvSpPr>
        <p:spPr>
          <a:xfrm>
            <a:off x="157274" y="5109116"/>
            <a:ext cx="72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1.1. </a:t>
            </a:r>
            <a:r>
              <a:rPr lang="it-IT" sz="1200" dirty="0" err="1"/>
              <a:t>Enter</a:t>
            </a:r>
            <a:r>
              <a:rPr lang="it-IT" sz="1200" dirty="0"/>
              <a:t> </a:t>
            </a:r>
            <a:r>
              <a:rPr lang="it-IT" sz="1200" dirty="0" err="1"/>
              <a:t>app</a:t>
            </a:r>
            <a:endParaRPr lang="it-IT" sz="1200" dirty="0"/>
          </a:p>
        </p:txBody>
      </p:sp>
      <p:sp>
        <p:nvSpPr>
          <p:cNvPr id="17" name="CasellaDiTesto 16">
            <a:extLst>
              <a:ext uri="{FF2B5EF4-FFF2-40B4-BE49-F238E27FC236}">
                <a16:creationId xmlns:a16="http://schemas.microsoft.com/office/drawing/2014/main" id="{F469DE2C-ED98-9D46-B774-406231D814E2}"/>
              </a:ext>
            </a:extLst>
          </p:cNvPr>
          <p:cNvSpPr txBox="1"/>
          <p:nvPr/>
        </p:nvSpPr>
        <p:spPr>
          <a:xfrm>
            <a:off x="931036" y="5109116"/>
            <a:ext cx="720000" cy="900000"/>
          </a:xfrm>
          <a:prstGeom prst="rect">
            <a:avLst/>
          </a:prstGeom>
          <a:noFill/>
          <a:ln>
            <a:solidFill>
              <a:srgbClr val="002060"/>
            </a:solidFill>
          </a:ln>
        </p:spPr>
        <p:txBody>
          <a:bodyPr vert="horz" wrap="square" rtlCol="0" anchor="ctr" anchorCtr="0">
            <a:spAutoFit/>
          </a:bodyPr>
          <a:lstStyle/>
          <a:p>
            <a:pPr algn="ctr"/>
            <a:r>
              <a:rPr lang="it-IT" sz="1200" dirty="0"/>
              <a:t>1.2. Login</a:t>
            </a:r>
          </a:p>
        </p:txBody>
      </p:sp>
      <p:sp>
        <p:nvSpPr>
          <p:cNvPr id="52" name="CasellaDiTesto 51">
            <a:extLst>
              <a:ext uri="{FF2B5EF4-FFF2-40B4-BE49-F238E27FC236}">
                <a16:creationId xmlns:a16="http://schemas.microsoft.com/office/drawing/2014/main" id="{7D9C87C6-C00C-CA4F-9934-E84DACEAD556}"/>
              </a:ext>
            </a:extLst>
          </p:cNvPr>
          <p:cNvSpPr txBox="1"/>
          <p:nvPr/>
        </p:nvSpPr>
        <p:spPr>
          <a:xfrm>
            <a:off x="6692352" y="5117383"/>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2.4. </a:t>
            </a:r>
            <a:r>
              <a:rPr lang="it-IT" sz="1200" dirty="0" err="1"/>
              <a:t>Search</a:t>
            </a:r>
            <a:r>
              <a:rPr lang="it-IT" sz="1200" dirty="0"/>
              <a:t> by date</a:t>
            </a:r>
          </a:p>
        </p:txBody>
      </p:sp>
      <p:sp>
        <p:nvSpPr>
          <p:cNvPr id="51" name="CasellaDiTesto 50">
            <a:extLst>
              <a:ext uri="{FF2B5EF4-FFF2-40B4-BE49-F238E27FC236}">
                <a16:creationId xmlns:a16="http://schemas.microsoft.com/office/drawing/2014/main" id="{A9EC9143-3083-A946-93DB-8BC549315E41}"/>
              </a:ext>
            </a:extLst>
          </p:cNvPr>
          <p:cNvSpPr txBox="1"/>
          <p:nvPr/>
        </p:nvSpPr>
        <p:spPr>
          <a:xfrm>
            <a:off x="5762651" y="5117383"/>
            <a:ext cx="901765"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2.3. </a:t>
            </a:r>
            <a:r>
              <a:rPr lang="it-IT" sz="1200" dirty="0" err="1"/>
              <a:t>Search</a:t>
            </a:r>
            <a:r>
              <a:rPr lang="it-IT" sz="1200" dirty="0"/>
              <a:t> by </a:t>
            </a:r>
            <a:r>
              <a:rPr lang="it-IT" sz="1200" dirty="0" err="1"/>
              <a:t>topic</a:t>
            </a:r>
            <a:endParaRPr lang="it-IT" sz="1200" dirty="0"/>
          </a:p>
        </p:txBody>
      </p:sp>
      <p:sp>
        <p:nvSpPr>
          <p:cNvPr id="133" name="CasellaDiTesto 132">
            <a:extLst>
              <a:ext uri="{FF2B5EF4-FFF2-40B4-BE49-F238E27FC236}">
                <a16:creationId xmlns:a16="http://schemas.microsoft.com/office/drawing/2014/main" id="{1BD88CC9-EA7D-7546-A62C-A214042E641A}"/>
              </a:ext>
            </a:extLst>
          </p:cNvPr>
          <p:cNvSpPr txBox="1"/>
          <p:nvPr/>
        </p:nvSpPr>
        <p:spPr>
          <a:xfrm>
            <a:off x="10017345" y="5102760"/>
            <a:ext cx="895938"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3.3. Save or download </a:t>
            </a:r>
            <a:r>
              <a:rPr lang="it-IT" sz="1200" dirty="0" err="1"/>
              <a:t>them</a:t>
            </a:r>
            <a:r>
              <a:rPr lang="it-IT" sz="1200" dirty="0"/>
              <a:t> </a:t>
            </a:r>
          </a:p>
        </p:txBody>
      </p:sp>
      <p:sp>
        <p:nvSpPr>
          <p:cNvPr id="36" name="CasellaDiTesto 35">
            <a:extLst>
              <a:ext uri="{FF2B5EF4-FFF2-40B4-BE49-F238E27FC236}">
                <a16:creationId xmlns:a16="http://schemas.microsoft.com/office/drawing/2014/main" id="{985062E9-AE40-E749-B216-1307A2C30F49}"/>
              </a:ext>
            </a:extLst>
          </p:cNvPr>
          <p:cNvSpPr txBox="1"/>
          <p:nvPr/>
        </p:nvSpPr>
        <p:spPr>
          <a:xfrm>
            <a:off x="8691297" y="3810438"/>
            <a:ext cx="1673293"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 Select the notes of </a:t>
            </a:r>
            <a:r>
              <a:rPr lang="it-IT" sz="1200" dirty="0" err="1"/>
              <a:t>your</a:t>
            </a:r>
            <a:r>
              <a:rPr lang="it-IT" sz="1200" dirty="0"/>
              <a:t> </a:t>
            </a:r>
            <a:r>
              <a:rPr lang="it-IT" sz="1200" dirty="0" err="1"/>
              <a:t>interest</a:t>
            </a:r>
            <a:endParaRPr lang="it-IT" sz="1200" dirty="0"/>
          </a:p>
        </p:txBody>
      </p:sp>
      <p:sp>
        <p:nvSpPr>
          <p:cNvPr id="12" name="CasellaDiTesto 11">
            <a:extLst>
              <a:ext uri="{FF2B5EF4-FFF2-40B4-BE49-F238E27FC236}">
                <a16:creationId xmlns:a16="http://schemas.microsoft.com/office/drawing/2014/main" id="{D80C7CFE-4B00-B14E-A05C-715DC06D29D0}"/>
              </a:ext>
            </a:extLst>
          </p:cNvPr>
          <p:cNvSpPr txBox="1"/>
          <p:nvPr/>
        </p:nvSpPr>
        <p:spPr>
          <a:xfrm>
            <a:off x="1138422" y="3818162"/>
            <a:ext cx="126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 Go to the </a:t>
            </a:r>
            <a:r>
              <a:rPr lang="it-IT" sz="1200" dirty="0" err="1"/>
              <a:t>shared</a:t>
            </a:r>
            <a:r>
              <a:rPr lang="it-IT" sz="1200" dirty="0"/>
              <a:t> notes</a:t>
            </a:r>
          </a:p>
        </p:txBody>
      </p:sp>
      <p:sp>
        <p:nvSpPr>
          <p:cNvPr id="19" name="CasellaDiTesto 18">
            <a:extLst>
              <a:ext uri="{FF2B5EF4-FFF2-40B4-BE49-F238E27FC236}">
                <a16:creationId xmlns:a16="http://schemas.microsoft.com/office/drawing/2014/main" id="{960143AD-4681-BB4B-9C31-B9F335D5C52C}"/>
              </a:ext>
            </a:extLst>
          </p:cNvPr>
          <p:cNvSpPr txBox="1"/>
          <p:nvPr/>
        </p:nvSpPr>
        <p:spPr>
          <a:xfrm>
            <a:off x="2432092" y="5109115"/>
            <a:ext cx="108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1.4. Go to the </a:t>
            </a:r>
            <a:r>
              <a:rPr lang="it-IT" sz="1200" dirty="0" err="1"/>
              <a:t>shared</a:t>
            </a:r>
            <a:r>
              <a:rPr lang="it-IT" sz="1200" dirty="0"/>
              <a:t> notes</a:t>
            </a:r>
          </a:p>
        </p:txBody>
      </p:sp>
      <p:cxnSp>
        <p:nvCxnSpPr>
          <p:cNvPr id="43" name="Connettore 4 27">
            <a:extLst>
              <a:ext uri="{FF2B5EF4-FFF2-40B4-BE49-F238E27FC236}">
                <a16:creationId xmlns:a16="http://schemas.microsoft.com/office/drawing/2014/main" id="{6D3DE99B-D5FD-5243-B9B9-21CF121F66BF}"/>
              </a:ext>
            </a:extLst>
          </p:cNvPr>
          <p:cNvCxnSpPr>
            <a:cxnSpLocks/>
            <a:stCxn id="11" idx="2"/>
            <a:endCxn id="51" idx="0"/>
          </p:cNvCxnSpPr>
          <p:nvPr/>
        </p:nvCxnSpPr>
        <p:spPr>
          <a:xfrm rot="16200000" flipH="1">
            <a:off x="5883100" y="4786948"/>
            <a:ext cx="402199" cy="25866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6" name="Connettore 4 45">
            <a:extLst>
              <a:ext uri="{FF2B5EF4-FFF2-40B4-BE49-F238E27FC236}">
                <a16:creationId xmlns:a16="http://schemas.microsoft.com/office/drawing/2014/main" id="{82D62D76-C21E-7C46-BC30-10586ADE5F72}"/>
              </a:ext>
            </a:extLst>
          </p:cNvPr>
          <p:cNvCxnSpPr>
            <a:cxnSpLocks/>
            <a:stCxn id="11" idx="2"/>
            <a:endCxn id="52" idx="0"/>
          </p:cNvCxnSpPr>
          <p:nvPr/>
        </p:nvCxnSpPr>
        <p:spPr>
          <a:xfrm rot="16200000" flipH="1">
            <a:off x="6392509" y="4277539"/>
            <a:ext cx="402199" cy="1277487"/>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4" name="CasellaDiTesto 53">
            <a:extLst>
              <a:ext uri="{FF2B5EF4-FFF2-40B4-BE49-F238E27FC236}">
                <a16:creationId xmlns:a16="http://schemas.microsoft.com/office/drawing/2014/main" id="{7BE8DBA4-DD27-D045-B0FF-5F0490A7A317}"/>
              </a:ext>
            </a:extLst>
          </p:cNvPr>
          <p:cNvSpPr txBox="1"/>
          <p:nvPr/>
        </p:nvSpPr>
        <p:spPr>
          <a:xfrm>
            <a:off x="9087123" y="5108394"/>
            <a:ext cx="90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3.2. Read </a:t>
            </a:r>
            <a:r>
              <a:rPr lang="it-IT" sz="1200" dirty="0" err="1"/>
              <a:t>them</a:t>
            </a:r>
            <a:r>
              <a:rPr lang="it-IT" sz="1200" dirty="0"/>
              <a:t> </a:t>
            </a:r>
          </a:p>
        </p:txBody>
      </p:sp>
      <p:cxnSp>
        <p:nvCxnSpPr>
          <p:cNvPr id="55" name="Connettore 4 27">
            <a:extLst>
              <a:ext uri="{FF2B5EF4-FFF2-40B4-BE49-F238E27FC236}">
                <a16:creationId xmlns:a16="http://schemas.microsoft.com/office/drawing/2014/main" id="{85981D6B-7936-264A-82F9-1092B0437987}"/>
              </a:ext>
            </a:extLst>
          </p:cNvPr>
          <p:cNvCxnSpPr>
            <a:cxnSpLocks/>
            <a:stCxn id="36" idx="2"/>
            <a:endCxn id="54" idx="0"/>
          </p:cNvCxnSpPr>
          <p:nvPr/>
        </p:nvCxnSpPr>
        <p:spPr>
          <a:xfrm rot="16200000" flipH="1">
            <a:off x="9333555" y="4904826"/>
            <a:ext cx="397956" cy="9179"/>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5" name="Connettore 4 27">
            <a:extLst>
              <a:ext uri="{FF2B5EF4-FFF2-40B4-BE49-F238E27FC236}">
                <a16:creationId xmlns:a16="http://schemas.microsoft.com/office/drawing/2014/main" id="{5F9B072A-8BBC-5140-A0CB-67D9546F4C34}"/>
              </a:ext>
            </a:extLst>
          </p:cNvPr>
          <p:cNvCxnSpPr>
            <a:cxnSpLocks/>
            <a:stCxn id="21" idx="2"/>
            <a:endCxn id="12" idx="0"/>
          </p:cNvCxnSpPr>
          <p:nvPr/>
        </p:nvCxnSpPr>
        <p:spPr>
          <a:xfrm rot="5400000">
            <a:off x="3750035" y="1654135"/>
            <a:ext cx="182414" cy="414564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1" name="Connettore 4 90">
            <a:extLst>
              <a:ext uri="{FF2B5EF4-FFF2-40B4-BE49-F238E27FC236}">
                <a16:creationId xmlns:a16="http://schemas.microsoft.com/office/drawing/2014/main" id="{005EC247-62F8-C149-A475-8D08F7E0AB2F}"/>
              </a:ext>
            </a:extLst>
          </p:cNvPr>
          <p:cNvCxnSpPr>
            <a:cxnSpLocks/>
            <a:stCxn id="12" idx="2"/>
            <a:endCxn id="16" idx="0"/>
          </p:cNvCxnSpPr>
          <p:nvPr/>
        </p:nvCxnSpPr>
        <p:spPr>
          <a:xfrm rot="5400000">
            <a:off x="947371" y="4288065"/>
            <a:ext cx="390954" cy="125114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Connettore 1 31">
            <a:extLst>
              <a:ext uri="{FF2B5EF4-FFF2-40B4-BE49-F238E27FC236}">
                <a16:creationId xmlns:a16="http://schemas.microsoft.com/office/drawing/2014/main" id="{984C7374-CCC4-714C-9AC7-ED96A670661C}"/>
              </a:ext>
            </a:extLst>
          </p:cNvPr>
          <p:cNvCxnSpPr>
            <a:cxnSpLocks/>
          </p:cNvCxnSpPr>
          <p:nvPr/>
        </p:nvCxnSpPr>
        <p:spPr>
          <a:xfrm>
            <a:off x="5914062" y="3635748"/>
            <a:ext cx="0" cy="17943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585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907F982F-D3BA-204C-B5F7-5C7CE53D3983}"/>
              </a:ext>
            </a:extLst>
          </p:cNvPr>
          <p:cNvSpPr>
            <a:spLocks noGrp="1"/>
          </p:cNvSpPr>
          <p:nvPr>
            <p:ph type="title"/>
          </p:nvPr>
        </p:nvSpPr>
        <p:spPr>
          <a:xfrm>
            <a:off x="0" y="361643"/>
            <a:ext cx="8704541" cy="741076"/>
          </a:xfrm>
        </p:spPr>
        <p:txBody>
          <a:bodyPr vert="horz" lIns="91440" tIns="45720" rIns="91440" bIns="45720" rtlCol="0" anchor="b">
            <a:noAutofit/>
          </a:bodyPr>
          <a:lstStyle/>
          <a:p>
            <a:pPr algn="ctr"/>
            <a:r>
              <a:rPr lang="en-US" sz="4000" b="1" i="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How UNINOTE helps students ?</a:t>
            </a:r>
            <a:r>
              <a:rPr lang="en-US" sz="7200" b="1" i="1" dirty="0">
                <a:solidFill>
                  <a:schemeClr val="accent2"/>
                </a:solidFill>
                <a:latin typeface="Avenir Next" panose="020B0503020202020204" pitchFamily="34" charset="0"/>
              </a:rPr>
              <a:t> </a:t>
            </a:r>
            <a:r>
              <a:rPr lang="en-US" sz="7200" b="1" i="1" dirty="0">
                <a:latin typeface="Avenir Next" panose="020B0503020202020204" pitchFamily="34" charset="0"/>
              </a:rPr>
              <a:t> </a:t>
            </a:r>
          </a:p>
        </p:txBody>
      </p:sp>
      <p:sp>
        <p:nvSpPr>
          <p:cNvPr id="5" name="CasellaDiTesto 4">
            <a:extLst>
              <a:ext uri="{FF2B5EF4-FFF2-40B4-BE49-F238E27FC236}">
                <a16:creationId xmlns:a16="http://schemas.microsoft.com/office/drawing/2014/main" id="{AE214EE4-B2E6-DC4A-B36F-A7C0E1E108AD}"/>
              </a:ext>
            </a:extLst>
          </p:cNvPr>
          <p:cNvSpPr txBox="1"/>
          <p:nvPr/>
        </p:nvSpPr>
        <p:spPr>
          <a:xfrm>
            <a:off x="446314" y="1200690"/>
            <a:ext cx="10733315" cy="5186035"/>
          </a:xfrm>
          <a:prstGeom prst="rect">
            <a:avLst/>
          </a:prstGeom>
          <a:noFill/>
        </p:spPr>
        <p:txBody>
          <a:bodyPr wrap="square" rtlCol="0">
            <a:spAutoFit/>
          </a:bodyPr>
          <a:lstStyle/>
          <a:p>
            <a:pPr>
              <a:tabLst>
                <a:tab pos="1612265" algn="l"/>
              </a:tabLst>
            </a:pPr>
            <a:r>
              <a:rPr lang="en-US" sz="1500" i="1" dirty="0">
                <a:latin typeface="Avenir Next" panose="020B0503020202020204" pitchFamily="34" charset="0"/>
                <a:ea typeface="Calibri" panose="020F0502020204030204" pitchFamily="34" charset="0"/>
                <a:cs typeface="Calibri" panose="020F0502020204030204" pitchFamily="34" charset="0"/>
              </a:rPr>
              <a:t>UNINOTE</a:t>
            </a:r>
            <a:r>
              <a:rPr lang="en-US" sz="1500" dirty="0">
                <a:latin typeface="Avenir Next" panose="020B0503020202020204" pitchFamily="34" charset="0"/>
                <a:ea typeface="Calibri" panose="020F0502020204030204" pitchFamily="34" charset="0"/>
                <a:cs typeface="Calibri" panose="020F0502020204030204" pitchFamily="34" charset="0"/>
              </a:rPr>
              <a:t> will offer students:</a:t>
            </a:r>
          </a:p>
          <a:p>
            <a:pPr>
              <a:tabLst>
                <a:tab pos="1612265" algn="l"/>
              </a:tabLst>
            </a:pPr>
            <a:endParaRPr lang="en-US" sz="1500" dirty="0">
              <a:latin typeface="Avenir Next" panose="020B0503020202020204" pitchFamily="34" charset="0"/>
              <a:ea typeface="Calibri" panose="020F0502020204030204" pitchFamily="34" charset="0"/>
              <a:cs typeface="Calibri" panose="020F0502020204030204" pitchFamily="34" charset="0"/>
            </a:endParaRPr>
          </a:p>
          <a:p>
            <a:pPr algn="just"/>
            <a:r>
              <a:rPr lang="en-US" sz="1500" dirty="0">
                <a:latin typeface="Avenir Next" panose="020B0503020202020204" pitchFamily="34" charset="0"/>
                <a:ea typeface="Calibri" panose="020F0502020204030204" pitchFamily="34" charset="0"/>
                <a:cs typeface="Calibri" panose="020F0502020204030204" pitchFamily="34" charset="0"/>
              </a:rPr>
              <a:t>• A </a:t>
            </a:r>
            <a:r>
              <a:rPr lang="en-US" sz="1500" b="1" dirty="0">
                <a:latin typeface="Avenir Next" panose="020B0503020202020204" pitchFamily="34" charset="0"/>
                <a:ea typeface="Calibri" panose="020F0502020204030204" pitchFamily="34" charset="0"/>
                <a:cs typeface="Calibri" panose="020F0502020204030204" pitchFamily="34" charset="0"/>
              </a:rPr>
              <a:t>board</a:t>
            </a:r>
            <a:r>
              <a:rPr lang="en-US" sz="1500" dirty="0">
                <a:latin typeface="Avenir Next" panose="020B0503020202020204" pitchFamily="34" charset="0"/>
                <a:ea typeface="Calibri" panose="020F0502020204030204" pitchFamily="34" charset="0"/>
                <a:cs typeface="Calibri" panose="020F0502020204030204" pitchFamily="34" charset="0"/>
              </a:rPr>
              <a:t> in which they can see the courses’ list with the respective links that refer to the platform chosen by the professor (e.g.: Piazza, Classroom, ..), the platform chosen by him for distance learning (e.g.: Google Meet, Zoom, </a:t>
            </a:r>
            <a:r>
              <a:rPr lang="en-US" sz="1500" dirty="0">
                <a:latin typeface="Avenir Next" panose="020B0503020202020204" pitchFamily="34" charset="0"/>
                <a:cs typeface="Calibri" panose="020F0502020204030204" pitchFamily="34" charset="0"/>
              </a:rPr>
              <a:t>..) and social channels dedicated to the course (e.g.: WhatsApp, Telegram, Discord, ..);</a:t>
            </a:r>
            <a:endParaRPr lang="it-IT" sz="1500" dirty="0">
              <a:latin typeface="Avenir Next" panose="020B0503020202020204" pitchFamily="34" charset="0"/>
              <a:cs typeface="Calibri" panose="020F0502020204030204" pitchFamily="34" charset="0"/>
            </a:endParaRPr>
          </a:p>
          <a:p>
            <a:pPr algn="just"/>
            <a:endParaRPr lang="en-US" sz="1500" dirty="0">
              <a:latin typeface="Avenir Next" panose="020B0503020202020204" pitchFamily="34" charset="0"/>
              <a:ea typeface="Calibri" panose="020F0502020204030204" pitchFamily="34" charset="0"/>
              <a:cs typeface="Calibri" panose="020F0502020204030204" pitchFamily="34" charset="0"/>
            </a:endParaRPr>
          </a:p>
          <a:p>
            <a:pPr algn="just"/>
            <a:r>
              <a:rPr lang="en-US" sz="1500" dirty="0">
                <a:latin typeface="Avenir Next" panose="020B0503020202020204" pitchFamily="34" charset="0"/>
                <a:ea typeface="Calibri" panose="020F0502020204030204" pitchFamily="34" charset="0"/>
                <a:cs typeface="Calibri" panose="020F0502020204030204" pitchFamily="34" charset="0"/>
              </a:rPr>
              <a:t>• </a:t>
            </a:r>
            <a:r>
              <a:rPr lang="en-US" sz="1500" b="1" dirty="0">
                <a:latin typeface="Avenir Next" panose="020B0503020202020204" pitchFamily="34" charset="0"/>
                <a:ea typeface="Calibri" panose="020F0502020204030204" pitchFamily="34" charset="0"/>
                <a:cs typeface="Calibri" panose="020F0502020204030204" pitchFamily="34" charset="0"/>
              </a:rPr>
              <a:t>Weekly timetable </a:t>
            </a:r>
            <a:r>
              <a:rPr lang="en-US" sz="1500" dirty="0">
                <a:latin typeface="Avenir Next" panose="020B0503020202020204" pitchFamily="34" charset="0"/>
                <a:ea typeface="Calibri" panose="020F0502020204030204" pitchFamily="34" charset="0"/>
                <a:cs typeface="Calibri" panose="020F0502020204030204" pitchFamily="34" charset="0"/>
              </a:rPr>
              <a:t>which represents courses’ schedule;</a:t>
            </a:r>
          </a:p>
          <a:p>
            <a:pPr algn="just"/>
            <a:endParaRPr lang="en-US" sz="1500" dirty="0">
              <a:latin typeface="Avenir Next" panose="020B0503020202020204" pitchFamily="34" charset="0"/>
              <a:ea typeface="Calibri" panose="020F0502020204030204" pitchFamily="34" charset="0"/>
              <a:cs typeface="Calibri" panose="020F0502020204030204" pitchFamily="34" charset="0"/>
            </a:endParaRPr>
          </a:p>
          <a:p>
            <a:pPr algn="just"/>
            <a:r>
              <a:rPr lang="en-US" sz="1500" dirty="0">
                <a:latin typeface="Avenir Next" panose="020B0503020202020204" pitchFamily="34" charset="0"/>
                <a:ea typeface="Calibri" panose="020F0502020204030204" pitchFamily="34" charset="0"/>
                <a:cs typeface="Calibri" panose="020F0502020204030204" pitchFamily="34" charset="0"/>
              </a:rPr>
              <a:t>•  </a:t>
            </a:r>
            <a:r>
              <a:rPr lang="en-US" sz="1500" b="1" dirty="0">
                <a:latin typeface="Avenir Next" panose="020B0503020202020204" pitchFamily="34" charset="0"/>
                <a:ea typeface="Calibri" panose="020F0502020204030204" pitchFamily="34" charset="0"/>
                <a:cs typeface="Calibri" panose="020F0502020204030204" pitchFamily="34" charset="0"/>
              </a:rPr>
              <a:t>Map</a:t>
            </a:r>
            <a:r>
              <a:rPr lang="en-US" sz="1500" dirty="0">
                <a:latin typeface="Avenir Next" panose="020B0503020202020204" pitchFamily="34" charset="0"/>
                <a:ea typeface="Calibri" panose="020F0502020204030204" pitchFamily="34" charset="0"/>
                <a:cs typeface="Calibri" panose="020F0502020204030204" pitchFamily="34" charset="0"/>
              </a:rPr>
              <a:t> which worries about where the lecture is going to take place;</a:t>
            </a:r>
          </a:p>
          <a:p>
            <a:pPr algn="just"/>
            <a:endParaRPr lang="en-US" sz="1500" dirty="0">
              <a:latin typeface="Avenir Next" panose="020B0503020202020204" pitchFamily="34" charset="0"/>
              <a:ea typeface="Calibri" panose="020F0502020204030204" pitchFamily="34" charset="0"/>
              <a:cs typeface="Calibri" panose="020F0502020204030204" pitchFamily="34" charset="0"/>
            </a:endParaRPr>
          </a:p>
          <a:p>
            <a:pPr algn="just"/>
            <a:r>
              <a:rPr lang="en-US" sz="1500" dirty="0">
                <a:latin typeface="Avenir Next" panose="020B0503020202020204" pitchFamily="34" charset="0"/>
                <a:ea typeface="Calibri" panose="020F0502020204030204" pitchFamily="34" charset="0"/>
                <a:cs typeface="Calibri" panose="020F0502020204030204" pitchFamily="34" charset="0"/>
              </a:rPr>
              <a:t>• The possibility of receiving </a:t>
            </a:r>
            <a:r>
              <a:rPr lang="en-US" sz="1500" b="1" dirty="0">
                <a:latin typeface="Avenir Next" panose="020B0503020202020204" pitchFamily="34" charset="0"/>
                <a:ea typeface="Calibri" panose="020F0502020204030204" pitchFamily="34" charset="0"/>
                <a:cs typeface="Calibri" panose="020F0502020204030204" pitchFamily="34" charset="0"/>
              </a:rPr>
              <a:t>notification</a:t>
            </a:r>
            <a:r>
              <a:rPr lang="en-US" sz="1500" dirty="0">
                <a:latin typeface="Avenir Next" panose="020B0503020202020204" pitchFamily="34" charset="0"/>
                <a:ea typeface="Calibri" panose="020F0502020204030204" pitchFamily="34" charset="0"/>
                <a:cs typeface="Calibri" panose="020F0502020204030204" pitchFamily="34" charset="0"/>
              </a:rPr>
              <a:t> few minutes before a lecture starts;</a:t>
            </a:r>
          </a:p>
          <a:p>
            <a:pPr algn="just"/>
            <a:endParaRPr lang="it-IT" sz="1500" dirty="0">
              <a:latin typeface="Avenir Next" panose="020B0503020202020204" pitchFamily="34" charset="0"/>
              <a:ea typeface="Calibri" panose="020F0502020204030204" pitchFamily="34" charset="0"/>
              <a:cs typeface="Times New Roman" panose="02020603050405020304" pitchFamily="18" charset="0"/>
            </a:endParaRPr>
          </a:p>
          <a:p>
            <a:pPr>
              <a:tabLst>
                <a:tab pos="1612265" algn="l"/>
              </a:tabLst>
            </a:pPr>
            <a:r>
              <a:rPr lang="en-US" sz="1500" dirty="0">
                <a:latin typeface="Avenir Next" panose="020B0503020202020204" pitchFamily="34" charset="0"/>
                <a:ea typeface="Calibri" panose="020F0502020204030204" pitchFamily="34" charset="0"/>
                <a:cs typeface="Calibri" panose="020F0502020204030204" pitchFamily="34" charset="0"/>
              </a:rPr>
              <a:t>• The "</a:t>
            </a:r>
            <a:r>
              <a:rPr lang="en-US" sz="1500" b="1" dirty="0">
                <a:latin typeface="Avenir Next" panose="020B0503020202020204" pitchFamily="34" charset="0"/>
                <a:ea typeface="Calibri" panose="020F0502020204030204" pitchFamily="34" charset="0"/>
                <a:cs typeface="Calibri" panose="020F0502020204030204" pitchFamily="34" charset="0"/>
              </a:rPr>
              <a:t>student diary</a:t>
            </a:r>
            <a:r>
              <a:rPr lang="en-US" sz="1500" dirty="0">
                <a:latin typeface="Avenir Next" panose="020B0503020202020204" pitchFamily="34" charset="0"/>
                <a:ea typeface="Calibri" panose="020F0502020204030204" pitchFamily="34" charset="0"/>
                <a:cs typeface="Calibri" panose="020F0502020204030204" pitchFamily="34" charset="0"/>
              </a:rPr>
              <a:t>”: it is customized according to the courses that the student follows. This “student diary” contains folders (named with the respective course name) in which the student can save his notes (so to have them always available wherever he is);</a:t>
            </a:r>
          </a:p>
          <a:p>
            <a:pPr>
              <a:tabLst>
                <a:tab pos="1612265" algn="l"/>
              </a:tabLst>
            </a:pPr>
            <a:endParaRPr lang="it-IT" sz="1500" dirty="0">
              <a:latin typeface="Avenir Next" panose="020B0503020202020204" pitchFamily="34" charset="0"/>
              <a:ea typeface="Calibri" panose="020F0502020204030204" pitchFamily="34" charset="0"/>
              <a:cs typeface="Times New Roman" panose="02020603050405020304" pitchFamily="18" charset="0"/>
            </a:endParaRPr>
          </a:p>
          <a:p>
            <a:pPr>
              <a:tabLst>
                <a:tab pos="1612265" algn="l"/>
              </a:tabLst>
            </a:pPr>
            <a:r>
              <a:rPr lang="en-US" sz="1500" dirty="0">
                <a:latin typeface="Avenir Next" panose="020B0503020202020204" pitchFamily="34" charset="0"/>
                <a:ea typeface="Calibri" panose="020F0502020204030204" pitchFamily="34" charset="0"/>
                <a:cs typeface="Calibri" panose="020F0502020204030204" pitchFamily="34" charset="0"/>
              </a:rPr>
              <a:t>• The opportunity to </a:t>
            </a:r>
            <a:r>
              <a:rPr lang="en-US" sz="1500" b="1" dirty="0">
                <a:latin typeface="Avenir Next" panose="020B0503020202020204" pitchFamily="34" charset="0"/>
                <a:ea typeface="Calibri" panose="020F0502020204030204" pitchFamily="34" charset="0"/>
                <a:cs typeface="Calibri" panose="020F0502020204030204" pitchFamily="34" charset="0"/>
              </a:rPr>
              <a:t>take notes </a:t>
            </a:r>
            <a:r>
              <a:rPr lang="en-US" sz="1500" dirty="0">
                <a:latin typeface="Avenir Next" panose="020B0503020202020204" pitchFamily="34" charset="0"/>
                <a:ea typeface="Calibri" panose="020F0502020204030204" pitchFamily="34" charset="0"/>
                <a:cs typeface="Calibri" panose="020F0502020204030204" pitchFamily="34" charset="0"/>
              </a:rPr>
              <a:t>on the app by providing a "notepad". Then, notes can be saved in the private course folder or can be </a:t>
            </a:r>
            <a:r>
              <a:rPr lang="en-US" sz="1500" b="1" dirty="0">
                <a:latin typeface="Avenir Next" panose="020B0503020202020204" pitchFamily="34" charset="0"/>
                <a:ea typeface="Calibri" panose="020F0502020204030204" pitchFamily="34" charset="0"/>
                <a:cs typeface="Calibri" panose="020F0502020204030204" pitchFamily="34" charset="0"/>
              </a:rPr>
              <a:t>shared</a:t>
            </a:r>
            <a:r>
              <a:rPr lang="en-US" sz="1500" dirty="0">
                <a:latin typeface="Avenir Next" panose="020B0503020202020204" pitchFamily="34" charset="0"/>
                <a:ea typeface="Calibri" panose="020F0502020204030204" pitchFamily="34" charset="0"/>
                <a:cs typeface="Calibri" panose="020F0502020204030204" pitchFamily="34" charset="0"/>
              </a:rPr>
              <a:t> with other students;</a:t>
            </a:r>
          </a:p>
          <a:p>
            <a:pPr>
              <a:tabLst>
                <a:tab pos="1612265" algn="l"/>
              </a:tabLst>
            </a:pPr>
            <a:endParaRPr lang="it-IT" sz="1500" dirty="0">
              <a:latin typeface="Avenir Next" panose="020B0503020202020204" pitchFamily="34" charset="0"/>
              <a:ea typeface="Calibri" panose="020F0502020204030204" pitchFamily="34" charset="0"/>
              <a:cs typeface="Times New Roman" panose="02020603050405020304" pitchFamily="18" charset="0"/>
            </a:endParaRPr>
          </a:p>
          <a:p>
            <a:pPr>
              <a:tabLst>
                <a:tab pos="1612265" algn="l"/>
              </a:tabLst>
            </a:pPr>
            <a:r>
              <a:rPr lang="en-US" sz="1500" dirty="0">
                <a:latin typeface="Avenir Next" panose="020B0503020202020204" pitchFamily="34" charset="0"/>
                <a:ea typeface="Calibri" panose="020F0502020204030204" pitchFamily="34" charset="0"/>
                <a:cs typeface="Calibri" panose="020F0502020204030204" pitchFamily="34" charset="0"/>
              </a:rPr>
              <a:t>• The possibility of </a:t>
            </a:r>
            <a:r>
              <a:rPr lang="en-US" sz="1500" b="1" dirty="0">
                <a:latin typeface="Avenir Next" panose="020B0503020202020204" pitchFamily="34" charset="0"/>
                <a:ea typeface="Calibri" panose="020F0502020204030204" pitchFamily="34" charset="0"/>
                <a:cs typeface="Calibri" panose="020F0502020204030204" pitchFamily="34" charset="0"/>
              </a:rPr>
              <a:t>making reviews </a:t>
            </a:r>
            <a:r>
              <a:rPr lang="en-US" sz="1500" dirty="0">
                <a:latin typeface="Avenir Next" panose="020B0503020202020204" pitchFamily="34" charset="0"/>
                <a:ea typeface="Calibri" panose="020F0502020204030204" pitchFamily="34" charset="0"/>
                <a:cs typeface="Calibri" panose="020F0502020204030204" pitchFamily="34" charset="0"/>
              </a:rPr>
              <a:t>(expressed with a number of stars ranging from 1 to 5) to the notes shared by another colleague, so that students can share with other users how useful they are.</a:t>
            </a:r>
            <a:endParaRPr lang="it-IT" sz="1500" dirty="0">
              <a:latin typeface="Avenir Next" panose="020B0503020202020204" pitchFamily="34" charset="0"/>
              <a:ea typeface="Calibri" panose="020F0502020204030204" pitchFamily="34" charset="0"/>
              <a:cs typeface="Times New Roman" panose="02020603050405020304" pitchFamily="18" charset="0"/>
            </a:endParaRPr>
          </a:p>
          <a:p>
            <a:endParaRPr lang="en-GB" sz="1600" dirty="0"/>
          </a:p>
        </p:txBody>
      </p:sp>
      <p:pic>
        <p:nvPicPr>
          <p:cNvPr id="6" name="Graphic 10" descr="Group Brainstorm">
            <a:extLst>
              <a:ext uri="{FF2B5EF4-FFF2-40B4-BE49-F238E27FC236}">
                <a16:creationId xmlns:a16="http://schemas.microsoft.com/office/drawing/2014/main" id="{123503DC-9874-5A41-9CF1-A7B2E11CDA9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8679" y="5180164"/>
            <a:ext cx="1798786" cy="1798786"/>
          </a:xfrm>
          <a:prstGeom prst="rect">
            <a:avLst/>
          </a:prstGeom>
        </p:spPr>
      </p:pic>
    </p:spTree>
    <p:extLst>
      <p:ext uri="{BB962C8B-B14F-4D97-AF65-F5344CB8AC3E}">
        <p14:creationId xmlns:p14="http://schemas.microsoft.com/office/powerpoint/2010/main" val="39351432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Arco 108">
            <a:extLst>
              <a:ext uri="{FF2B5EF4-FFF2-40B4-BE49-F238E27FC236}">
                <a16:creationId xmlns:a16="http://schemas.microsoft.com/office/drawing/2014/main" id="{011F1FC9-987F-4544-BA55-D1E4864702AA}"/>
              </a:ext>
            </a:extLst>
          </p:cNvPr>
          <p:cNvSpPr/>
          <p:nvPr/>
        </p:nvSpPr>
        <p:spPr>
          <a:xfrm rot="18483000">
            <a:off x="8673806" y="1781792"/>
            <a:ext cx="961092" cy="872968"/>
          </a:xfrm>
          <a:prstGeom prst="arc">
            <a:avLst>
              <a:gd name="adj1" fmla="val 8073691"/>
              <a:gd name="adj2" fmla="val 2912688"/>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3" name="Ovale 42">
            <a:extLst>
              <a:ext uri="{FF2B5EF4-FFF2-40B4-BE49-F238E27FC236}">
                <a16:creationId xmlns:a16="http://schemas.microsoft.com/office/drawing/2014/main" id="{AAB73596-7CB4-C749-87A1-F202553F038C}"/>
              </a:ext>
            </a:extLst>
          </p:cNvPr>
          <p:cNvSpPr/>
          <p:nvPr/>
        </p:nvSpPr>
        <p:spPr>
          <a:xfrm>
            <a:off x="686576" y="3710821"/>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5" name="Ovale 164">
            <a:extLst>
              <a:ext uri="{FF2B5EF4-FFF2-40B4-BE49-F238E27FC236}">
                <a16:creationId xmlns:a16="http://schemas.microsoft.com/office/drawing/2014/main" id="{756B1CB3-DE2C-2A4F-B301-1631F0355438}"/>
              </a:ext>
            </a:extLst>
          </p:cNvPr>
          <p:cNvSpPr/>
          <p:nvPr/>
        </p:nvSpPr>
        <p:spPr>
          <a:xfrm>
            <a:off x="8502107" y="3813752"/>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60" name="Connettore 2 159">
            <a:extLst>
              <a:ext uri="{FF2B5EF4-FFF2-40B4-BE49-F238E27FC236}">
                <a16:creationId xmlns:a16="http://schemas.microsoft.com/office/drawing/2014/main" id="{FB6B601E-7E6C-3A42-9D33-4DBA16BB5A72}"/>
              </a:ext>
            </a:extLst>
          </p:cNvPr>
          <p:cNvCxnSpPr>
            <a:cxnSpLocks/>
            <a:endCxn id="165" idx="0"/>
          </p:cNvCxnSpPr>
          <p:nvPr/>
        </p:nvCxnSpPr>
        <p:spPr>
          <a:xfrm flipH="1">
            <a:off x="9127795" y="2820713"/>
            <a:ext cx="619260" cy="99303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6" name="Arco 135">
            <a:extLst>
              <a:ext uri="{FF2B5EF4-FFF2-40B4-BE49-F238E27FC236}">
                <a16:creationId xmlns:a16="http://schemas.microsoft.com/office/drawing/2014/main" id="{95A93E3B-76F8-2A41-B62E-B206D1DE8CC6}"/>
              </a:ext>
            </a:extLst>
          </p:cNvPr>
          <p:cNvSpPr/>
          <p:nvPr/>
        </p:nvSpPr>
        <p:spPr>
          <a:xfrm rot="6980326">
            <a:off x="9805698" y="2769979"/>
            <a:ext cx="1120843" cy="1405678"/>
          </a:xfrm>
          <a:prstGeom prst="arc">
            <a:avLst>
              <a:gd name="adj1" fmla="val 9053095"/>
              <a:gd name="adj2" fmla="val 4537121"/>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cxnSp>
        <p:nvCxnSpPr>
          <p:cNvPr id="74" name="Connettore 2 73">
            <a:extLst>
              <a:ext uri="{FF2B5EF4-FFF2-40B4-BE49-F238E27FC236}">
                <a16:creationId xmlns:a16="http://schemas.microsoft.com/office/drawing/2014/main" id="{EBA5622A-E396-D94E-9017-FF140722BE23}"/>
              </a:ext>
            </a:extLst>
          </p:cNvPr>
          <p:cNvCxnSpPr>
            <a:cxnSpLocks/>
            <a:stCxn id="70" idx="5"/>
          </p:cNvCxnSpPr>
          <p:nvPr/>
        </p:nvCxnSpPr>
        <p:spPr>
          <a:xfrm>
            <a:off x="1772876" y="2540121"/>
            <a:ext cx="1052948" cy="177748"/>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6" name="Arco 55">
            <a:extLst>
              <a:ext uri="{FF2B5EF4-FFF2-40B4-BE49-F238E27FC236}">
                <a16:creationId xmlns:a16="http://schemas.microsoft.com/office/drawing/2014/main" id="{EEC0C566-E1EF-0846-BA7A-3CF8BD5FB5A6}"/>
              </a:ext>
            </a:extLst>
          </p:cNvPr>
          <p:cNvSpPr/>
          <p:nvPr/>
        </p:nvSpPr>
        <p:spPr>
          <a:xfrm rot="21355540">
            <a:off x="2924617" y="1565549"/>
            <a:ext cx="1022611" cy="1057127"/>
          </a:xfrm>
          <a:prstGeom prst="arc">
            <a:avLst>
              <a:gd name="adj1" fmla="val 8073691"/>
              <a:gd name="adj2" fmla="val 2912688"/>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 name="CasellaDiTesto 1">
            <a:extLst>
              <a:ext uri="{FF2B5EF4-FFF2-40B4-BE49-F238E27FC236}">
                <a16:creationId xmlns:a16="http://schemas.microsoft.com/office/drawing/2014/main" id="{841BE2E8-770B-AF4B-A295-22981C3E124E}"/>
              </a:ext>
            </a:extLst>
          </p:cNvPr>
          <p:cNvSpPr txBox="1"/>
          <p:nvPr/>
        </p:nvSpPr>
        <p:spPr>
          <a:xfrm>
            <a:off x="225461" y="295395"/>
            <a:ext cx="3062505" cy="369332"/>
          </a:xfrm>
          <a:prstGeom prst="rect">
            <a:avLst/>
          </a:prstGeom>
          <a:noFill/>
        </p:spPr>
        <p:txBody>
          <a:bodyPr wrap="none" rtlCol="0">
            <a:spAutoFit/>
          </a:bodyPr>
          <a:lstStyle/>
          <a:p>
            <a:r>
              <a:rPr lang="it-IT" b="1" dirty="0">
                <a:solidFill>
                  <a:srgbClr val="0070C0"/>
                </a:solidFill>
                <a:latin typeface="Avenir Next" panose="020B0503020202020204" pitchFamily="34" charset="0"/>
              </a:rPr>
              <a:t>State </a:t>
            </a:r>
            <a:r>
              <a:rPr lang="it-IT" b="1" dirty="0" err="1">
                <a:solidFill>
                  <a:srgbClr val="0070C0"/>
                </a:solidFill>
                <a:latin typeface="Avenir Next" panose="020B0503020202020204" pitchFamily="34" charset="0"/>
              </a:rPr>
              <a:t>Transition</a:t>
            </a:r>
            <a:r>
              <a:rPr lang="it-IT" b="1" dirty="0">
                <a:solidFill>
                  <a:srgbClr val="0070C0"/>
                </a:solidFill>
                <a:latin typeface="Avenir Next" panose="020B0503020202020204" pitchFamily="34" charset="0"/>
              </a:rPr>
              <a:t> Networks</a:t>
            </a:r>
          </a:p>
        </p:txBody>
      </p:sp>
      <p:sp>
        <p:nvSpPr>
          <p:cNvPr id="41" name="Ovale 40">
            <a:extLst>
              <a:ext uri="{FF2B5EF4-FFF2-40B4-BE49-F238E27FC236}">
                <a16:creationId xmlns:a16="http://schemas.microsoft.com/office/drawing/2014/main" id="{5B3A471B-05CE-1647-87E3-3C48E1C7A7DA}"/>
              </a:ext>
            </a:extLst>
          </p:cNvPr>
          <p:cNvSpPr/>
          <p:nvPr/>
        </p:nvSpPr>
        <p:spPr>
          <a:xfrm>
            <a:off x="814120" y="3774536"/>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CasellaDiTesto 43">
            <a:extLst>
              <a:ext uri="{FF2B5EF4-FFF2-40B4-BE49-F238E27FC236}">
                <a16:creationId xmlns:a16="http://schemas.microsoft.com/office/drawing/2014/main" id="{6B14EEEC-FDBC-4644-912E-2118AC320659}"/>
              </a:ext>
            </a:extLst>
          </p:cNvPr>
          <p:cNvSpPr txBox="1"/>
          <p:nvPr/>
        </p:nvSpPr>
        <p:spPr>
          <a:xfrm>
            <a:off x="1025329" y="3941653"/>
            <a:ext cx="773762" cy="276999"/>
          </a:xfrm>
          <a:prstGeom prst="rect">
            <a:avLst/>
          </a:prstGeom>
          <a:noFill/>
        </p:spPr>
        <p:txBody>
          <a:bodyPr wrap="square" rtlCol="0">
            <a:spAutoFit/>
          </a:bodyPr>
          <a:lstStyle/>
          <a:p>
            <a:r>
              <a:rPr lang="it-IT" sz="1200" b="1" dirty="0">
                <a:solidFill>
                  <a:srgbClr val="00B050"/>
                </a:solidFill>
                <a:latin typeface="Avenir Next" panose="020B0503020202020204" pitchFamily="34" charset="0"/>
              </a:rPr>
              <a:t>Start</a:t>
            </a:r>
          </a:p>
        </p:txBody>
      </p:sp>
      <p:cxnSp>
        <p:nvCxnSpPr>
          <p:cNvPr id="46" name="Connettore 2 45">
            <a:extLst>
              <a:ext uri="{FF2B5EF4-FFF2-40B4-BE49-F238E27FC236}">
                <a16:creationId xmlns:a16="http://schemas.microsoft.com/office/drawing/2014/main" id="{FD8E7E83-90EC-164B-A5BA-7ED6D2F08D80}"/>
              </a:ext>
            </a:extLst>
          </p:cNvPr>
          <p:cNvCxnSpPr>
            <a:cxnSpLocks/>
            <a:stCxn id="43" idx="0"/>
            <a:endCxn id="70" idx="4"/>
          </p:cNvCxnSpPr>
          <p:nvPr/>
        </p:nvCxnSpPr>
        <p:spPr>
          <a:xfrm flipV="1">
            <a:off x="1312264" y="2652047"/>
            <a:ext cx="708" cy="1058774"/>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0" name="Ovale 49">
            <a:extLst>
              <a:ext uri="{FF2B5EF4-FFF2-40B4-BE49-F238E27FC236}">
                <a16:creationId xmlns:a16="http://schemas.microsoft.com/office/drawing/2014/main" id="{33B064C3-4789-0142-B5F8-1F9EE981B708}"/>
              </a:ext>
            </a:extLst>
          </p:cNvPr>
          <p:cNvSpPr/>
          <p:nvPr/>
        </p:nvSpPr>
        <p:spPr>
          <a:xfrm>
            <a:off x="2797136" y="2415126"/>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1" name="CasellaDiTesto 50">
            <a:extLst>
              <a:ext uri="{FF2B5EF4-FFF2-40B4-BE49-F238E27FC236}">
                <a16:creationId xmlns:a16="http://schemas.microsoft.com/office/drawing/2014/main" id="{C87987BD-0452-5C4D-A1DA-CC652F082AE1}"/>
              </a:ext>
            </a:extLst>
          </p:cNvPr>
          <p:cNvSpPr txBox="1"/>
          <p:nvPr/>
        </p:nvSpPr>
        <p:spPr>
          <a:xfrm>
            <a:off x="2925762" y="2583929"/>
            <a:ext cx="1137022"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shared</a:t>
            </a:r>
            <a:r>
              <a:rPr lang="it-IT" sz="1200" b="1" dirty="0">
                <a:solidFill>
                  <a:schemeClr val="accent2">
                    <a:lumMod val="75000"/>
                  </a:schemeClr>
                </a:solidFill>
                <a:latin typeface="Avenir Next" panose="020B0503020202020204" pitchFamily="34" charset="0"/>
              </a:rPr>
              <a:t> notes</a:t>
            </a:r>
          </a:p>
        </p:txBody>
      </p:sp>
      <p:cxnSp>
        <p:nvCxnSpPr>
          <p:cNvPr id="52" name="Connettore 2 51">
            <a:extLst>
              <a:ext uri="{FF2B5EF4-FFF2-40B4-BE49-F238E27FC236}">
                <a16:creationId xmlns:a16="http://schemas.microsoft.com/office/drawing/2014/main" id="{47A0FD56-5DB9-D441-94DC-23D95ED86951}"/>
              </a:ext>
            </a:extLst>
          </p:cNvPr>
          <p:cNvCxnSpPr>
            <a:cxnSpLocks/>
            <a:stCxn id="50" idx="6"/>
            <a:endCxn id="63" idx="2"/>
          </p:cNvCxnSpPr>
          <p:nvPr/>
        </p:nvCxnSpPr>
        <p:spPr>
          <a:xfrm>
            <a:off x="4159582" y="2831418"/>
            <a:ext cx="1767113" cy="1073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3" name="CasellaDiTesto 52">
            <a:extLst>
              <a:ext uri="{FF2B5EF4-FFF2-40B4-BE49-F238E27FC236}">
                <a16:creationId xmlns:a16="http://schemas.microsoft.com/office/drawing/2014/main" id="{0AE9822F-E732-EE48-BCD4-697BB1A345A6}"/>
              </a:ext>
            </a:extLst>
          </p:cNvPr>
          <p:cNvSpPr txBox="1"/>
          <p:nvPr/>
        </p:nvSpPr>
        <p:spPr>
          <a:xfrm>
            <a:off x="4178937" y="2583189"/>
            <a:ext cx="1798316" cy="246221"/>
          </a:xfrm>
          <a:prstGeom prst="rect">
            <a:avLst/>
          </a:prstGeom>
          <a:noFill/>
        </p:spPr>
        <p:txBody>
          <a:bodyPr wrap="square" rtlCol="0">
            <a:spAutoFit/>
          </a:bodyPr>
          <a:lstStyle/>
          <a:p>
            <a:pPr algn="ctr"/>
            <a:r>
              <a:rPr lang="it-IT" sz="1000" dirty="0"/>
              <a:t>Start the </a:t>
            </a:r>
            <a:r>
              <a:rPr lang="it-IT" sz="1000" dirty="0" err="1"/>
              <a:t>search</a:t>
            </a:r>
            <a:endParaRPr lang="it-IT" sz="1000" dirty="0"/>
          </a:p>
        </p:txBody>
      </p:sp>
      <p:sp>
        <p:nvSpPr>
          <p:cNvPr id="54" name="CasellaDiTesto 53">
            <a:extLst>
              <a:ext uri="{FF2B5EF4-FFF2-40B4-BE49-F238E27FC236}">
                <a16:creationId xmlns:a16="http://schemas.microsoft.com/office/drawing/2014/main" id="{B83C3223-D758-6E4E-84E2-8E5D9E8D99FB}"/>
              </a:ext>
            </a:extLst>
          </p:cNvPr>
          <p:cNvSpPr txBox="1"/>
          <p:nvPr/>
        </p:nvSpPr>
        <p:spPr>
          <a:xfrm>
            <a:off x="4179298" y="2826735"/>
            <a:ext cx="1601931" cy="400110"/>
          </a:xfrm>
          <a:prstGeom prst="rect">
            <a:avLst/>
          </a:prstGeom>
          <a:noFill/>
        </p:spPr>
        <p:txBody>
          <a:bodyPr wrap="square" rtlCol="0">
            <a:spAutoFit/>
          </a:bodyPr>
          <a:lstStyle/>
          <a:p>
            <a:pPr algn="ctr"/>
            <a:r>
              <a:rPr lang="it-IT" sz="1000" dirty="0" err="1"/>
              <a:t>Search</a:t>
            </a:r>
            <a:r>
              <a:rPr lang="it-IT" sz="1000" dirty="0"/>
              <a:t> </a:t>
            </a:r>
            <a:r>
              <a:rPr lang="it-IT" sz="1000" dirty="0" err="1"/>
              <a:t>results</a:t>
            </a:r>
            <a:r>
              <a:rPr lang="it-IT" sz="1000" dirty="0"/>
              <a:t> page </a:t>
            </a:r>
            <a:r>
              <a:rPr lang="it-IT" sz="1000" dirty="0" err="1"/>
              <a:t>opened</a:t>
            </a:r>
            <a:endParaRPr lang="it-IT" sz="1000" dirty="0"/>
          </a:p>
        </p:txBody>
      </p:sp>
      <p:cxnSp>
        <p:nvCxnSpPr>
          <p:cNvPr id="58" name="Connettore 2 57">
            <a:extLst>
              <a:ext uri="{FF2B5EF4-FFF2-40B4-BE49-F238E27FC236}">
                <a16:creationId xmlns:a16="http://schemas.microsoft.com/office/drawing/2014/main" id="{A61FFC3B-09B5-8C48-B7C4-B851268BEE3C}"/>
              </a:ext>
            </a:extLst>
          </p:cNvPr>
          <p:cNvCxnSpPr>
            <a:cxnSpLocks/>
          </p:cNvCxnSpPr>
          <p:nvPr/>
        </p:nvCxnSpPr>
        <p:spPr>
          <a:xfrm flipH="1">
            <a:off x="3778316" y="2415324"/>
            <a:ext cx="66252" cy="4978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0" name="CasellaDiTesto 59">
            <a:extLst>
              <a:ext uri="{FF2B5EF4-FFF2-40B4-BE49-F238E27FC236}">
                <a16:creationId xmlns:a16="http://schemas.microsoft.com/office/drawing/2014/main" id="{0BF46BB5-ECC1-6A49-952C-C99908016DE9}"/>
              </a:ext>
            </a:extLst>
          </p:cNvPr>
          <p:cNvSpPr txBox="1"/>
          <p:nvPr/>
        </p:nvSpPr>
        <p:spPr>
          <a:xfrm>
            <a:off x="2741560" y="1343543"/>
            <a:ext cx="1458001" cy="246221"/>
          </a:xfrm>
          <a:prstGeom prst="rect">
            <a:avLst/>
          </a:prstGeom>
          <a:noFill/>
        </p:spPr>
        <p:txBody>
          <a:bodyPr wrap="square" rtlCol="0">
            <a:spAutoFit/>
          </a:bodyPr>
          <a:lstStyle/>
          <a:p>
            <a:pPr algn="ctr"/>
            <a:r>
              <a:rPr lang="it-IT" sz="1000" dirty="0" err="1"/>
              <a:t>Define</a:t>
            </a:r>
            <a:r>
              <a:rPr lang="it-IT" sz="1000" dirty="0"/>
              <a:t> </a:t>
            </a:r>
            <a:r>
              <a:rPr lang="it-IT" sz="1000" dirty="0" err="1"/>
              <a:t>search</a:t>
            </a:r>
            <a:r>
              <a:rPr lang="it-IT" sz="1000" dirty="0"/>
              <a:t> </a:t>
            </a:r>
            <a:r>
              <a:rPr lang="it-IT" sz="1000" dirty="0" err="1"/>
              <a:t>criteria</a:t>
            </a:r>
            <a:endParaRPr lang="it-IT" sz="1000" dirty="0"/>
          </a:p>
        </p:txBody>
      </p:sp>
      <p:sp>
        <p:nvSpPr>
          <p:cNvPr id="61" name="CasellaDiTesto 60">
            <a:extLst>
              <a:ext uri="{FF2B5EF4-FFF2-40B4-BE49-F238E27FC236}">
                <a16:creationId xmlns:a16="http://schemas.microsoft.com/office/drawing/2014/main" id="{A06F102F-08D0-4843-AC56-FCDC928FB076}"/>
              </a:ext>
            </a:extLst>
          </p:cNvPr>
          <p:cNvSpPr txBox="1"/>
          <p:nvPr/>
        </p:nvSpPr>
        <p:spPr>
          <a:xfrm>
            <a:off x="2861637" y="1708763"/>
            <a:ext cx="1196257" cy="400110"/>
          </a:xfrm>
          <a:prstGeom prst="rect">
            <a:avLst/>
          </a:prstGeom>
          <a:noFill/>
        </p:spPr>
        <p:txBody>
          <a:bodyPr wrap="square" rtlCol="0">
            <a:spAutoFit/>
          </a:bodyPr>
          <a:lstStyle/>
          <a:p>
            <a:pPr algn="ctr"/>
            <a:r>
              <a:rPr lang="it-IT" sz="1000" dirty="0" err="1"/>
              <a:t>Filters</a:t>
            </a:r>
            <a:r>
              <a:rPr lang="it-IT" sz="1000" dirty="0"/>
              <a:t> </a:t>
            </a:r>
            <a:r>
              <a:rPr lang="it-IT" sz="1000" dirty="0" err="1"/>
              <a:t>shown</a:t>
            </a:r>
            <a:r>
              <a:rPr lang="it-IT" sz="1000" dirty="0"/>
              <a:t> </a:t>
            </a:r>
            <a:r>
              <a:rPr lang="it-IT" sz="1000" dirty="0" err="1"/>
              <a:t>chosen</a:t>
            </a:r>
            <a:endParaRPr lang="it-IT" sz="1000" dirty="0"/>
          </a:p>
        </p:txBody>
      </p:sp>
      <p:sp>
        <p:nvSpPr>
          <p:cNvPr id="63" name="Ovale 62">
            <a:extLst>
              <a:ext uri="{FF2B5EF4-FFF2-40B4-BE49-F238E27FC236}">
                <a16:creationId xmlns:a16="http://schemas.microsoft.com/office/drawing/2014/main" id="{C5D3C712-3915-8948-83EA-455EFA4A6DCC}"/>
              </a:ext>
            </a:extLst>
          </p:cNvPr>
          <p:cNvSpPr/>
          <p:nvPr/>
        </p:nvSpPr>
        <p:spPr>
          <a:xfrm>
            <a:off x="5926695" y="2425864"/>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4" name="CasellaDiTesto 63">
            <a:extLst>
              <a:ext uri="{FF2B5EF4-FFF2-40B4-BE49-F238E27FC236}">
                <a16:creationId xmlns:a16="http://schemas.microsoft.com/office/drawing/2014/main" id="{20016987-7F87-1046-B958-8823836C80A3}"/>
              </a:ext>
            </a:extLst>
          </p:cNvPr>
          <p:cNvSpPr txBox="1"/>
          <p:nvPr/>
        </p:nvSpPr>
        <p:spPr>
          <a:xfrm>
            <a:off x="6073638" y="2604161"/>
            <a:ext cx="1077525"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Waiting</a:t>
            </a:r>
            <a:r>
              <a:rPr lang="it-IT" sz="1200" b="1" dirty="0">
                <a:solidFill>
                  <a:schemeClr val="accent2">
                    <a:lumMod val="75000"/>
                  </a:schemeClr>
                </a:solidFill>
                <a:latin typeface="Avenir Next" panose="020B0503020202020204" pitchFamily="34" charset="0"/>
              </a:rPr>
              <a:t> for </a:t>
            </a:r>
            <a:r>
              <a:rPr lang="it-IT" sz="1200" b="1" dirty="0" err="1">
                <a:solidFill>
                  <a:schemeClr val="accent2">
                    <a:lumMod val="75000"/>
                  </a:schemeClr>
                </a:solidFill>
                <a:latin typeface="Avenir Next" panose="020B0503020202020204" pitchFamily="34" charset="0"/>
              </a:rPr>
              <a:t>selection</a:t>
            </a:r>
            <a:endParaRPr lang="it-IT" sz="1200" b="1" dirty="0">
              <a:solidFill>
                <a:schemeClr val="accent2">
                  <a:lumMod val="75000"/>
                </a:schemeClr>
              </a:solidFill>
              <a:latin typeface="Avenir Next" panose="020B0503020202020204" pitchFamily="34" charset="0"/>
            </a:endParaRPr>
          </a:p>
        </p:txBody>
      </p:sp>
      <p:cxnSp>
        <p:nvCxnSpPr>
          <p:cNvPr id="65" name="Connettore 2 64">
            <a:extLst>
              <a:ext uri="{FF2B5EF4-FFF2-40B4-BE49-F238E27FC236}">
                <a16:creationId xmlns:a16="http://schemas.microsoft.com/office/drawing/2014/main" id="{C225F078-3E30-F843-A081-7AB5E2FE7FC7}"/>
              </a:ext>
            </a:extLst>
          </p:cNvPr>
          <p:cNvCxnSpPr>
            <a:cxnSpLocks/>
          </p:cNvCxnSpPr>
          <p:nvPr/>
        </p:nvCxnSpPr>
        <p:spPr>
          <a:xfrm>
            <a:off x="7290288" y="2820713"/>
            <a:ext cx="1761826" cy="1611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6" name="CasellaDiTesto 65">
            <a:extLst>
              <a:ext uri="{FF2B5EF4-FFF2-40B4-BE49-F238E27FC236}">
                <a16:creationId xmlns:a16="http://schemas.microsoft.com/office/drawing/2014/main" id="{415281C7-51CC-1247-B77F-22FC49C2BB5E}"/>
              </a:ext>
            </a:extLst>
          </p:cNvPr>
          <p:cNvSpPr txBox="1"/>
          <p:nvPr/>
        </p:nvSpPr>
        <p:spPr>
          <a:xfrm>
            <a:off x="7148694" y="2558435"/>
            <a:ext cx="1914909" cy="246221"/>
          </a:xfrm>
          <a:prstGeom prst="rect">
            <a:avLst/>
          </a:prstGeom>
          <a:noFill/>
        </p:spPr>
        <p:txBody>
          <a:bodyPr wrap="square" rtlCol="0">
            <a:spAutoFit/>
          </a:bodyPr>
          <a:lstStyle/>
          <a:p>
            <a:pPr algn="ctr"/>
            <a:r>
              <a:rPr lang="it-IT" sz="1000" dirty="0"/>
              <a:t>Select notes </a:t>
            </a:r>
            <a:r>
              <a:rPr lang="it-IT" sz="1000" dirty="0" err="1"/>
              <a:t>you</a:t>
            </a:r>
            <a:r>
              <a:rPr lang="it-IT" sz="1000" dirty="0"/>
              <a:t> </a:t>
            </a:r>
            <a:r>
              <a:rPr lang="it-IT" sz="1000" dirty="0" err="1"/>
              <a:t>prefer</a:t>
            </a:r>
            <a:endParaRPr lang="it-IT" sz="1000" dirty="0"/>
          </a:p>
        </p:txBody>
      </p:sp>
      <p:sp>
        <p:nvSpPr>
          <p:cNvPr id="67" name="CasellaDiTesto 66">
            <a:extLst>
              <a:ext uri="{FF2B5EF4-FFF2-40B4-BE49-F238E27FC236}">
                <a16:creationId xmlns:a16="http://schemas.microsoft.com/office/drawing/2014/main" id="{0E4DBA21-9431-6F4E-ADD1-F02527FBF0F4}"/>
              </a:ext>
            </a:extLst>
          </p:cNvPr>
          <p:cNvSpPr txBox="1"/>
          <p:nvPr/>
        </p:nvSpPr>
        <p:spPr>
          <a:xfrm>
            <a:off x="7213109" y="2791005"/>
            <a:ext cx="1826828" cy="246221"/>
          </a:xfrm>
          <a:prstGeom prst="rect">
            <a:avLst/>
          </a:prstGeom>
          <a:noFill/>
        </p:spPr>
        <p:txBody>
          <a:bodyPr wrap="square" rtlCol="0">
            <a:spAutoFit/>
          </a:bodyPr>
          <a:lstStyle/>
          <a:p>
            <a:pPr algn="ctr"/>
            <a:r>
              <a:rPr lang="it-IT" sz="1000" dirty="0"/>
              <a:t>Notes page </a:t>
            </a:r>
            <a:r>
              <a:rPr lang="it-IT" sz="1000" dirty="0" err="1"/>
              <a:t>presented</a:t>
            </a:r>
            <a:endParaRPr lang="it-IT" sz="1000" dirty="0"/>
          </a:p>
        </p:txBody>
      </p:sp>
      <p:sp>
        <p:nvSpPr>
          <p:cNvPr id="68" name="Ovale 67">
            <a:extLst>
              <a:ext uri="{FF2B5EF4-FFF2-40B4-BE49-F238E27FC236}">
                <a16:creationId xmlns:a16="http://schemas.microsoft.com/office/drawing/2014/main" id="{85283EAD-43D5-9D4A-935F-2BF628CA0DB0}"/>
              </a:ext>
            </a:extLst>
          </p:cNvPr>
          <p:cNvSpPr/>
          <p:nvPr/>
        </p:nvSpPr>
        <p:spPr>
          <a:xfrm>
            <a:off x="9042415" y="2428707"/>
            <a:ext cx="1362446" cy="8325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9" name="CasellaDiTesto 68">
            <a:extLst>
              <a:ext uri="{FF2B5EF4-FFF2-40B4-BE49-F238E27FC236}">
                <a16:creationId xmlns:a16="http://schemas.microsoft.com/office/drawing/2014/main" id="{B40C9CA0-17A2-5C4C-A13D-B2B18383EE63}"/>
              </a:ext>
            </a:extLst>
          </p:cNvPr>
          <p:cNvSpPr txBox="1"/>
          <p:nvPr/>
        </p:nvSpPr>
        <p:spPr>
          <a:xfrm>
            <a:off x="9076363" y="2653333"/>
            <a:ext cx="1319358" cy="461665"/>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notes </a:t>
            </a:r>
            <a:r>
              <a:rPr lang="it-IT" sz="1200" b="1" dirty="0" err="1">
                <a:solidFill>
                  <a:schemeClr val="accent2">
                    <a:lumMod val="75000"/>
                  </a:schemeClr>
                </a:solidFill>
                <a:latin typeface="Avenir Next" panose="020B0503020202020204" pitchFamily="34" charset="0"/>
              </a:rPr>
              <a:t>content</a:t>
            </a:r>
            <a:endParaRPr lang="it-IT" sz="1200" b="1" dirty="0">
              <a:solidFill>
                <a:schemeClr val="accent2">
                  <a:lumMod val="75000"/>
                </a:schemeClr>
              </a:solidFill>
              <a:latin typeface="Avenir Next" panose="020B0503020202020204" pitchFamily="34" charset="0"/>
            </a:endParaRPr>
          </a:p>
        </p:txBody>
      </p:sp>
      <p:sp>
        <p:nvSpPr>
          <p:cNvPr id="70" name="Ovale 69">
            <a:extLst>
              <a:ext uri="{FF2B5EF4-FFF2-40B4-BE49-F238E27FC236}">
                <a16:creationId xmlns:a16="http://schemas.microsoft.com/office/drawing/2014/main" id="{2139BEE5-466E-314C-B2CF-CF59853598A9}"/>
              </a:ext>
            </a:extLst>
          </p:cNvPr>
          <p:cNvSpPr/>
          <p:nvPr/>
        </p:nvSpPr>
        <p:spPr>
          <a:xfrm>
            <a:off x="662569" y="1887769"/>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71" name="CasellaDiTesto 70">
            <a:extLst>
              <a:ext uri="{FF2B5EF4-FFF2-40B4-BE49-F238E27FC236}">
                <a16:creationId xmlns:a16="http://schemas.microsoft.com/office/drawing/2014/main" id="{B0C3D20C-BD28-9443-893D-BC66B94C0E67}"/>
              </a:ext>
            </a:extLst>
          </p:cNvPr>
          <p:cNvSpPr txBox="1"/>
          <p:nvPr/>
        </p:nvSpPr>
        <p:spPr>
          <a:xfrm>
            <a:off x="791525" y="2119319"/>
            <a:ext cx="1077525" cy="276999"/>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Homepage</a:t>
            </a:r>
          </a:p>
        </p:txBody>
      </p:sp>
      <p:sp>
        <p:nvSpPr>
          <p:cNvPr id="76" name="CasellaDiTesto 75">
            <a:extLst>
              <a:ext uri="{FF2B5EF4-FFF2-40B4-BE49-F238E27FC236}">
                <a16:creationId xmlns:a16="http://schemas.microsoft.com/office/drawing/2014/main" id="{48B5CA7E-75DB-D045-9064-6FA38E13C1BF}"/>
              </a:ext>
            </a:extLst>
          </p:cNvPr>
          <p:cNvSpPr txBox="1"/>
          <p:nvPr/>
        </p:nvSpPr>
        <p:spPr>
          <a:xfrm rot="533419">
            <a:off x="1859016" y="2217188"/>
            <a:ext cx="1154339" cy="400110"/>
          </a:xfrm>
          <a:prstGeom prst="rect">
            <a:avLst/>
          </a:prstGeom>
          <a:noFill/>
        </p:spPr>
        <p:txBody>
          <a:bodyPr wrap="square" rtlCol="0">
            <a:spAutoFit/>
          </a:bodyPr>
          <a:lstStyle/>
          <a:p>
            <a:pPr algn="ctr"/>
            <a:r>
              <a:rPr lang="it-IT" sz="1000" dirty="0"/>
              <a:t>Go to </a:t>
            </a:r>
            <a:r>
              <a:rPr lang="it-IT" sz="1000" dirty="0" err="1"/>
              <a:t>shared</a:t>
            </a:r>
            <a:r>
              <a:rPr lang="it-IT" sz="1000" dirty="0"/>
              <a:t> notes </a:t>
            </a:r>
            <a:r>
              <a:rPr lang="it-IT" sz="1000" dirty="0" err="1"/>
              <a:t>section</a:t>
            </a:r>
            <a:endParaRPr lang="it-IT" sz="1000" dirty="0"/>
          </a:p>
        </p:txBody>
      </p:sp>
      <p:sp>
        <p:nvSpPr>
          <p:cNvPr id="131" name="CasellaDiTesto 130">
            <a:extLst>
              <a:ext uri="{FF2B5EF4-FFF2-40B4-BE49-F238E27FC236}">
                <a16:creationId xmlns:a16="http://schemas.microsoft.com/office/drawing/2014/main" id="{7DDA5712-155E-3342-9C7A-212788154A1E}"/>
              </a:ext>
            </a:extLst>
          </p:cNvPr>
          <p:cNvSpPr txBox="1"/>
          <p:nvPr/>
        </p:nvSpPr>
        <p:spPr>
          <a:xfrm rot="21103883">
            <a:off x="8514342" y="1542427"/>
            <a:ext cx="1052587" cy="246221"/>
          </a:xfrm>
          <a:prstGeom prst="rect">
            <a:avLst/>
          </a:prstGeom>
          <a:noFill/>
        </p:spPr>
        <p:txBody>
          <a:bodyPr wrap="square" rtlCol="0">
            <a:spAutoFit/>
          </a:bodyPr>
          <a:lstStyle/>
          <a:p>
            <a:pPr algn="ctr"/>
            <a:r>
              <a:rPr lang="it-IT" sz="1000" dirty="0"/>
              <a:t>Save the note</a:t>
            </a:r>
          </a:p>
        </p:txBody>
      </p:sp>
      <p:sp>
        <p:nvSpPr>
          <p:cNvPr id="135" name="Arco 134">
            <a:extLst>
              <a:ext uri="{FF2B5EF4-FFF2-40B4-BE49-F238E27FC236}">
                <a16:creationId xmlns:a16="http://schemas.microsoft.com/office/drawing/2014/main" id="{8D062341-8D24-014E-A9FC-611CD470EAA0}"/>
              </a:ext>
            </a:extLst>
          </p:cNvPr>
          <p:cNvSpPr/>
          <p:nvPr/>
        </p:nvSpPr>
        <p:spPr>
          <a:xfrm rot="1842142">
            <a:off x="9908203" y="1723004"/>
            <a:ext cx="1095043" cy="1014980"/>
          </a:xfrm>
          <a:prstGeom prst="arc">
            <a:avLst>
              <a:gd name="adj1" fmla="val 7209813"/>
              <a:gd name="adj2" fmla="val 3239357"/>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37" name="CasellaDiTesto 136">
            <a:extLst>
              <a:ext uri="{FF2B5EF4-FFF2-40B4-BE49-F238E27FC236}">
                <a16:creationId xmlns:a16="http://schemas.microsoft.com/office/drawing/2014/main" id="{DA65BEA4-1D2A-2A43-871C-5A2130CD472A}"/>
              </a:ext>
            </a:extLst>
          </p:cNvPr>
          <p:cNvSpPr txBox="1"/>
          <p:nvPr/>
        </p:nvSpPr>
        <p:spPr>
          <a:xfrm rot="1878931">
            <a:off x="10223708" y="1457050"/>
            <a:ext cx="1173293" cy="400110"/>
          </a:xfrm>
          <a:prstGeom prst="rect">
            <a:avLst/>
          </a:prstGeom>
          <a:noFill/>
        </p:spPr>
        <p:txBody>
          <a:bodyPr wrap="square" rtlCol="0">
            <a:spAutoFit/>
          </a:bodyPr>
          <a:lstStyle/>
          <a:p>
            <a:pPr algn="ctr"/>
            <a:r>
              <a:rPr lang="it-IT" sz="1000" dirty="0"/>
              <a:t>Download the note</a:t>
            </a:r>
          </a:p>
        </p:txBody>
      </p:sp>
      <p:sp>
        <p:nvSpPr>
          <p:cNvPr id="138" name="CasellaDiTesto 137">
            <a:extLst>
              <a:ext uri="{FF2B5EF4-FFF2-40B4-BE49-F238E27FC236}">
                <a16:creationId xmlns:a16="http://schemas.microsoft.com/office/drawing/2014/main" id="{43EBD046-371A-8347-9DDC-7EF9BFC383D2}"/>
              </a:ext>
            </a:extLst>
          </p:cNvPr>
          <p:cNvSpPr txBox="1"/>
          <p:nvPr/>
        </p:nvSpPr>
        <p:spPr>
          <a:xfrm rot="19877834">
            <a:off x="10228890" y="3943509"/>
            <a:ext cx="1251375" cy="246221"/>
          </a:xfrm>
          <a:prstGeom prst="rect">
            <a:avLst/>
          </a:prstGeom>
          <a:noFill/>
        </p:spPr>
        <p:txBody>
          <a:bodyPr wrap="square" rtlCol="0">
            <a:spAutoFit/>
          </a:bodyPr>
          <a:lstStyle/>
          <a:p>
            <a:pPr algn="ctr"/>
            <a:r>
              <a:rPr lang="it-IT" sz="1000" dirty="0"/>
              <a:t>Rate the note</a:t>
            </a:r>
          </a:p>
        </p:txBody>
      </p:sp>
      <p:sp>
        <p:nvSpPr>
          <p:cNvPr id="139" name="CasellaDiTesto 138">
            <a:extLst>
              <a:ext uri="{FF2B5EF4-FFF2-40B4-BE49-F238E27FC236}">
                <a16:creationId xmlns:a16="http://schemas.microsoft.com/office/drawing/2014/main" id="{3FB91F12-13C5-0A4A-A374-4C1F29D7B642}"/>
              </a:ext>
            </a:extLst>
          </p:cNvPr>
          <p:cNvSpPr txBox="1"/>
          <p:nvPr/>
        </p:nvSpPr>
        <p:spPr>
          <a:xfrm rot="19840298">
            <a:off x="10068803" y="3428737"/>
            <a:ext cx="1052587" cy="553998"/>
          </a:xfrm>
          <a:prstGeom prst="rect">
            <a:avLst/>
          </a:prstGeom>
          <a:noFill/>
        </p:spPr>
        <p:txBody>
          <a:bodyPr wrap="square" rtlCol="0">
            <a:spAutoFit/>
          </a:bodyPr>
          <a:lstStyle/>
          <a:p>
            <a:pPr algn="ctr"/>
            <a:r>
              <a:rPr lang="it-IT" sz="1000" dirty="0" err="1"/>
              <a:t>Note’s</a:t>
            </a:r>
            <a:r>
              <a:rPr lang="it-IT" sz="1000" dirty="0"/>
              <a:t> rating </a:t>
            </a:r>
            <a:r>
              <a:rPr lang="it-IT" sz="1000" dirty="0" err="1"/>
              <a:t>value</a:t>
            </a:r>
            <a:r>
              <a:rPr lang="it-IT" sz="1000" dirty="0"/>
              <a:t> </a:t>
            </a:r>
            <a:r>
              <a:rPr lang="it-IT" sz="1000" dirty="0" err="1"/>
              <a:t>uploaded</a:t>
            </a:r>
            <a:endParaRPr lang="it-IT" sz="1000" dirty="0"/>
          </a:p>
        </p:txBody>
      </p:sp>
      <p:sp>
        <p:nvSpPr>
          <p:cNvPr id="140" name="CasellaDiTesto 139">
            <a:extLst>
              <a:ext uri="{FF2B5EF4-FFF2-40B4-BE49-F238E27FC236}">
                <a16:creationId xmlns:a16="http://schemas.microsoft.com/office/drawing/2014/main" id="{ED43586E-2414-124B-93BA-C5CEC339A161}"/>
              </a:ext>
            </a:extLst>
          </p:cNvPr>
          <p:cNvSpPr txBox="1"/>
          <p:nvPr/>
        </p:nvSpPr>
        <p:spPr>
          <a:xfrm rot="1950939">
            <a:off x="10153722" y="1929137"/>
            <a:ext cx="1052587" cy="246221"/>
          </a:xfrm>
          <a:prstGeom prst="rect">
            <a:avLst/>
          </a:prstGeom>
          <a:noFill/>
        </p:spPr>
        <p:txBody>
          <a:bodyPr wrap="square" rtlCol="0">
            <a:spAutoFit/>
          </a:bodyPr>
          <a:lstStyle/>
          <a:p>
            <a:r>
              <a:rPr lang="it-IT" sz="1000" dirty="0" err="1"/>
              <a:t>Downloaded</a:t>
            </a:r>
            <a:endParaRPr lang="it-IT" sz="1000" dirty="0"/>
          </a:p>
        </p:txBody>
      </p:sp>
      <p:sp>
        <p:nvSpPr>
          <p:cNvPr id="141" name="CasellaDiTesto 140">
            <a:extLst>
              <a:ext uri="{FF2B5EF4-FFF2-40B4-BE49-F238E27FC236}">
                <a16:creationId xmlns:a16="http://schemas.microsoft.com/office/drawing/2014/main" id="{AE6714D9-8C78-2A47-85B5-3941D992DA85}"/>
              </a:ext>
            </a:extLst>
          </p:cNvPr>
          <p:cNvSpPr txBox="1"/>
          <p:nvPr/>
        </p:nvSpPr>
        <p:spPr>
          <a:xfrm rot="21135637">
            <a:off x="8881640" y="1764658"/>
            <a:ext cx="568806" cy="246221"/>
          </a:xfrm>
          <a:prstGeom prst="rect">
            <a:avLst/>
          </a:prstGeom>
          <a:noFill/>
        </p:spPr>
        <p:txBody>
          <a:bodyPr wrap="square" rtlCol="0">
            <a:spAutoFit/>
          </a:bodyPr>
          <a:lstStyle/>
          <a:p>
            <a:r>
              <a:rPr lang="it-IT" sz="1000" dirty="0" err="1"/>
              <a:t>Saved</a:t>
            </a:r>
            <a:endParaRPr lang="it-IT" sz="1000" dirty="0"/>
          </a:p>
        </p:txBody>
      </p:sp>
      <p:cxnSp>
        <p:nvCxnSpPr>
          <p:cNvPr id="143" name="Connettore 2 142">
            <a:extLst>
              <a:ext uri="{FF2B5EF4-FFF2-40B4-BE49-F238E27FC236}">
                <a16:creationId xmlns:a16="http://schemas.microsoft.com/office/drawing/2014/main" id="{9FEE8654-D14E-7B43-942C-8970CF6732D4}"/>
              </a:ext>
            </a:extLst>
          </p:cNvPr>
          <p:cNvCxnSpPr>
            <a:cxnSpLocks/>
            <a:stCxn id="109" idx="2"/>
          </p:cNvCxnSpPr>
          <p:nvPr/>
        </p:nvCxnSpPr>
        <p:spPr>
          <a:xfrm>
            <a:off x="9607800" y="2191295"/>
            <a:ext cx="8377" cy="26290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Connettore 2 145">
            <a:extLst>
              <a:ext uri="{FF2B5EF4-FFF2-40B4-BE49-F238E27FC236}">
                <a16:creationId xmlns:a16="http://schemas.microsoft.com/office/drawing/2014/main" id="{945716B6-8A15-B040-8B50-BCED4B27C751}"/>
              </a:ext>
            </a:extLst>
          </p:cNvPr>
          <p:cNvCxnSpPr>
            <a:cxnSpLocks/>
          </p:cNvCxnSpPr>
          <p:nvPr/>
        </p:nvCxnSpPr>
        <p:spPr>
          <a:xfrm flipH="1">
            <a:off x="10382797" y="2748285"/>
            <a:ext cx="133597" cy="829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Connettore 2 147">
            <a:extLst>
              <a:ext uri="{FF2B5EF4-FFF2-40B4-BE49-F238E27FC236}">
                <a16:creationId xmlns:a16="http://schemas.microsoft.com/office/drawing/2014/main" id="{B4D5869D-0C5A-8D4E-9303-23118FF2E5B4}"/>
              </a:ext>
            </a:extLst>
          </p:cNvPr>
          <p:cNvCxnSpPr>
            <a:cxnSpLocks/>
            <a:stCxn id="136" idx="2"/>
          </p:cNvCxnSpPr>
          <p:nvPr/>
        </p:nvCxnSpPr>
        <p:spPr>
          <a:xfrm flipV="1">
            <a:off x="9690368" y="3257257"/>
            <a:ext cx="53701" cy="7245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8" name="CasellaDiTesto 157">
            <a:extLst>
              <a:ext uri="{FF2B5EF4-FFF2-40B4-BE49-F238E27FC236}">
                <a16:creationId xmlns:a16="http://schemas.microsoft.com/office/drawing/2014/main" id="{F908AD63-493A-FD47-A418-2958D6DC69BB}"/>
              </a:ext>
            </a:extLst>
          </p:cNvPr>
          <p:cNvSpPr txBox="1"/>
          <p:nvPr/>
        </p:nvSpPr>
        <p:spPr>
          <a:xfrm>
            <a:off x="5599722" y="3796943"/>
            <a:ext cx="2196514" cy="246221"/>
          </a:xfrm>
          <a:prstGeom prst="rect">
            <a:avLst/>
          </a:prstGeom>
          <a:noFill/>
        </p:spPr>
        <p:txBody>
          <a:bodyPr wrap="square" rtlCol="0">
            <a:spAutoFit/>
          </a:bodyPr>
          <a:lstStyle/>
          <a:p>
            <a:r>
              <a:rPr lang="it-IT" sz="1000" dirty="0" err="1"/>
              <a:t>Shared</a:t>
            </a:r>
            <a:r>
              <a:rPr lang="it-IT" sz="1000" dirty="0"/>
              <a:t> notes page </a:t>
            </a:r>
            <a:r>
              <a:rPr lang="it-IT" sz="1000" dirty="0" err="1"/>
              <a:t>presented</a:t>
            </a:r>
            <a:endParaRPr lang="it-IT" sz="1000" dirty="0"/>
          </a:p>
        </p:txBody>
      </p:sp>
      <p:sp>
        <p:nvSpPr>
          <p:cNvPr id="159" name="CasellaDiTesto 158">
            <a:extLst>
              <a:ext uri="{FF2B5EF4-FFF2-40B4-BE49-F238E27FC236}">
                <a16:creationId xmlns:a16="http://schemas.microsoft.com/office/drawing/2014/main" id="{D8A6E3AE-430E-FF4D-A86A-C2F7D9BE7ACC}"/>
              </a:ext>
            </a:extLst>
          </p:cNvPr>
          <p:cNvSpPr txBox="1"/>
          <p:nvPr/>
        </p:nvSpPr>
        <p:spPr>
          <a:xfrm>
            <a:off x="5304474" y="3567762"/>
            <a:ext cx="2498286" cy="246221"/>
          </a:xfrm>
          <a:prstGeom prst="rect">
            <a:avLst/>
          </a:prstGeom>
          <a:noFill/>
        </p:spPr>
        <p:txBody>
          <a:bodyPr wrap="square" rtlCol="0">
            <a:spAutoFit/>
          </a:bodyPr>
          <a:lstStyle/>
          <a:p>
            <a:pPr algn="ctr"/>
            <a:r>
              <a:rPr lang="it-IT" sz="1000" dirty="0"/>
              <a:t>Go back to </a:t>
            </a:r>
            <a:r>
              <a:rPr lang="it-IT" sz="1000" dirty="0" err="1"/>
              <a:t>shared</a:t>
            </a:r>
            <a:r>
              <a:rPr lang="it-IT" sz="1000" dirty="0"/>
              <a:t> notes </a:t>
            </a:r>
            <a:r>
              <a:rPr lang="it-IT" sz="1000" dirty="0" err="1"/>
              <a:t>section</a:t>
            </a:r>
            <a:endParaRPr lang="it-IT" sz="1000" dirty="0"/>
          </a:p>
        </p:txBody>
      </p:sp>
      <p:sp>
        <p:nvSpPr>
          <p:cNvPr id="163" name="Ovale 162">
            <a:extLst>
              <a:ext uri="{FF2B5EF4-FFF2-40B4-BE49-F238E27FC236}">
                <a16:creationId xmlns:a16="http://schemas.microsoft.com/office/drawing/2014/main" id="{AE584644-B029-DB46-B3F3-4B33D03E1DCE}"/>
              </a:ext>
            </a:extLst>
          </p:cNvPr>
          <p:cNvSpPr/>
          <p:nvPr/>
        </p:nvSpPr>
        <p:spPr>
          <a:xfrm>
            <a:off x="8633808" y="3879302"/>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4" name="CasellaDiTesto 163">
            <a:extLst>
              <a:ext uri="{FF2B5EF4-FFF2-40B4-BE49-F238E27FC236}">
                <a16:creationId xmlns:a16="http://schemas.microsoft.com/office/drawing/2014/main" id="{2CF9C8C7-8127-994E-8F4B-A00D0BF89A92}"/>
              </a:ext>
            </a:extLst>
          </p:cNvPr>
          <p:cNvSpPr txBox="1"/>
          <p:nvPr/>
        </p:nvSpPr>
        <p:spPr>
          <a:xfrm>
            <a:off x="8815584" y="4057392"/>
            <a:ext cx="773762" cy="276999"/>
          </a:xfrm>
          <a:prstGeom prst="rect">
            <a:avLst/>
          </a:prstGeom>
          <a:noFill/>
        </p:spPr>
        <p:txBody>
          <a:bodyPr wrap="square" rtlCol="0">
            <a:spAutoFit/>
          </a:bodyPr>
          <a:lstStyle/>
          <a:p>
            <a:r>
              <a:rPr lang="it-IT" sz="1200" b="1" dirty="0" err="1">
                <a:solidFill>
                  <a:srgbClr val="C00000"/>
                </a:solidFill>
                <a:latin typeface="Avenir Next" panose="020B0503020202020204" pitchFamily="34" charset="0"/>
              </a:rPr>
              <a:t>Finish</a:t>
            </a:r>
            <a:endParaRPr lang="it-IT" sz="1200" b="1" dirty="0">
              <a:solidFill>
                <a:srgbClr val="C00000"/>
              </a:solidFill>
              <a:latin typeface="Avenir Next" panose="020B0503020202020204" pitchFamily="34" charset="0"/>
            </a:endParaRPr>
          </a:p>
        </p:txBody>
      </p:sp>
      <p:sp>
        <p:nvSpPr>
          <p:cNvPr id="89" name="CasellaDiTesto 88">
            <a:extLst>
              <a:ext uri="{FF2B5EF4-FFF2-40B4-BE49-F238E27FC236}">
                <a16:creationId xmlns:a16="http://schemas.microsoft.com/office/drawing/2014/main" id="{49C300EB-C364-8540-9A8D-2FA8095BD342}"/>
              </a:ext>
            </a:extLst>
          </p:cNvPr>
          <p:cNvSpPr txBox="1"/>
          <p:nvPr/>
        </p:nvSpPr>
        <p:spPr>
          <a:xfrm rot="619307">
            <a:off x="1566939" y="2615621"/>
            <a:ext cx="1275118" cy="400110"/>
          </a:xfrm>
          <a:prstGeom prst="rect">
            <a:avLst/>
          </a:prstGeom>
          <a:noFill/>
        </p:spPr>
        <p:txBody>
          <a:bodyPr wrap="square" rtlCol="0">
            <a:spAutoFit/>
          </a:bodyPr>
          <a:lstStyle/>
          <a:p>
            <a:pPr algn="ctr"/>
            <a:r>
              <a:rPr lang="it-IT" sz="1000" dirty="0" err="1"/>
              <a:t>Shared</a:t>
            </a:r>
            <a:r>
              <a:rPr lang="it-IT" sz="1000" dirty="0"/>
              <a:t> notes page </a:t>
            </a:r>
            <a:r>
              <a:rPr lang="it-IT" sz="1000" dirty="0" err="1"/>
              <a:t>presented</a:t>
            </a:r>
            <a:endParaRPr lang="it-IT" sz="1000" dirty="0"/>
          </a:p>
        </p:txBody>
      </p:sp>
      <p:cxnSp>
        <p:nvCxnSpPr>
          <p:cNvPr id="49" name="Connettore 7 48">
            <a:extLst>
              <a:ext uri="{FF2B5EF4-FFF2-40B4-BE49-F238E27FC236}">
                <a16:creationId xmlns:a16="http://schemas.microsoft.com/office/drawing/2014/main" id="{065BD89A-FEF6-BE47-AFF8-F4DE003F932C}"/>
              </a:ext>
            </a:extLst>
          </p:cNvPr>
          <p:cNvCxnSpPr>
            <a:cxnSpLocks/>
            <a:stCxn id="63" idx="0"/>
            <a:endCxn id="50" idx="7"/>
          </p:cNvCxnSpPr>
          <p:nvPr/>
        </p:nvCxnSpPr>
        <p:spPr>
          <a:xfrm rot="16200000" flipH="1" flipV="1">
            <a:off x="5228391" y="1157528"/>
            <a:ext cx="111191" cy="2647862"/>
          </a:xfrm>
          <a:prstGeom prst="curvedConnector3">
            <a:avLst>
              <a:gd name="adj1" fmla="val -395331"/>
            </a:avLst>
          </a:prstGeom>
          <a:ln>
            <a:tailEnd type="triangle"/>
          </a:ln>
        </p:spPr>
        <p:style>
          <a:lnRef idx="1">
            <a:schemeClr val="accent2"/>
          </a:lnRef>
          <a:fillRef idx="0">
            <a:schemeClr val="accent2"/>
          </a:fillRef>
          <a:effectRef idx="0">
            <a:schemeClr val="accent2"/>
          </a:effectRef>
          <a:fontRef idx="minor">
            <a:schemeClr val="tx1"/>
          </a:fontRef>
        </p:style>
      </p:cxnSp>
      <p:sp>
        <p:nvSpPr>
          <p:cNvPr id="95" name="CasellaDiTesto 94">
            <a:extLst>
              <a:ext uri="{FF2B5EF4-FFF2-40B4-BE49-F238E27FC236}">
                <a16:creationId xmlns:a16="http://schemas.microsoft.com/office/drawing/2014/main" id="{E128DA94-E4B4-CF46-BA49-1F850F18478F}"/>
              </a:ext>
            </a:extLst>
          </p:cNvPr>
          <p:cNvSpPr txBox="1"/>
          <p:nvPr/>
        </p:nvSpPr>
        <p:spPr>
          <a:xfrm>
            <a:off x="4333756" y="1618627"/>
            <a:ext cx="1933458" cy="400110"/>
          </a:xfrm>
          <a:prstGeom prst="rect">
            <a:avLst/>
          </a:prstGeom>
          <a:noFill/>
        </p:spPr>
        <p:txBody>
          <a:bodyPr wrap="square" rtlCol="0">
            <a:spAutoFit/>
          </a:bodyPr>
          <a:lstStyle/>
          <a:p>
            <a:pPr algn="ctr"/>
            <a:r>
              <a:rPr lang="it-IT" sz="1000" dirty="0"/>
              <a:t>Go back to </a:t>
            </a:r>
            <a:r>
              <a:rPr lang="it-IT" sz="1000" dirty="0" err="1"/>
              <a:t>shared</a:t>
            </a:r>
            <a:r>
              <a:rPr lang="it-IT" sz="1000" dirty="0"/>
              <a:t> notes </a:t>
            </a:r>
            <a:r>
              <a:rPr lang="it-IT" sz="1000" dirty="0" err="1"/>
              <a:t>section</a:t>
            </a:r>
            <a:r>
              <a:rPr lang="it-IT" sz="1000" dirty="0"/>
              <a:t> and </a:t>
            </a:r>
            <a:r>
              <a:rPr lang="it-IT" sz="1000" dirty="0" err="1"/>
              <a:t>search</a:t>
            </a:r>
            <a:r>
              <a:rPr lang="it-IT" sz="1000" dirty="0"/>
              <a:t> </a:t>
            </a:r>
            <a:r>
              <a:rPr lang="it-IT" sz="1000" dirty="0" err="1"/>
              <a:t>again</a:t>
            </a:r>
            <a:endParaRPr lang="it-IT" sz="1000" dirty="0"/>
          </a:p>
        </p:txBody>
      </p:sp>
      <p:sp>
        <p:nvSpPr>
          <p:cNvPr id="96" name="CasellaDiTesto 95">
            <a:extLst>
              <a:ext uri="{FF2B5EF4-FFF2-40B4-BE49-F238E27FC236}">
                <a16:creationId xmlns:a16="http://schemas.microsoft.com/office/drawing/2014/main" id="{73BB0841-FC9D-6244-A261-C7671D22E301}"/>
              </a:ext>
            </a:extLst>
          </p:cNvPr>
          <p:cNvSpPr txBox="1"/>
          <p:nvPr/>
        </p:nvSpPr>
        <p:spPr>
          <a:xfrm>
            <a:off x="4411404" y="2063612"/>
            <a:ext cx="2196514" cy="246221"/>
          </a:xfrm>
          <a:prstGeom prst="rect">
            <a:avLst/>
          </a:prstGeom>
          <a:noFill/>
        </p:spPr>
        <p:txBody>
          <a:bodyPr wrap="square" rtlCol="0">
            <a:spAutoFit/>
          </a:bodyPr>
          <a:lstStyle/>
          <a:p>
            <a:r>
              <a:rPr lang="it-IT" sz="1000" dirty="0" err="1"/>
              <a:t>Shared</a:t>
            </a:r>
            <a:r>
              <a:rPr lang="it-IT" sz="1000" dirty="0"/>
              <a:t> notes page </a:t>
            </a:r>
            <a:r>
              <a:rPr lang="it-IT" sz="1000" dirty="0" err="1"/>
              <a:t>presented</a:t>
            </a:r>
            <a:endParaRPr lang="it-IT" sz="1000" dirty="0"/>
          </a:p>
        </p:txBody>
      </p:sp>
      <p:cxnSp>
        <p:nvCxnSpPr>
          <p:cNvPr id="108" name="Connettore 7 107">
            <a:extLst>
              <a:ext uri="{FF2B5EF4-FFF2-40B4-BE49-F238E27FC236}">
                <a16:creationId xmlns:a16="http://schemas.microsoft.com/office/drawing/2014/main" id="{C11113A5-8165-AE40-B9D2-30B443FDFCF6}"/>
              </a:ext>
            </a:extLst>
          </p:cNvPr>
          <p:cNvCxnSpPr>
            <a:cxnSpLocks/>
          </p:cNvCxnSpPr>
          <p:nvPr/>
        </p:nvCxnSpPr>
        <p:spPr>
          <a:xfrm rot="5400000" flipH="1">
            <a:off x="6563211" y="496179"/>
            <a:ext cx="13581" cy="5281885"/>
          </a:xfrm>
          <a:prstGeom prst="curvedConnector3">
            <a:avLst>
              <a:gd name="adj1" fmla="val -5038296"/>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05492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nettore 4 54">
            <a:extLst>
              <a:ext uri="{FF2B5EF4-FFF2-40B4-BE49-F238E27FC236}">
                <a16:creationId xmlns:a16="http://schemas.microsoft.com/office/drawing/2014/main" id="{9F1BE223-0EB1-1946-B5EF-714027BC019B}"/>
              </a:ext>
            </a:extLst>
          </p:cNvPr>
          <p:cNvCxnSpPr>
            <a:cxnSpLocks/>
            <a:stCxn id="34" idx="2"/>
            <a:endCxn id="38" idx="0"/>
          </p:cNvCxnSpPr>
          <p:nvPr/>
        </p:nvCxnSpPr>
        <p:spPr>
          <a:xfrm rot="16200000" flipH="1">
            <a:off x="8878264" y="4556101"/>
            <a:ext cx="431239" cy="72837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 name="Connettore 4 54">
            <a:extLst>
              <a:ext uri="{FF2B5EF4-FFF2-40B4-BE49-F238E27FC236}">
                <a16:creationId xmlns:a16="http://schemas.microsoft.com/office/drawing/2014/main" id="{85AABC4E-B225-6742-90EC-6F34598DACE2}"/>
              </a:ext>
            </a:extLst>
          </p:cNvPr>
          <p:cNvCxnSpPr>
            <a:cxnSpLocks/>
            <a:stCxn id="34" idx="2"/>
            <a:endCxn id="39" idx="0"/>
          </p:cNvCxnSpPr>
          <p:nvPr/>
        </p:nvCxnSpPr>
        <p:spPr>
          <a:xfrm rot="16200000" flipH="1">
            <a:off x="9416873" y="4017491"/>
            <a:ext cx="432604" cy="1806961"/>
          </a:xfrm>
          <a:prstGeom prst="bentConnector3">
            <a:avLst>
              <a:gd name="adj1" fmla="val 50000"/>
            </a:avLst>
          </a:prstGeom>
        </p:spPr>
        <p:style>
          <a:lnRef idx="1">
            <a:schemeClr val="accent2"/>
          </a:lnRef>
          <a:fillRef idx="0">
            <a:schemeClr val="accent2"/>
          </a:fillRef>
          <a:effectRef idx="0">
            <a:schemeClr val="accent2"/>
          </a:effectRef>
          <a:fontRef idx="minor">
            <a:schemeClr val="tx1"/>
          </a:fontRef>
        </p:style>
      </p:cxnSp>
      <p:cxnSp>
        <p:nvCxnSpPr>
          <p:cNvPr id="4" name="Connettore 4 54">
            <a:extLst>
              <a:ext uri="{FF2B5EF4-FFF2-40B4-BE49-F238E27FC236}">
                <a16:creationId xmlns:a16="http://schemas.microsoft.com/office/drawing/2014/main" id="{964332A3-BF98-8E46-A9A0-F1D40F69F1A0}"/>
              </a:ext>
            </a:extLst>
          </p:cNvPr>
          <p:cNvCxnSpPr>
            <a:cxnSpLocks/>
            <a:stCxn id="34" idx="2"/>
            <a:endCxn id="41" idx="0"/>
          </p:cNvCxnSpPr>
          <p:nvPr/>
        </p:nvCxnSpPr>
        <p:spPr>
          <a:xfrm rot="16200000" flipH="1">
            <a:off x="9942672" y="3491692"/>
            <a:ext cx="428659" cy="2854613"/>
          </a:xfrm>
          <a:prstGeom prst="bentConnector3">
            <a:avLst>
              <a:gd name="adj1" fmla="val 50000"/>
            </a:avLst>
          </a:prstGeom>
        </p:spPr>
        <p:style>
          <a:lnRef idx="1">
            <a:schemeClr val="accent2"/>
          </a:lnRef>
          <a:fillRef idx="0">
            <a:schemeClr val="accent2"/>
          </a:fillRef>
          <a:effectRef idx="0">
            <a:schemeClr val="accent2"/>
          </a:effectRef>
          <a:fontRef idx="minor">
            <a:schemeClr val="tx1"/>
          </a:fontRef>
        </p:style>
      </p:cxnSp>
      <p:cxnSp>
        <p:nvCxnSpPr>
          <p:cNvPr id="5" name="Connettore 4 30">
            <a:extLst>
              <a:ext uri="{FF2B5EF4-FFF2-40B4-BE49-F238E27FC236}">
                <a16:creationId xmlns:a16="http://schemas.microsoft.com/office/drawing/2014/main" id="{5E30A58C-ACE5-354C-A53F-1BAAD921D01A}"/>
              </a:ext>
            </a:extLst>
          </p:cNvPr>
          <p:cNvCxnSpPr>
            <a:cxnSpLocks/>
            <a:stCxn id="27" idx="2"/>
            <a:endCxn id="32" idx="0"/>
          </p:cNvCxnSpPr>
          <p:nvPr/>
        </p:nvCxnSpPr>
        <p:spPr>
          <a:xfrm rot="16200000" flipH="1">
            <a:off x="5383579" y="4372741"/>
            <a:ext cx="423411" cy="1080344"/>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CasellaDiTesto 5">
            <a:extLst>
              <a:ext uri="{FF2B5EF4-FFF2-40B4-BE49-F238E27FC236}">
                <a16:creationId xmlns:a16="http://schemas.microsoft.com/office/drawing/2014/main" id="{936EB32B-F24D-AD43-9793-7D46E8F4ACBD}"/>
              </a:ext>
            </a:extLst>
          </p:cNvPr>
          <p:cNvSpPr txBox="1"/>
          <p:nvPr/>
        </p:nvSpPr>
        <p:spPr>
          <a:xfrm>
            <a:off x="439894" y="312831"/>
            <a:ext cx="8971367" cy="461665"/>
          </a:xfrm>
          <a:prstGeom prst="rect">
            <a:avLst/>
          </a:prstGeom>
          <a:noFill/>
        </p:spPr>
        <p:txBody>
          <a:bodyPr wrap="none" rtlCol="0">
            <a:spAutoFit/>
          </a:bodyPr>
          <a:lstStyle/>
          <a:p>
            <a:r>
              <a:rPr lang="it-IT" sz="2400" b="1" dirty="0">
                <a:solidFill>
                  <a:srgbClr val="002060"/>
                </a:solidFill>
                <a:latin typeface="Avenir Next" panose="020B0503020202020204" pitchFamily="34" charset="0"/>
                <a:ea typeface="Palatino" pitchFamily="2" charset="77"/>
              </a:rPr>
              <a:t>TASK 5: Add </a:t>
            </a:r>
            <a:r>
              <a:rPr lang="it-IT" sz="2400" b="1" dirty="0" err="1">
                <a:solidFill>
                  <a:srgbClr val="002060"/>
                </a:solidFill>
                <a:latin typeface="Avenir Next" panose="020B0503020202020204" pitchFamily="34" charset="0"/>
                <a:ea typeface="Palatino" pitchFamily="2" charset="77"/>
              </a:rPr>
              <a:t>course</a:t>
            </a:r>
            <a:r>
              <a:rPr lang="it-IT" sz="2400" b="1" dirty="0">
                <a:solidFill>
                  <a:srgbClr val="002060"/>
                </a:solidFill>
                <a:latin typeface="Avenir Next" panose="020B0503020202020204" pitchFamily="34" charset="0"/>
                <a:ea typeface="Palatino" pitchFamily="2" charset="77"/>
              </a:rPr>
              <a:t> information (</a:t>
            </a:r>
            <a:r>
              <a:rPr lang="it-IT" sz="2400" b="1" dirty="0" err="1">
                <a:solidFill>
                  <a:srgbClr val="002060"/>
                </a:solidFill>
                <a:latin typeface="Avenir Next" panose="020B0503020202020204" pitchFamily="34" charset="0"/>
                <a:ea typeface="Palatino" pitchFamily="2" charset="77"/>
              </a:rPr>
              <a:t>only</a:t>
            </a:r>
            <a:r>
              <a:rPr lang="it-IT" sz="2400" b="1" dirty="0">
                <a:solidFill>
                  <a:srgbClr val="002060"/>
                </a:solidFill>
                <a:latin typeface="Avenir Next" panose="020B0503020202020204" pitchFamily="34" charset="0"/>
                <a:ea typeface="Palatino" pitchFamily="2" charset="77"/>
              </a:rPr>
              <a:t> for the </a:t>
            </a:r>
            <a:r>
              <a:rPr lang="it-IT" sz="2400" b="1" dirty="0" err="1">
                <a:solidFill>
                  <a:srgbClr val="002060"/>
                </a:solidFill>
                <a:latin typeface="Avenir Next" panose="020B0503020202020204" pitchFamily="34" charset="0"/>
                <a:ea typeface="Palatino" pitchFamily="2" charset="77"/>
              </a:rPr>
              <a:t>administrator</a:t>
            </a:r>
            <a:r>
              <a:rPr lang="it-IT" sz="2400" b="1" dirty="0">
                <a:solidFill>
                  <a:srgbClr val="002060"/>
                </a:solidFill>
                <a:latin typeface="Avenir Next" panose="020B0503020202020204" pitchFamily="34" charset="0"/>
                <a:ea typeface="Palatino" pitchFamily="2" charset="77"/>
              </a:rPr>
              <a:t>)</a:t>
            </a:r>
          </a:p>
        </p:txBody>
      </p:sp>
      <p:sp>
        <p:nvSpPr>
          <p:cNvPr id="7" name="CasellaDiTesto 6">
            <a:extLst>
              <a:ext uri="{FF2B5EF4-FFF2-40B4-BE49-F238E27FC236}">
                <a16:creationId xmlns:a16="http://schemas.microsoft.com/office/drawing/2014/main" id="{DDB08EEF-C67F-EE40-809D-0AC75519472B}"/>
              </a:ext>
            </a:extLst>
          </p:cNvPr>
          <p:cNvSpPr txBox="1"/>
          <p:nvPr/>
        </p:nvSpPr>
        <p:spPr>
          <a:xfrm>
            <a:off x="511833" y="675430"/>
            <a:ext cx="11420748" cy="1815882"/>
          </a:xfrm>
          <a:prstGeom prst="rect">
            <a:avLst/>
          </a:prstGeom>
          <a:noFill/>
        </p:spPr>
        <p:txBody>
          <a:bodyPr wrap="square" rtlCol="0">
            <a:spAutoFit/>
          </a:bodyPr>
          <a:lstStyle/>
          <a:p>
            <a:r>
              <a:rPr lang="it-IT" sz="1400" dirty="0">
                <a:latin typeface="Avenir Next" panose="020B0503020202020204" pitchFamily="34" charset="0"/>
              </a:rPr>
              <a:t>The user (</a:t>
            </a:r>
            <a:r>
              <a:rPr lang="en-US" sz="1400" dirty="0">
                <a:latin typeface="Avenir Next" panose="020B0503020202020204" pitchFamily="34" charset="0"/>
              </a:rPr>
              <a:t>administrator</a:t>
            </a:r>
            <a:r>
              <a:rPr lang="it-IT" sz="1400" dirty="0">
                <a:latin typeface="Avenir Next" panose="020B0503020202020204" pitchFamily="34" charset="0"/>
              </a:rPr>
              <a:t> of a </a:t>
            </a:r>
            <a:r>
              <a:rPr lang="it-IT" sz="1400" dirty="0" err="1">
                <a:latin typeface="Avenir Next" panose="020B0503020202020204" pitchFamily="34" charset="0"/>
              </a:rPr>
              <a:t>course</a:t>
            </a:r>
            <a:r>
              <a:rPr lang="it-IT" sz="1400" dirty="0">
                <a:latin typeface="Avenir Next" panose="020B0503020202020204" pitchFamily="34" charset="0"/>
              </a:rPr>
              <a:t>) </a:t>
            </a:r>
            <a:r>
              <a:rPr lang="en-US" sz="1400" dirty="0">
                <a:latin typeface="Avenir Next" panose="020B0503020202020204" pitchFamily="34" charset="0"/>
              </a:rPr>
              <a:t>wants</a:t>
            </a:r>
            <a:r>
              <a:rPr lang="it-IT" sz="1400" dirty="0">
                <a:latin typeface="Avenir Next" panose="020B0503020202020204" pitchFamily="34" charset="0"/>
              </a:rPr>
              <a:t> add or </a:t>
            </a:r>
            <a:r>
              <a:rPr lang="it-IT" sz="1400" dirty="0" err="1">
                <a:latin typeface="Avenir Next" panose="020B0503020202020204" pitchFamily="34" charset="0"/>
              </a:rPr>
              <a:t>change</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information </a:t>
            </a:r>
            <a:r>
              <a:rPr lang="it-IT" sz="1400" dirty="0" err="1">
                <a:latin typeface="Avenir Next" panose="020B0503020202020204" pitchFamily="34" charset="0"/>
              </a:rPr>
              <a:t>related</a:t>
            </a:r>
            <a:r>
              <a:rPr lang="it-IT" sz="1400" dirty="0">
                <a:latin typeface="Avenir Next" panose="020B0503020202020204" pitchFamily="34" charset="0"/>
              </a:rPr>
              <a:t> to:</a:t>
            </a:r>
          </a:p>
          <a:p>
            <a:pPr marL="342900" indent="-342900">
              <a:buFont typeface="+mj-lt"/>
              <a:buAutoNum type="arabicPeriod"/>
            </a:pPr>
            <a:r>
              <a:rPr lang="en-GB" sz="1400" dirty="0">
                <a:latin typeface="Avenir Next" panose="020B0503020202020204" pitchFamily="34" charset="0"/>
              </a:rPr>
              <a:t>Course’s website;</a:t>
            </a:r>
          </a:p>
          <a:p>
            <a:pPr marL="342900" indent="-342900">
              <a:buFont typeface="+mj-lt"/>
              <a:buAutoNum type="arabicPeriod"/>
            </a:pPr>
            <a:r>
              <a:rPr lang="en-GB" sz="1400" dirty="0">
                <a:latin typeface="Avenir Next" panose="020B0503020202020204" pitchFamily="34" charset="0"/>
              </a:rPr>
              <a:t>Social channels students usually use to talks about the course;</a:t>
            </a:r>
          </a:p>
          <a:p>
            <a:pPr marL="342900" indent="-342900">
              <a:buFont typeface="+mj-lt"/>
              <a:buAutoNum type="arabicPeriod"/>
            </a:pPr>
            <a:r>
              <a:rPr lang="en-GB" sz="1400" dirty="0">
                <a:latin typeface="Avenir Next" panose="020B0503020202020204" pitchFamily="34" charset="0"/>
              </a:rPr>
              <a:t>Link for the online lessons;</a:t>
            </a:r>
            <a:endParaRPr lang="it-IT" sz="1400" dirty="0">
              <a:latin typeface="Avenir Next" panose="020B0503020202020204" pitchFamily="34" charset="0"/>
            </a:endParaRPr>
          </a:p>
          <a:p>
            <a:pPr marL="342900" indent="-342900">
              <a:buFont typeface="+mj-lt"/>
              <a:buAutoNum type="arabicPeriod"/>
            </a:pPr>
            <a:r>
              <a:rPr lang="it-IT" sz="1400" dirty="0" err="1">
                <a:latin typeface="Avenir Next" panose="020B0503020202020204" pitchFamily="34" charset="0"/>
              </a:rPr>
              <a:t>Course’s</a:t>
            </a:r>
            <a:r>
              <a:rPr lang="it-IT" sz="1400" dirty="0">
                <a:latin typeface="Avenir Next" panose="020B0503020202020204" pitchFamily="34" charset="0"/>
              </a:rPr>
              <a:t> </a:t>
            </a:r>
            <a:r>
              <a:rPr lang="it-IT" sz="1400" dirty="0" err="1">
                <a:latin typeface="Avenir Next" panose="020B0503020202020204" pitchFamily="34" charset="0"/>
              </a:rPr>
              <a:t>lessons</a:t>
            </a:r>
            <a:r>
              <a:rPr lang="it-IT" sz="1400" dirty="0">
                <a:latin typeface="Avenir Next" panose="020B0503020202020204" pitchFamily="34" charset="0"/>
              </a:rPr>
              <a:t> schedule</a:t>
            </a:r>
          </a:p>
          <a:p>
            <a:pPr marL="342900" indent="-342900">
              <a:buFont typeface="+mj-lt"/>
              <a:buAutoNum type="arabicPeriod"/>
            </a:pPr>
            <a:r>
              <a:rPr lang="it-IT" sz="1400" dirty="0" err="1">
                <a:latin typeface="Avenir Next" panose="020B0503020202020204" pitchFamily="34" charset="0"/>
              </a:rPr>
              <a:t>Deadlines</a:t>
            </a:r>
            <a:r>
              <a:rPr lang="it-IT" sz="1400" dirty="0">
                <a:latin typeface="Avenir Next" panose="020B0503020202020204" pitchFamily="34" charset="0"/>
              </a:rPr>
              <a:t>;</a:t>
            </a:r>
          </a:p>
          <a:p>
            <a:r>
              <a:rPr lang="it-IT" sz="1400" dirty="0">
                <a:latin typeface="Avenir Next" panose="020B0503020202020204" pitchFamily="34" charset="0"/>
              </a:rPr>
              <a:t>In </a:t>
            </a:r>
            <a:r>
              <a:rPr lang="it-IT" sz="1400" dirty="0" err="1">
                <a:latin typeface="Avenir Next" panose="020B0503020202020204" pitchFamily="34" charset="0"/>
              </a:rPr>
              <a:t>order</a:t>
            </a:r>
            <a:r>
              <a:rPr lang="it-IT" sz="1400" dirty="0">
                <a:latin typeface="Avenir Next" panose="020B0503020202020204" pitchFamily="34" charset="0"/>
              </a:rPr>
              <a:t> to do </a:t>
            </a:r>
            <a:r>
              <a:rPr lang="it-IT" sz="1400" dirty="0" err="1">
                <a:latin typeface="Avenir Next" panose="020B0503020202020204" pitchFamily="34" charset="0"/>
              </a:rPr>
              <a:t>that</a:t>
            </a:r>
            <a:r>
              <a:rPr lang="it-IT" sz="1400" dirty="0">
                <a:latin typeface="Avenir Next" panose="020B0503020202020204" pitchFamily="34" charset="0"/>
              </a:rPr>
              <a:t>, a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has</a:t>
            </a:r>
            <a:r>
              <a:rPr lang="it-IT" sz="1400" dirty="0">
                <a:latin typeface="Avenir Next" panose="020B0503020202020204" pitchFamily="34" charset="0"/>
              </a:rPr>
              <a:t> to be the </a:t>
            </a:r>
            <a:r>
              <a:rPr lang="it-IT" sz="1400" dirty="0" err="1">
                <a:latin typeface="Avenir Next" panose="020B0503020202020204" pitchFamily="34" charset="0"/>
              </a:rPr>
              <a:t>administrator</a:t>
            </a:r>
            <a:r>
              <a:rPr lang="it-IT" sz="1400" dirty="0">
                <a:latin typeface="Avenir Next" panose="020B0503020202020204" pitchFamily="34" charset="0"/>
              </a:rPr>
              <a:t> of the </a:t>
            </a:r>
            <a:r>
              <a:rPr lang="it-IT" sz="1400" dirty="0" err="1">
                <a:latin typeface="Avenir Next" panose="020B0503020202020204" pitchFamily="34" charset="0"/>
              </a:rPr>
              <a:t>course</a:t>
            </a:r>
            <a:r>
              <a:rPr lang="it-IT" sz="1400" dirty="0">
                <a:latin typeface="Avenir Next" panose="020B0503020202020204" pitchFamily="34" charset="0"/>
              </a:rPr>
              <a:t>. He </a:t>
            </a:r>
            <a:r>
              <a:rPr lang="it-IT" sz="1400" dirty="0" err="1">
                <a:latin typeface="Avenir Next" panose="020B0503020202020204" pitchFamily="34" charset="0"/>
              </a:rPr>
              <a:t>has</a:t>
            </a:r>
            <a:r>
              <a:rPr lang="it-IT" sz="1400" dirty="0">
                <a:latin typeface="Avenir Next" panose="020B0503020202020204" pitchFamily="34" charset="0"/>
              </a:rPr>
              <a:t> to </a:t>
            </a:r>
            <a:r>
              <a:rPr lang="it-IT" sz="1400" dirty="0" err="1">
                <a:latin typeface="Avenir Next" panose="020B0503020202020204" pitchFamily="34" charset="0"/>
              </a:rPr>
              <a:t>select</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he </a:t>
            </a:r>
            <a:r>
              <a:rPr lang="it-IT" sz="1400" dirty="0" err="1">
                <a:latin typeface="Avenir Next" panose="020B0503020202020204" pitchFamily="34" charset="0"/>
              </a:rPr>
              <a:t>wants</a:t>
            </a:r>
            <a:r>
              <a:rPr lang="it-IT" sz="1400" dirty="0">
                <a:latin typeface="Avenir Next" panose="020B0503020202020204" pitchFamily="34" charset="0"/>
              </a:rPr>
              <a:t> to </a:t>
            </a:r>
            <a:r>
              <a:rPr lang="it-IT" sz="1400" dirty="0" err="1">
                <a:latin typeface="Avenir Next" panose="020B0503020202020204" pitchFamily="34" charset="0"/>
              </a:rPr>
              <a:t>manage</a:t>
            </a:r>
            <a:r>
              <a:rPr lang="it-IT" sz="1400" dirty="0">
                <a:latin typeface="Avenir Next" panose="020B0503020202020204" pitchFamily="34" charset="0"/>
              </a:rPr>
              <a:t> information, edit the </a:t>
            </a:r>
            <a:r>
              <a:rPr lang="it-IT" sz="1400" dirty="0" err="1">
                <a:latin typeface="Avenir Next" panose="020B0503020202020204" pitchFamily="34" charset="0"/>
              </a:rPr>
              <a:t>course’s</a:t>
            </a:r>
            <a:r>
              <a:rPr lang="it-IT" sz="1400" dirty="0">
                <a:latin typeface="Avenir Next" panose="020B0503020202020204" pitchFamily="34" charset="0"/>
              </a:rPr>
              <a:t> information and </a:t>
            </a:r>
            <a:r>
              <a:rPr lang="it-IT" sz="1400" dirty="0" err="1">
                <a:latin typeface="Avenir Next" panose="020B0503020202020204" pitchFamily="34" charset="0"/>
              </a:rPr>
              <a:t>save</a:t>
            </a:r>
            <a:r>
              <a:rPr lang="it-IT" sz="1400" dirty="0">
                <a:latin typeface="Avenir Next" panose="020B0503020202020204" pitchFamily="34" charset="0"/>
              </a:rPr>
              <a:t> </a:t>
            </a:r>
            <a:r>
              <a:rPr lang="it-IT" sz="1400" dirty="0" err="1">
                <a:latin typeface="Avenir Next" panose="020B0503020202020204" pitchFamily="34" charset="0"/>
              </a:rPr>
              <a:t>changes</a:t>
            </a:r>
            <a:r>
              <a:rPr lang="it-IT" sz="1400" dirty="0">
                <a:latin typeface="Avenir Next" panose="020B0503020202020204" pitchFamily="34" charset="0"/>
              </a:rPr>
              <a:t>. </a:t>
            </a:r>
            <a:endParaRPr lang="en-GB" sz="1400" dirty="0">
              <a:latin typeface="Avenir Next" panose="020B0503020202020204" pitchFamily="34" charset="0"/>
            </a:endParaRPr>
          </a:p>
        </p:txBody>
      </p:sp>
      <p:sp>
        <p:nvSpPr>
          <p:cNvPr id="8" name="CasellaDiTesto 7">
            <a:extLst>
              <a:ext uri="{FF2B5EF4-FFF2-40B4-BE49-F238E27FC236}">
                <a16:creationId xmlns:a16="http://schemas.microsoft.com/office/drawing/2014/main" id="{E971824D-D940-564A-80B3-B0BD366F54A1}"/>
              </a:ext>
            </a:extLst>
          </p:cNvPr>
          <p:cNvSpPr txBox="1"/>
          <p:nvPr/>
        </p:nvSpPr>
        <p:spPr>
          <a:xfrm>
            <a:off x="4520519" y="2526752"/>
            <a:ext cx="2578765" cy="900000"/>
          </a:xfrm>
          <a:prstGeom prst="rect">
            <a:avLst/>
          </a:prstGeom>
          <a:noFill/>
          <a:ln>
            <a:solidFill>
              <a:srgbClr val="002060"/>
            </a:solidFill>
          </a:ln>
        </p:spPr>
        <p:txBody>
          <a:bodyPr vert="horz" wrap="none" lIns="90000" rtlCol="0" anchor="ctr" anchorCtr="0">
            <a:normAutofit/>
          </a:bodyPr>
          <a:lstStyle/>
          <a:p>
            <a:r>
              <a:rPr lang="it-IT" sz="1200" dirty="0"/>
              <a:t>0. Add or </a:t>
            </a:r>
            <a:r>
              <a:rPr lang="it-IT" sz="1200" dirty="0" err="1"/>
              <a:t>change</a:t>
            </a:r>
            <a:r>
              <a:rPr lang="it-IT" sz="1200" dirty="0"/>
              <a:t> </a:t>
            </a:r>
            <a:r>
              <a:rPr lang="it-IT" sz="1200" dirty="0" err="1"/>
              <a:t>course</a:t>
            </a:r>
            <a:r>
              <a:rPr lang="it-IT" sz="1200" dirty="0"/>
              <a:t> information</a:t>
            </a:r>
          </a:p>
        </p:txBody>
      </p:sp>
      <p:sp>
        <p:nvSpPr>
          <p:cNvPr id="9" name="CasellaDiTesto 8">
            <a:extLst>
              <a:ext uri="{FF2B5EF4-FFF2-40B4-BE49-F238E27FC236}">
                <a16:creationId xmlns:a16="http://schemas.microsoft.com/office/drawing/2014/main" id="{E2140236-5C87-884E-9FD0-70FA9FB67EE0}"/>
              </a:ext>
            </a:extLst>
          </p:cNvPr>
          <p:cNvSpPr txBox="1"/>
          <p:nvPr/>
        </p:nvSpPr>
        <p:spPr>
          <a:xfrm>
            <a:off x="346270" y="2450043"/>
            <a:ext cx="3043141" cy="369332"/>
          </a:xfrm>
          <a:prstGeom prst="rect">
            <a:avLst/>
          </a:prstGeom>
          <a:noFill/>
        </p:spPr>
        <p:txBody>
          <a:bodyPr wrap="none" rtlCol="0">
            <a:spAutoFit/>
          </a:bodyPr>
          <a:lstStyle/>
          <a:p>
            <a:r>
              <a:rPr lang="it-IT" b="1" dirty="0" err="1">
                <a:solidFill>
                  <a:srgbClr val="0070C0"/>
                </a:solidFill>
                <a:latin typeface="Avenir Next" panose="020B0503020202020204" pitchFamily="34" charset="0"/>
              </a:rPr>
              <a:t>Hierarchical</a:t>
            </a:r>
            <a:r>
              <a:rPr lang="it-IT" b="1" dirty="0">
                <a:solidFill>
                  <a:srgbClr val="0070C0"/>
                </a:solidFill>
                <a:latin typeface="Avenir Next" panose="020B0503020202020204" pitchFamily="34" charset="0"/>
              </a:rPr>
              <a:t> Task Analysis</a:t>
            </a:r>
          </a:p>
        </p:txBody>
      </p:sp>
      <p:sp>
        <p:nvSpPr>
          <p:cNvPr id="10" name="CasellaDiTesto 9">
            <a:extLst>
              <a:ext uri="{FF2B5EF4-FFF2-40B4-BE49-F238E27FC236}">
                <a16:creationId xmlns:a16="http://schemas.microsoft.com/office/drawing/2014/main" id="{05B09F31-9A1E-B646-87FB-39D9EFA9E637}"/>
              </a:ext>
            </a:extLst>
          </p:cNvPr>
          <p:cNvSpPr txBox="1"/>
          <p:nvPr/>
        </p:nvSpPr>
        <p:spPr>
          <a:xfrm>
            <a:off x="87611" y="5114698"/>
            <a:ext cx="72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1.1. </a:t>
            </a:r>
            <a:r>
              <a:rPr lang="it-IT" sz="1200" dirty="0" err="1"/>
              <a:t>Enter</a:t>
            </a:r>
            <a:r>
              <a:rPr lang="it-IT" sz="1200" dirty="0"/>
              <a:t> </a:t>
            </a:r>
            <a:r>
              <a:rPr lang="it-IT" sz="1200" dirty="0" err="1"/>
              <a:t>app</a:t>
            </a:r>
            <a:endParaRPr lang="it-IT" sz="1200" dirty="0"/>
          </a:p>
        </p:txBody>
      </p:sp>
      <p:sp>
        <p:nvSpPr>
          <p:cNvPr id="11" name="CasellaDiTesto 10">
            <a:extLst>
              <a:ext uri="{FF2B5EF4-FFF2-40B4-BE49-F238E27FC236}">
                <a16:creationId xmlns:a16="http://schemas.microsoft.com/office/drawing/2014/main" id="{36CB3462-F433-6740-8699-FF8FB789A688}"/>
              </a:ext>
            </a:extLst>
          </p:cNvPr>
          <p:cNvSpPr txBox="1"/>
          <p:nvPr/>
        </p:nvSpPr>
        <p:spPr>
          <a:xfrm>
            <a:off x="824036" y="5114698"/>
            <a:ext cx="720000" cy="900000"/>
          </a:xfrm>
          <a:prstGeom prst="rect">
            <a:avLst/>
          </a:prstGeom>
          <a:noFill/>
          <a:ln>
            <a:solidFill>
              <a:srgbClr val="002060"/>
            </a:solidFill>
          </a:ln>
        </p:spPr>
        <p:txBody>
          <a:bodyPr vert="horz" wrap="square" rtlCol="0" anchor="ctr" anchorCtr="0">
            <a:spAutoFit/>
          </a:bodyPr>
          <a:lstStyle/>
          <a:p>
            <a:pPr algn="ctr"/>
            <a:r>
              <a:rPr lang="it-IT" sz="1200" dirty="0"/>
              <a:t>1.2. Login</a:t>
            </a:r>
          </a:p>
        </p:txBody>
      </p:sp>
      <p:sp>
        <p:nvSpPr>
          <p:cNvPr id="12" name="CasellaDiTesto 11">
            <a:extLst>
              <a:ext uri="{FF2B5EF4-FFF2-40B4-BE49-F238E27FC236}">
                <a16:creationId xmlns:a16="http://schemas.microsoft.com/office/drawing/2014/main" id="{883668B4-1385-5E47-81BB-A8A28AE9584A}"/>
              </a:ext>
            </a:extLst>
          </p:cNvPr>
          <p:cNvSpPr txBox="1"/>
          <p:nvPr/>
        </p:nvSpPr>
        <p:spPr>
          <a:xfrm>
            <a:off x="1566245" y="5114698"/>
            <a:ext cx="720000" cy="900000"/>
          </a:xfrm>
          <a:prstGeom prst="rect">
            <a:avLst/>
          </a:prstGeom>
          <a:noFill/>
          <a:ln>
            <a:solidFill>
              <a:srgbClr val="002060"/>
            </a:solidFill>
          </a:ln>
        </p:spPr>
        <p:txBody>
          <a:bodyPr vert="horz" wrap="square" rtlCol="0" anchor="ctr" anchorCtr="0">
            <a:spAutoFit/>
          </a:bodyPr>
          <a:lstStyle/>
          <a:p>
            <a:pPr algn="ctr"/>
            <a:r>
              <a:rPr lang="it-IT" sz="1200" dirty="0"/>
              <a:t>1.3. </a:t>
            </a:r>
            <a:r>
              <a:rPr lang="it-IT" sz="1200" dirty="0" err="1"/>
              <a:t>Sign</a:t>
            </a:r>
            <a:r>
              <a:rPr lang="it-IT" sz="1200" dirty="0"/>
              <a:t> up </a:t>
            </a:r>
          </a:p>
        </p:txBody>
      </p:sp>
      <p:cxnSp>
        <p:nvCxnSpPr>
          <p:cNvPr id="13" name="Connettore 4 24">
            <a:extLst>
              <a:ext uri="{FF2B5EF4-FFF2-40B4-BE49-F238E27FC236}">
                <a16:creationId xmlns:a16="http://schemas.microsoft.com/office/drawing/2014/main" id="{F6F0CE52-BA3B-804F-B2B6-B67B628D0184}"/>
              </a:ext>
            </a:extLst>
          </p:cNvPr>
          <p:cNvCxnSpPr>
            <a:cxnSpLocks/>
            <a:stCxn id="8" idx="2"/>
            <a:endCxn id="28" idx="0"/>
          </p:cNvCxnSpPr>
          <p:nvPr/>
        </p:nvCxnSpPr>
        <p:spPr>
          <a:xfrm rot="5400000">
            <a:off x="3462864" y="1342432"/>
            <a:ext cx="262718" cy="443135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Connettore 4 33">
            <a:extLst>
              <a:ext uri="{FF2B5EF4-FFF2-40B4-BE49-F238E27FC236}">
                <a16:creationId xmlns:a16="http://schemas.microsoft.com/office/drawing/2014/main" id="{9414C0A7-B345-B24C-93D7-89BD78B3937D}"/>
              </a:ext>
            </a:extLst>
          </p:cNvPr>
          <p:cNvCxnSpPr>
            <a:cxnSpLocks/>
            <a:stCxn id="27" idx="2"/>
            <a:endCxn id="30" idx="0"/>
          </p:cNvCxnSpPr>
          <p:nvPr/>
        </p:nvCxnSpPr>
        <p:spPr>
          <a:xfrm rot="5400000">
            <a:off x="4204278" y="4275964"/>
            <a:ext cx="425590" cy="127607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Connettore 4 39">
            <a:extLst>
              <a:ext uri="{FF2B5EF4-FFF2-40B4-BE49-F238E27FC236}">
                <a16:creationId xmlns:a16="http://schemas.microsoft.com/office/drawing/2014/main" id="{24E59619-FEBC-A143-A2D6-84EEA278B8F0}"/>
              </a:ext>
            </a:extLst>
          </p:cNvPr>
          <p:cNvCxnSpPr>
            <a:cxnSpLocks/>
            <a:stCxn id="28" idx="2"/>
            <a:endCxn id="10" idx="0"/>
          </p:cNvCxnSpPr>
          <p:nvPr/>
        </p:nvCxnSpPr>
        <p:spPr>
          <a:xfrm rot="5400000">
            <a:off x="708064" y="4444218"/>
            <a:ext cx="410028" cy="93093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Connettore 4 42">
            <a:extLst>
              <a:ext uri="{FF2B5EF4-FFF2-40B4-BE49-F238E27FC236}">
                <a16:creationId xmlns:a16="http://schemas.microsoft.com/office/drawing/2014/main" id="{FB02B77C-F5EF-A64B-BF00-82A85169660E}"/>
              </a:ext>
            </a:extLst>
          </p:cNvPr>
          <p:cNvCxnSpPr>
            <a:cxnSpLocks/>
            <a:stCxn id="28" idx="2"/>
            <a:endCxn id="12" idx="0"/>
          </p:cNvCxnSpPr>
          <p:nvPr/>
        </p:nvCxnSpPr>
        <p:spPr>
          <a:xfrm rot="16200000" flipH="1">
            <a:off x="1447380" y="4635833"/>
            <a:ext cx="410028" cy="547701"/>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Connettore 4 45">
            <a:extLst>
              <a:ext uri="{FF2B5EF4-FFF2-40B4-BE49-F238E27FC236}">
                <a16:creationId xmlns:a16="http://schemas.microsoft.com/office/drawing/2014/main" id="{7123F717-9D7C-364A-A19B-7FD4911ACBE2}"/>
              </a:ext>
            </a:extLst>
          </p:cNvPr>
          <p:cNvCxnSpPr>
            <a:cxnSpLocks/>
            <a:stCxn id="28" idx="2"/>
            <a:endCxn id="11" idx="0"/>
          </p:cNvCxnSpPr>
          <p:nvPr/>
        </p:nvCxnSpPr>
        <p:spPr>
          <a:xfrm rot="5400000">
            <a:off x="1076276" y="4812430"/>
            <a:ext cx="410028" cy="194508"/>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Connettore 4 51">
            <a:extLst>
              <a:ext uri="{FF2B5EF4-FFF2-40B4-BE49-F238E27FC236}">
                <a16:creationId xmlns:a16="http://schemas.microsoft.com/office/drawing/2014/main" id="{DBC0F4D0-C837-1F4E-B1AD-4239EC0EF20C}"/>
              </a:ext>
            </a:extLst>
          </p:cNvPr>
          <p:cNvCxnSpPr>
            <a:cxnSpLocks/>
            <a:stCxn id="34" idx="2"/>
            <a:endCxn id="36" idx="0"/>
          </p:cNvCxnSpPr>
          <p:nvPr/>
        </p:nvCxnSpPr>
        <p:spPr>
          <a:xfrm rot="5400000">
            <a:off x="8310275" y="4713596"/>
            <a:ext cx="428346" cy="410495"/>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Connettore 4 59">
            <a:extLst>
              <a:ext uri="{FF2B5EF4-FFF2-40B4-BE49-F238E27FC236}">
                <a16:creationId xmlns:a16="http://schemas.microsoft.com/office/drawing/2014/main" id="{BBBDB89F-65F3-4146-B78F-67927F3C6966}"/>
              </a:ext>
            </a:extLst>
          </p:cNvPr>
          <p:cNvCxnSpPr>
            <a:cxnSpLocks/>
            <a:stCxn id="8" idx="2"/>
            <a:endCxn id="27" idx="0"/>
          </p:cNvCxnSpPr>
          <p:nvPr/>
        </p:nvCxnSpPr>
        <p:spPr>
          <a:xfrm rot="5400000">
            <a:off x="5303111" y="3178753"/>
            <a:ext cx="258793" cy="75479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Connettore 4 62">
            <a:extLst>
              <a:ext uri="{FF2B5EF4-FFF2-40B4-BE49-F238E27FC236}">
                <a16:creationId xmlns:a16="http://schemas.microsoft.com/office/drawing/2014/main" id="{44023D18-6AF0-2741-90FF-BAFBC0A4720A}"/>
              </a:ext>
            </a:extLst>
          </p:cNvPr>
          <p:cNvCxnSpPr>
            <a:cxnSpLocks/>
            <a:stCxn id="27" idx="2"/>
            <a:endCxn id="31" idx="0"/>
          </p:cNvCxnSpPr>
          <p:nvPr/>
        </p:nvCxnSpPr>
        <p:spPr>
          <a:xfrm rot="5400000">
            <a:off x="4780195" y="4842355"/>
            <a:ext cx="416065" cy="13377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CasellaDiTesto 22">
            <a:extLst>
              <a:ext uri="{FF2B5EF4-FFF2-40B4-BE49-F238E27FC236}">
                <a16:creationId xmlns:a16="http://schemas.microsoft.com/office/drawing/2014/main" id="{14257126-977B-9F49-9A08-236C1D7D1E06}"/>
              </a:ext>
            </a:extLst>
          </p:cNvPr>
          <p:cNvSpPr txBox="1"/>
          <p:nvPr/>
        </p:nvSpPr>
        <p:spPr>
          <a:xfrm>
            <a:off x="7088690" y="2993702"/>
            <a:ext cx="1087157" cy="553998"/>
          </a:xfrm>
          <a:prstGeom prst="rect">
            <a:avLst/>
          </a:prstGeom>
          <a:noFill/>
        </p:spPr>
        <p:txBody>
          <a:bodyPr wrap="none" rtlCol="0">
            <a:spAutoFit/>
          </a:bodyPr>
          <a:lstStyle/>
          <a:p>
            <a:r>
              <a:rPr lang="it-IT" sz="1000" dirty="0">
                <a:latin typeface="Avenir Next" panose="020B0503020202020204" pitchFamily="34" charset="0"/>
              </a:rPr>
              <a:t>Plan 0.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1, 2</a:t>
            </a:r>
          </a:p>
          <a:p>
            <a:r>
              <a:rPr lang="it-IT" sz="1000" dirty="0">
                <a:latin typeface="Avenir Next" panose="020B0503020202020204" pitchFamily="34" charset="0"/>
              </a:rPr>
              <a:t>If </a:t>
            </a:r>
            <a:r>
              <a:rPr lang="it-IT" sz="1000" dirty="0" err="1">
                <a:latin typeface="Avenir Next" panose="020B0503020202020204" pitchFamily="34" charset="0"/>
              </a:rPr>
              <a:t>needed</a:t>
            </a:r>
            <a:r>
              <a:rPr lang="it-IT" sz="1000" dirty="0">
                <a:latin typeface="Avenir Next" panose="020B0503020202020204" pitchFamily="34" charset="0"/>
              </a:rPr>
              <a:t> do  3</a:t>
            </a:r>
          </a:p>
        </p:txBody>
      </p:sp>
      <p:sp>
        <p:nvSpPr>
          <p:cNvPr id="24" name="CasellaDiTesto 23">
            <a:extLst>
              <a:ext uri="{FF2B5EF4-FFF2-40B4-BE49-F238E27FC236}">
                <a16:creationId xmlns:a16="http://schemas.microsoft.com/office/drawing/2014/main" id="{3B85240B-720C-254B-AEBF-A82198E295F2}"/>
              </a:ext>
            </a:extLst>
          </p:cNvPr>
          <p:cNvSpPr txBox="1"/>
          <p:nvPr/>
        </p:nvSpPr>
        <p:spPr>
          <a:xfrm>
            <a:off x="1990137" y="3815405"/>
            <a:ext cx="1471878" cy="707886"/>
          </a:xfrm>
          <a:prstGeom prst="rect">
            <a:avLst/>
          </a:prstGeom>
          <a:noFill/>
        </p:spPr>
        <p:txBody>
          <a:bodyPr wrap="none" rtlCol="0">
            <a:spAutoFit/>
          </a:bodyPr>
          <a:lstStyle/>
          <a:p>
            <a:r>
              <a:rPr lang="it-IT" sz="1000" dirty="0">
                <a:latin typeface="Avenir Next" panose="020B0503020202020204" pitchFamily="34" charset="0"/>
              </a:rPr>
              <a:t>Plan 1. </a:t>
            </a:r>
          </a:p>
          <a:p>
            <a:r>
              <a:rPr lang="it-IT" sz="1000" dirty="0">
                <a:latin typeface="Avenir Next" panose="020B0503020202020204" pitchFamily="34" charset="0"/>
              </a:rPr>
              <a:t>do 1.1 </a:t>
            </a:r>
          </a:p>
          <a:p>
            <a:r>
              <a:rPr lang="it-IT" sz="1000" dirty="0" err="1">
                <a:latin typeface="Avenir Next" panose="020B0503020202020204" pitchFamily="34" charset="0"/>
              </a:rPr>
              <a:t>then</a:t>
            </a:r>
            <a:r>
              <a:rPr lang="it-IT" sz="1000" dirty="0">
                <a:latin typeface="Avenir Next" panose="020B0503020202020204" pitchFamily="34" charset="0"/>
              </a:rPr>
              <a:t>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1.2 or 1.3</a:t>
            </a:r>
          </a:p>
          <a:p>
            <a:r>
              <a:rPr lang="it-IT" sz="1000" dirty="0" err="1">
                <a:latin typeface="Avenir Next" panose="020B0503020202020204" pitchFamily="34" charset="0"/>
              </a:rPr>
              <a:t>Then</a:t>
            </a:r>
            <a:r>
              <a:rPr lang="it-IT" sz="1000" dirty="0">
                <a:latin typeface="Avenir Next" panose="020B0503020202020204" pitchFamily="34" charset="0"/>
              </a:rPr>
              <a:t> do 1.4</a:t>
            </a:r>
          </a:p>
        </p:txBody>
      </p:sp>
      <p:sp>
        <p:nvSpPr>
          <p:cNvPr id="25" name="CasellaDiTesto 24">
            <a:extLst>
              <a:ext uri="{FF2B5EF4-FFF2-40B4-BE49-F238E27FC236}">
                <a16:creationId xmlns:a16="http://schemas.microsoft.com/office/drawing/2014/main" id="{FF738B42-7B57-3B4D-8330-2C997CF5C6F0}"/>
              </a:ext>
            </a:extLst>
          </p:cNvPr>
          <p:cNvSpPr txBox="1"/>
          <p:nvPr/>
        </p:nvSpPr>
        <p:spPr>
          <a:xfrm>
            <a:off x="5763360" y="4009230"/>
            <a:ext cx="1272369" cy="553998"/>
          </a:xfrm>
          <a:prstGeom prst="rect">
            <a:avLst/>
          </a:prstGeom>
          <a:noFill/>
        </p:spPr>
        <p:txBody>
          <a:bodyPr wrap="square" rtlCol="0">
            <a:spAutoFit/>
          </a:bodyPr>
          <a:lstStyle/>
          <a:p>
            <a:r>
              <a:rPr lang="it-IT" sz="1000" dirty="0">
                <a:latin typeface="Avenir Next" panose="020B0503020202020204" pitchFamily="34" charset="0"/>
              </a:rPr>
              <a:t>Plan 2. </a:t>
            </a:r>
          </a:p>
          <a:p>
            <a:r>
              <a:rPr lang="it-IT" sz="1000" dirty="0">
                <a:latin typeface="Avenir Next" panose="020B0503020202020204" pitchFamily="34" charset="0"/>
              </a:rPr>
              <a:t>do in </a:t>
            </a:r>
            <a:r>
              <a:rPr lang="it-IT" sz="1000" dirty="0" err="1">
                <a:latin typeface="Avenir Next" panose="020B0503020202020204" pitchFamily="34" charset="0"/>
              </a:rPr>
              <a:t>order</a:t>
            </a:r>
            <a:r>
              <a:rPr lang="it-IT" sz="1000" dirty="0">
                <a:latin typeface="Avenir Next" panose="020B0503020202020204" pitchFamily="34" charset="0"/>
              </a:rPr>
              <a:t>  2.1, 2.2, 2.3,</a:t>
            </a:r>
          </a:p>
        </p:txBody>
      </p:sp>
      <p:sp>
        <p:nvSpPr>
          <p:cNvPr id="26" name="CasellaDiTesto 25">
            <a:extLst>
              <a:ext uri="{FF2B5EF4-FFF2-40B4-BE49-F238E27FC236}">
                <a16:creationId xmlns:a16="http://schemas.microsoft.com/office/drawing/2014/main" id="{35671642-A470-E04F-BB96-B85BE41E309A}"/>
              </a:ext>
            </a:extLst>
          </p:cNvPr>
          <p:cNvSpPr txBox="1"/>
          <p:nvPr/>
        </p:nvSpPr>
        <p:spPr>
          <a:xfrm>
            <a:off x="9448927" y="3899642"/>
            <a:ext cx="2544043" cy="553998"/>
          </a:xfrm>
          <a:prstGeom prst="rect">
            <a:avLst/>
          </a:prstGeom>
          <a:noFill/>
        </p:spPr>
        <p:txBody>
          <a:bodyPr wrap="square" rtlCol="0">
            <a:spAutoFit/>
          </a:bodyPr>
          <a:lstStyle/>
          <a:p>
            <a:r>
              <a:rPr lang="it-IT" sz="1000" dirty="0">
                <a:latin typeface="Avenir Next" panose="020B0503020202020204" pitchFamily="34" charset="0"/>
              </a:rPr>
              <a:t>Plan 3.</a:t>
            </a:r>
          </a:p>
          <a:p>
            <a:r>
              <a:rPr lang="it-IT" sz="1000" dirty="0">
                <a:latin typeface="Avenir Next" panose="020B0503020202020204" pitchFamily="34" charset="0"/>
              </a:rPr>
              <a:t>do in </a:t>
            </a:r>
            <a:r>
              <a:rPr lang="it-IT" sz="1000" dirty="0" err="1">
                <a:latin typeface="Avenir Next" panose="020B0503020202020204" pitchFamily="34" charset="0"/>
              </a:rPr>
              <a:t>any</a:t>
            </a:r>
            <a:r>
              <a:rPr lang="it-IT" sz="1000" dirty="0">
                <a:latin typeface="Avenir Next" panose="020B0503020202020204" pitchFamily="34" charset="0"/>
              </a:rPr>
              <a:t> </a:t>
            </a:r>
            <a:r>
              <a:rPr lang="it-IT" sz="1000" dirty="0" err="1">
                <a:latin typeface="Avenir Next" panose="020B0503020202020204" pitchFamily="34" charset="0"/>
              </a:rPr>
              <a:t>order</a:t>
            </a:r>
            <a:r>
              <a:rPr lang="it-IT" sz="1000" dirty="0">
                <a:latin typeface="Avenir Next" panose="020B0503020202020204" pitchFamily="34" charset="0"/>
              </a:rPr>
              <a:t> </a:t>
            </a:r>
            <a:r>
              <a:rPr lang="it-IT" sz="1000" dirty="0" err="1">
                <a:latin typeface="Avenir Next" panose="020B0503020202020204" pitchFamily="34" charset="0"/>
              </a:rPr>
              <a:t>you</a:t>
            </a:r>
            <a:r>
              <a:rPr lang="it-IT" sz="1000" dirty="0">
                <a:latin typeface="Avenir Next" panose="020B0503020202020204" pitchFamily="34" charset="0"/>
              </a:rPr>
              <a:t> </a:t>
            </a:r>
            <a:r>
              <a:rPr lang="it-IT" sz="1000" dirty="0" err="1">
                <a:latin typeface="Avenir Next" panose="020B0503020202020204" pitchFamily="34" charset="0"/>
              </a:rPr>
              <a:t>want</a:t>
            </a:r>
            <a:r>
              <a:rPr lang="it-IT" sz="1000" dirty="0">
                <a:latin typeface="Avenir Next" panose="020B0503020202020204" pitchFamily="34" charset="0"/>
              </a:rPr>
              <a:t> and </a:t>
            </a:r>
            <a:r>
              <a:rPr lang="it-IT" sz="1000" dirty="0" err="1">
                <a:latin typeface="Avenir Next" panose="020B0503020202020204" pitchFamily="34" charset="0"/>
              </a:rPr>
              <a:t>if</a:t>
            </a:r>
            <a:r>
              <a:rPr lang="it-IT" sz="1000" dirty="0">
                <a:latin typeface="Avenir Next" panose="020B0503020202020204" pitchFamily="34" charset="0"/>
              </a:rPr>
              <a:t> </a:t>
            </a:r>
            <a:r>
              <a:rPr lang="it-IT" sz="1000" dirty="0" err="1">
                <a:latin typeface="Avenir Next" panose="020B0503020202020204" pitchFamily="34" charset="0"/>
              </a:rPr>
              <a:t>needed</a:t>
            </a:r>
            <a:r>
              <a:rPr lang="it-IT" sz="1000" dirty="0">
                <a:latin typeface="Avenir Next" panose="020B0503020202020204" pitchFamily="34" charset="0"/>
              </a:rPr>
              <a:t>          3.1, 3.2, 3.3, 3.4 and 3.5</a:t>
            </a:r>
          </a:p>
        </p:txBody>
      </p:sp>
      <p:sp>
        <p:nvSpPr>
          <p:cNvPr id="27" name="CasellaDiTesto 26">
            <a:extLst>
              <a:ext uri="{FF2B5EF4-FFF2-40B4-BE49-F238E27FC236}">
                <a16:creationId xmlns:a16="http://schemas.microsoft.com/office/drawing/2014/main" id="{CC830108-04CE-4D41-8E60-333DAA983413}"/>
              </a:ext>
            </a:extLst>
          </p:cNvPr>
          <p:cNvSpPr txBox="1"/>
          <p:nvPr/>
        </p:nvSpPr>
        <p:spPr>
          <a:xfrm>
            <a:off x="4317112" y="3685545"/>
            <a:ext cx="1475999" cy="1015663"/>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 Active </a:t>
            </a:r>
            <a:r>
              <a:rPr lang="it-IT" sz="1200" dirty="0" err="1"/>
              <a:t>edit</a:t>
            </a:r>
            <a:r>
              <a:rPr lang="it-IT" sz="1200" dirty="0"/>
              <a:t> mode for the </a:t>
            </a:r>
            <a:r>
              <a:rPr lang="it-IT" sz="1200" dirty="0" err="1"/>
              <a:t>coruse</a:t>
            </a:r>
            <a:r>
              <a:rPr lang="it-IT" sz="1200" dirty="0"/>
              <a:t> </a:t>
            </a:r>
            <a:r>
              <a:rPr lang="it-IT" sz="1200" dirty="0" err="1"/>
              <a:t>you</a:t>
            </a:r>
            <a:r>
              <a:rPr lang="it-IT" sz="1200" dirty="0"/>
              <a:t> </a:t>
            </a:r>
            <a:r>
              <a:rPr lang="it-IT" sz="1200" dirty="0" err="1"/>
              <a:t>want</a:t>
            </a:r>
            <a:r>
              <a:rPr lang="it-IT" sz="1200" dirty="0"/>
              <a:t> to </a:t>
            </a:r>
            <a:r>
              <a:rPr lang="it-IT" sz="1200" dirty="0" err="1"/>
              <a:t>change</a:t>
            </a:r>
            <a:r>
              <a:rPr lang="it-IT" sz="1200" dirty="0"/>
              <a:t> information </a:t>
            </a:r>
          </a:p>
        </p:txBody>
      </p:sp>
      <p:sp>
        <p:nvSpPr>
          <p:cNvPr id="28" name="CasellaDiTesto 27">
            <a:extLst>
              <a:ext uri="{FF2B5EF4-FFF2-40B4-BE49-F238E27FC236}">
                <a16:creationId xmlns:a16="http://schemas.microsoft.com/office/drawing/2014/main" id="{1911A6A3-8994-C54D-9784-2ED4821F8485}"/>
              </a:ext>
            </a:extLst>
          </p:cNvPr>
          <p:cNvSpPr txBox="1"/>
          <p:nvPr/>
        </p:nvSpPr>
        <p:spPr>
          <a:xfrm>
            <a:off x="748544" y="3689470"/>
            <a:ext cx="1260000" cy="10152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 Go to </a:t>
            </a:r>
            <a:r>
              <a:rPr lang="it-IT" sz="1200" dirty="0" err="1"/>
              <a:t>your</a:t>
            </a:r>
            <a:r>
              <a:rPr lang="it-IT" sz="1200" dirty="0"/>
              <a:t> </a:t>
            </a:r>
            <a:r>
              <a:rPr lang="it-IT" sz="1200" dirty="0" err="1"/>
              <a:t>courses</a:t>
            </a:r>
            <a:r>
              <a:rPr lang="it-IT" sz="1200" dirty="0"/>
              <a:t> list</a:t>
            </a:r>
          </a:p>
        </p:txBody>
      </p:sp>
      <p:sp>
        <p:nvSpPr>
          <p:cNvPr id="30" name="CasellaDiTesto 29">
            <a:extLst>
              <a:ext uri="{FF2B5EF4-FFF2-40B4-BE49-F238E27FC236}">
                <a16:creationId xmlns:a16="http://schemas.microsoft.com/office/drawing/2014/main" id="{178B30F4-1D5C-4B46-A8EC-618FFB9A9FB5}"/>
              </a:ext>
            </a:extLst>
          </p:cNvPr>
          <p:cNvSpPr txBox="1"/>
          <p:nvPr/>
        </p:nvSpPr>
        <p:spPr>
          <a:xfrm>
            <a:off x="3329034" y="5126798"/>
            <a:ext cx="90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2.1. Look </a:t>
            </a:r>
            <a:r>
              <a:rPr lang="it-IT" sz="1200" dirty="0" err="1"/>
              <a:t>at</a:t>
            </a:r>
            <a:r>
              <a:rPr lang="it-IT" sz="1200" dirty="0"/>
              <a:t> </a:t>
            </a:r>
            <a:r>
              <a:rPr lang="it-IT" sz="1200" dirty="0" err="1"/>
              <a:t>your</a:t>
            </a:r>
            <a:r>
              <a:rPr lang="it-IT" sz="1200" dirty="0"/>
              <a:t> </a:t>
            </a:r>
            <a:r>
              <a:rPr lang="it-IT" sz="1200" dirty="0" err="1"/>
              <a:t>courses</a:t>
            </a:r>
            <a:r>
              <a:rPr lang="it-IT" sz="1200" dirty="0"/>
              <a:t>’ list</a:t>
            </a:r>
          </a:p>
        </p:txBody>
      </p:sp>
      <p:sp>
        <p:nvSpPr>
          <p:cNvPr id="31" name="CasellaDiTesto 30">
            <a:extLst>
              <a:ext uri="{FF2B5EF4-FFF2-40B4-BE49-F238E27FC236}">
                <a16:creationId xmlns:a16="http://schemas.microsoft.com/office/drawing/2014/main" id="{765605ED-48E3-8B45-ABCF-46F1DBF59BE0}"/>
              </a:ext>
            </a:extLst>
          </p:cNvPr>
          <p:cNvSpPr txBox="1"/>
          <p:nvPr/>
        </p:nvSpPr>
        <p:spPr>
          <a:xfrm>
            <a:off x="4255342" y="5117273"/>
            <a:ext cx="1332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2.2. </a:t>
            </a:r>
            <a:r>
              <a:rPr lang="it-IT" sz="1200" dirty="0" err="1"/>
              <a:t>Find</a:t>
            </a:r>
            <a:r>
              <a:rPr lang="it-IT" sz="1200" dirty="0"/>
              <a:t> the </a:t>
            </a:r>
            <a:r>
              <a:rPr lang="it-IT" sz="1200" dirty="0" err="1"/>
              <a:t>course</a:t>
            </a:r>
            <a:r>
              <a:rPr lang="it-IT" sz="1200" dirty="0"/>
              <a:t> </a:t>
            </a:r>
            <a:r>
              <a:rPr lang="it-IT" sz="1200" dirty="0" err="1"/>
              <a:t>you</a:t>
            </a:r>
            <a:r>
              <a:rPr lang="it-IT" sz="1200" dirty="0"/>
              <a:t> </a:t>
            </a:r>
            <a:r>
              <a:rPr lang="it-IT" sz="1200" dirty="0" err="1"/>
              <a:t>want</a:t>
            </a:r>
            <a:r>
              <a:rPr lang="it-IT" sz="1200" dirty="0"/>
              <a:t> to </a:t>
            </a:r>
            <a:r>
              <a:rPr lang="it-IT" sz="1200" dirty="0" err="1"/>
              <a:t>manage</a:t>
            </a:r>
            <a:r>
              <a:rPr lang="it-IT" sz="1200" dirty="0"/>
              <a:t> information</a:t>
            </a:r>
          </a:p>
        </p:txBody>
      </p:sp>
      <p:sp>
        <p:nvSpPr>
          <p:cNvPr id="32" name="CasellaDiTesto 31">
            <a:extLst>
              <a:ext uri="{FF2B5EF4-FFF2-40B4-BE49-F238E27FC236}">
                <a16:creationId xmlns:a16="http://schemas.microsoft.com/office/drawing/2014/main" id="{8E4D106D-0B0B-ED44-BDC9-A9DAE724D56E}"/>
              </a:ext>
            </a:extLst>
          </p:cNvPr>
          <p:cNvSpPr txBox="1"/>
          <p:nvPr/>
        </p:nvSpPr>
        <p:spPr>
          <a:xfrm>
            <a:off x="5627397" y="5124619"/>
            <a:ext cx="1016118"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2.3. Select </a:t>
            </a:r>
            <a:r>
              <a:rPr lang="it-IT" sz="1200" dirty="0" err="1"/>
              <a:t>edit</a:t>
            </a:r>
            <a:r>
              <a:rPr lang="it-IT" sz="1200" dirty="0"/>
              <a:t> mode for </a:t>
            </a:r>
            <a:r>
              <a:rPr lang="it-IT" sz="1200" dirty="0" err="1"/>
              <a:t>that</a:t>
            </a:r>
            <a:r>
              <a:rPr lang="it-IT" sz="1200" dirty="0"/>
              <a:t> </a:t>
            </a:r>
            <a:r>
              <a:rPr lang="it-IT" sz="1200" dirty="0" err="1"/>
              <a:t>course</a:t>
            </a:r>
            <a:endParaRPr lang="it-IT" sz="1200" dirty="0"/>
          </a:p>
        </p:txBody>
      </p:sp>
      <p:cxnSp>
        <p:nvCxnSpPr>
          <p:cNvPr id="33" name="Connettore 4 27">
            <a:extLst>
              <a:ext uri="{FF2B5EF4-FFF2-40B4-BE49-F238E27FC236}">
                <a16:creationId xmlns:a16="http://schemas.microsoft.com/office/drawing/2014/main" id="{01D71FB9-7004-C64F-96CC-28C53455CE47}"/>
              </a:ext>
            </a:extLst>
          </p:cNvPr>
          <p:cNvCxnSpPr>
            <a:cxnSpLocks/>
            <a:stCxn id="8" idx="2"/>
            <a:endCxn id="34" idx="0"/>
          </p:cNvCxnSpPr>
          <p:nvPr/>
        </p:nvCxnSpPr>
        <p:spPr>
          <a:xfrm rot="16200000" flipH="1">
            <a:off x="7138439" y="2098214"/>
            <a:ext cx="262718" cy="2919793"/>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4" name="CasellaDiTesto 33">
            <a:extLst>
              <a:ext uri="{FF2B5EF4-FFF2-40B4-BE49-F238E27FC236}">
                <a16:creationId xmlns:a16="http://schemas.microsoft.com/office/drawing/2014/main" id="{A82E8CB3-57C7-7F47-AFC8-AC1C36A68704}"/>
              </a:ext>
            </a:extLst>
          </p:cNvPr>
          <p:cNvSpPr txBox="1"/>
          <p:nvPr/>
        </p:nvSpPr>
        <p:spPr>
          <a:xfrm>
            <a:off x="8027695" y="3689470"/>
            <a:ext cx="1404000" cy="10152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 </a:t>
            </a:r>
            <a:r>
              <a:rPr lang="it-IT" sz="1200" dirty="0" err="1"/>
              <a:t>Change</a:t>
            </a:r>
            <a:r>
              <a:rPr lang="it-IT" sz="1200" dirty="0"/>
              <a:t>/</a:t>
            </a:r>
            <a:r>
              <a:rPr lang="it-IT" sz="1200" dirty="0" err="1"/>
              <a:t>Add</a:t>
            </a:r>
            <a:r>
              <a:rPr lang="it-IT" sz="1200" dirty="0"/>
              <a:t> </a:t>
            </a:r>
            <a:r>
              <a:rPr lang="it-IT" sz="1200" dirty="0" err="1"/>
              <a:t>course’s</a:t>
            </a:r>
            <a:r>
              <a:rPr lang="it-IT" sz="1200" dirty="0"/>
              <a:t> information</a:t>
            </a:r>
          </a:p>
        </p:txBody>
      </p:sp>
      <p:sp>
        <p:nvSpPr>
          <p:cNvPr id="35" name="CasellaDiTesto 34">
            <a:extLst>
              <a:ext uri="{FF2B5EF4-FFF2-40B4-BE49-F238E27FC236}">
                <a16:creationId xmlns:a16="http://schemas.microsoft.com/office/drawing/2014/main" id="{C194C39A-8B96-D145-A51B-FA3CEECAFC4E}"/>
              </a:ext>
            </a:extLst>
          </p:cNvPr>
          <p:cNvSpPr txBox="1"/>
          <p:nvPr/>
        </p:nvSpPr>
        <p:spPr>
          <a:xfrm>
            <a:off x="6766329" y="5137276"/>
            <a:ext cx="936000" cy="936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3.1. </a:t>
            </a:r>
            <a:r>
              <a:rPr lang="it-IT" sz="1200" dirty="0" err="1"/>
              <a:t>Change</a:t>
            </a:r>
            <a:r>
              <a:rPr lang="it-IT" sz="1200" dirty="0"/>
              <a:t> or Add </a:t>
            </a:r>
            <a:r>
              <a:rPr lang="it-IT" sz="1200" dirty="0" err="1"/>
              <a:t>course</a:t>
            </a:r>
            <a:r>
              <a:rPr lang="it-IT" sz="1200" dirty="0"/>
              <a:t> Website</a:t>
            </a:r>
          </a:p>
        </p:txBody>
      </p:sp>
      <p:sp>
        <p:nvSpPr>
          <p:cNvPr id="36" name="CasellaDiTesto 35">
            <a:extLst>
              <a:ext uri="{FF2B5EF4-FFF2-40B4-BE49-F238E27FC236}">
                <a16:creationId xmlns:a16="http://schemas.microsoft.com/office/drawing/2014/main" id="{AF383559-7810-BF4B-8C56-FE7C525E4774}"/>
              </a:ext>
            </a:extLst>
          </p:cNvPr>
          <p:cNvSpPr txBox="1"/>
          <p:nvPr/>
        </p:nvSpPr>
        <p:spPr>
          <a:xfrm>
            <a:off x="7724908" y="5133016"/>
            <a:ext cx="1188584" cy="936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3.2. </a:t>
            </a:r>
            <a:r>
              <a:rPr lang="it-IT" sz="1200" dirty="0" err="1"/>
              <a:t>Change</a:t>
            </a:r>
            <a:r>
              <a:rPr lang="it-IT" sz="1200" dirty="0"/>
              <a:t> or </a:t>
            </a:r>
            <a:r>
              <a:rPr lang="it-IT" sz="1200" dirty="0" err="1"/>
              <a:t>Add</a:t>
            </a:r>
            <a:r>
              <a:rPr lang="it-IT" sz="1200" dirty="0"/>
              <a:t> info </a:t>
            </a:r>
            <a:r>
              <a:rPr lang="it-IT" sz="1200" dirty="0" err="1"/>
              <a:t>about</a:t>
            </a:r>
            <a:r>
              <a:rPr lang="it-IT" sz="1200" dirty="0"/>
              <a:t> </a:t>
            </a:r>
            <a:r>
              <a:rPr lang="it-IT" sz="1200" dirty="0" err="1"/>
              <a:t>reference</a:t>
            </a:r>
            <a:r>
              <a:rPr lang="it-IT" sz="1200" dirty="0"/>
              <a:t> </a:t>
            </a:r>
            <a:r>
              <a:rPr lang="it-IT" sz="1200" dirty="0" err="1"/>
              <a:t>material</a:t>
            </a:r>
            <a:endParaRPr lang="it-IT" sz="1200" dirty="0"/>
          </a:p>
        </p:txBody>
      </p:sp>
      <p:sp>
        <p:nvSpPr>
          <p:cNvPr id="38" name="CasellaDiTesto 37">
            <a:extLst>
              <a:ext uri="{FF2B5EF4-FFF2-40B4-BE49-F238E27FC236}">
                <a16:creationId xmlns:a16="http://schemas.microsoft.com/office/drawing/2014/main" id="{A3F3C776-146F-EB49-B11E-44ED8F37FDE6}"/>
              </a:ext>
            </a:extLst>
          </p:cNvPr>
          <p:cNvSpPr txBox="1"/>
          <p:nvPr/>
        </p:nvSpPr>
        <p:spPr>
          <a:xfrm>
            <a:off x="8936071" y="5135909"/>
            <a:ext cx="1044000" cy="936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3.3. </a:t>
            </a:r>
            <a:r>
              <a:rPr lang="it-IT" sz="1200" dirty="0" err="1"/>
              <a:t>Change</a:t>
            </a:r>
            <a:r>
              <a:rPr lang="it-IT" sz="1200" dirty="0"/>
              <a:t> or </a:t>
            </a:r>
            <a:r>
              <a:rPr lang="it-IT" sz="1200" dirty="0" err="1"/>
              <a:t>Add</a:t>
            </a:r>
            <a:r>
              <a:rPr lang="it-IT" sz="1200" dirty="0"/>
              <a:t> info for online </a:t>
            </a:r>
            <a:r>
              <a:rPr lang="it-IT" sz="1200" dirty="0" err="1"/>
              <a:t>lessons</a:t>
            </a:r>
            <a:endParaRPr lang="it-IT" sz="1200" dirty="0"/>
          </a:p>
        </p:txBody>
      </p:sp>
      <p:sp>
        <p:nvSpPr>
          <p:cNvPr id="39" name="CasellaDiTesto 38">
            <a:extLst>
              <a:ext uri="{FF2B5EF4-FFF2-40B4-BE49-F238E27FC236}">
                <a16:creationId xmlns:a16="http://schemas.microsoft.com/office/drawing/2014/main" id="{25C63406-A087-0448-8DCB-6912CBB6019B}"/>
              </a:ext>
            </a:extLst>
          </p:cNvPr>
          <p:cNvSpPr txBox="1"/>
          <p:nvPr/>
        </p:nvSpPr>
        <p:spPr>
          <a:xfrm>
            <a:off x="9996656" y="5137274"/>
            <a:ext cx="1080000" cy="936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3.4. </a:t>
            </a:r>
            <a:r>
              <a:rPr lang="it-IT" sz="1200" dirty="0" err="1"/>
              <a:t>Change</a:t>
            </a:r>
            <a:r>
              <a:rPr lang="it-IT" sz="1200" dirty="0"/>
              <a:t> or Add </a:t>
            </a:r>
            <a:r>
              <a:rPr lang="it-IT" sz="1200" dirty="0" err="1"/>
              <a:t>course’s</a:t>
            </a:r>
            <a:r>
              <a:rPr lang="it-IT" sz="1200" dirty="0"/>
              <a:t> </a:t>
            </a:r>
            <a:r>
              <a:rPr lang="it-IT" sz="1200" dirty="0" err="1"/>
              <a:t>lessons</a:t>
            </a:r>
            <a:r>
              <a:rPr lang="it-IT" sz="1200" dirty="0"/>
              <a:t> schedule</a:t>
            </a:r>
          </a:p>
        </p:txBody>
      </p:sp>
      <p:cxnSp>
        <p:nvCxnSpPr>
          <p:cNvPr id="40" name="Connettore 4 54">
            <a:extLst>
              <a:ext uri="{FF2B5EF4-FFF2-40B4-BE49-F238E27FC236}">
                <a16:creationId xmlns:a16="http://schemas.microsoft.com/office/drawing/2014/main" id="{AC3410B5-3B4D-F843-80A6-09D619853D4D}"/>
              </a:ext>
            </a:extLst>
          </p:cNvPr>
          <p:cNvCxnSpPr>
            <a:cxnSpLocks/>
            <a:stCxn id="34" idx="2"/>
            <a:endCxn id="35" idx="0"/>
          </p:cNvCxnSpPr>
          <p:nvPr/>
        </p:nvCxnSpPr>
        <p:spPr>
          <a:xfrm rot="5400000">
            <a:off x="7765709" y="4173290"/>
            <a:ext cx="432606" cy="149536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1" name="CasellaDiTesto 40">
            <a:extLst>
              <a:ext uri="{FF2B5EF4-FFF2-40B4-BE49-F238E27FC236}">
                <a16:creationId xmlns:a16="http://schemas.microsoft.com/office/drawing/2014/main" id="{60C045FA-2D4B-E74D-966D-6FB679EC127B}"/>
              </a:ext>
            </a:extLst>
          </p:cNvPr>
          <p:cNvSpPr txBox="1"/>
          <p:nvPr/>
        </p:nvSpPr>
        <p:spPr>
          <a:xfrm>
            <a:off x="11096976" y="5133329"/>
            <a:ext cx="974663" cy="936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3.5. </a:t>
            </a:r>
            <a:r>
              <a:rPr lang="it-IT" sz="1200" dirty="0" err="1"/>
              <a:t>Change</a:t>
            </a:r>
            <a:r>
              <a:rPr lang="it-IT" sz="1200" dirty="0"/>
              <a:t> or </a:t>
            </a:r>
            <a:r>
              <a:rPr lang="it-IT" sz="1200" dirty="0" err="1"/>
              <a:t>Add</a:t>
            </a:r>
            <a:r>
              <a:rPr lang="it-IT" sz="1200" dirty="0"/>
              <a:t> a </a:t>
            </a:r>
            <a:r>
              <a:rPr lang="it-IT" sz="1200" dirty="0" err="1"/>
              <a:t>exam</a:t>
            </a:r>
            <a:r>
              <a:rPr lang="it-IT" sz="1200" dirty="0"/>
              <a:t> date</a:t>
            </a:r>
          </a:p>
        </p:txBody>
      </p:sp>
      <p:sp>
        <p:nvSpPr>
          <p:cNvPr id="42" name="CasellaDiTesto 41">
            <a:extLst>
              <a:ext uri="{FF2B5EF4-FFF2-40B4-BE49-F238E27FC236}">
                <a16:creationId xmlns:a16="http://schemas.microsoft.com/office/drawing/2014/main" id="{ECBD2283-E80A-453C-93ED-4DF080E07913}"/>
              </a:ext>
            </a:extLst>
          </p:cNvPr>
          <p:cNvSpPr txBox="1"/>
          <p:nvPr/>
        </p:nvSpPr>
        <p:spPr>
          <a:xfrm>
            <a:off x="2318390" y="5124620"/>
            <a:ext cx="900000" cy="900000"/>
          </a:xfrm>
          <a:prstGeom prst="rect">
            <a:avLst/>
          </a:prstGeom>
          <a:solidFill>
            <a:schemeClr val="bg1"/>
          </a:solidFill>
          <a:ln>
            <a:solidFill>
              <a:srgbClr val="002060"/>
            </a:solidFill>
          </a:ln>
        </p:spPr>
        <p:txBody>
          <a:bodyPr vert="horz" wrap="square" rtlCol="0" anchor="ctr" anchorCtr="0">
            <a:spAutoFit/>
          </a:bodyPr>
          <a:lstStyle/>
          <a:p>
            <a:pPr algn="ctr"/>
            <a:r>
              <a:rPr lang="it-IT" sz="1200" dirty="0"/>
              <a:t>1.4 Go to </a:t>
            </a:r>
            <a:r>
              <a:rPr lang="it-IT" sz="1200" dirty="0" err="1"/>
              <a:t>your</a:t>
            </a:r>
            <a:r>
              <a:rPr lang="it-IT" sz="1200" dirty="0"/>
              <a:t> </a:t>
            </a:r>
            <a:r>
              <a:rPr lang="it-IT" sz="1200" dirty="0" err="1"/>
              <a:t>courses</a:t>
            </a:r>
            <a:r>
              <a:rPr lang="it-IT" sz="1200" dirty="0"/>
              <a:t> list</a:t>
            </a:r>
          </a:p>
        </p:txBody>
      </p:sp>
      <p:cxnSp>
        <p:nvCxnSpPr>
          <p:cNvPr id="43" name="Connettore 4 42">
            <a:extLst>
              <a:ext uri="{FF2B5EF4-FFF2-40B4-BE49-F238E27FC236}">
                <a16:creationId xmlns:a16="http://schemas.microsoft.com/office/drawing/2014/main" id="{E80000C8-64A7-4DDB-A137-02FCA2668015}"/>
              </a:ext>
            </a:extLst>
          </p:cNvPr>
          <p:cNvCxnSpPr>
            <a:cxnSpLocks/>
            <a:stCxn id="28" idx="2"/>
            <a:endCxn id="42" idx="0"/>
          </p:cNvCxnSpPr>
          <p:nvPr/>
        </p:nvCxnSpPr>
        <p:spPr>
          <a:xfrm rot="16200000" flipH="1">
            <a:off x="1863492" y="4219722"/>
            <a:ext cx="419950" cy="1389846"/>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06331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CasellaDiTesto 36">
            <a:extLst>
              <a:ext uri="{FF2B5EF4-FFF2-40B4-BE49-F238E27FC236}">
                <a16:creationId xmlns:a16="http://schemas.microsoft.com/office/drawing/2014/main" id="{03529AA4-942D-D147-BE54-AAFF06DFD73F}"/>
              </a:ext>
            </a:extLst>
          </p:cNvPr>
          <p:cNvSpPr txBox="1"/>
          <p:nvPr/>
        </p:nvSpPr>
        <p:spPr>
          <a:xfrm>
            <a:off x="134903" y="173967"/>
            <a:ext cx="6174987" cy="369332"/>
          </a:xfrm>
          <a:prstGeom prst="rect">
            <a:avLst/>
          </a:prstGeom>
          <a:noFill/>
        </p:spPr>
        <p:txBody>
          <a:bodyPr wrap="square" rtlCol="0">
            <a:spAutoFit/>
          </a:bodyPr>
          <a:lstStyle/>
          <a:p>
            <a:r>
              <a:rPr lang="it-IT" b="1" dirty="0">
                <a:solidFill>
                  <a:srgbClr val="0070C0"/>
                </a:solidFill>
                <a:latin typeface="Avenir Next" panose="020B0503020202020204" pitchFamily="34" charset="0"/>
              </a:rPr>
              <a:t>State </a:t>
            </a:r>
            <a:r>
              <a:rPr lang="it-IT" b="1" dirty="0" err="1">
                <a:solidFill>
                  <a:srgbClr val="0070C0"/>
                </a:solidFill>
                <a:latin typeface="Avenir Next" panose="020B0503020202020204" pitchFamily="34" charset="0"/>
              </a:rPr>
              <a:t>Transition</a:t>
            </a:r>
            <a:r>
              <a:rPr lang="it-IT" b="1" dirty="0">
                <a:solidFill>
                  <a:srgbClr val="0070C0"/>
                </a:solidFill>
                <a:latin typeface="Avenir Next" panose="020B0503020202020204" pitchFamily="34" charset="0"/>
              </a:rPr>
              <a:t> Networks</a:t>
            </a:r>
          </a:p>
        </p:txBody>
      </p:sp>
      <p:sp>
        <p:nvSpPr>
          <p:cNvPr id="41" name="Arco 40">
            <a:extLst>
              <a:ext uri="{FF2B5EF4-FFF2-40B4-BE49-F238E27FC236}">
                <a16:creationId xmlns:a16="http://schemas.microsoft.com/office/drawing/2014/main" id="{11CBB0B9-ADFC-7B40-8EF0-26CC52F2B642}"/>
              </a:ext>
            </a:extLst>
          </p:cNvPr>
          <p:cNvSpPr/>
          <p:nvPr/>
        </p:nvSpPr>
        <p:spPr>
          <a:xfrm rot="1247960">
            <a:off x="7660345" y="1417355"/>
            <a:ext cx="1152319" cy="1280655"/>
          </a:xfrm>
          <a:prstGeom prst="arc">
            <a:avLst>
              <a:gd name="adj1" fmla="val 8435865"/>
              <a:gd name="adj2" fmla="val 4293900"/>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2" name="Arco 41">
            <a:extLst>
              <a:ext uri="{FF2B5EF4-FFF2-40B4-BE49-F238E27FC236}">
                <a16:creationId xmlns:a16="http://schemas.microsoft.com/office/drawing/2014/main" id="{14EB3711-7C4C-234C-A80C-C854B597A886}"/>
              </a:ext>
            </a:extLst>
          </p:cNvPr>
          <p:cNvSpPr/>
          <p:nvPr/>
        </p:nvSpPr>
        <p:spPr>
          <a:xfrm rot="20175918">
            <a:off x="6357482" y="1364703"/>
            <a:ext cx="1153583" cy="1122075"/>
          </a:xfrm>
          <a:prstGeom prst="arc">
            <a:avLst>
              <a:gd name="adj1" fmla="val 6760555"/>
              <a:gd name="adj2" fmla="val 3237574"/>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3" name="Ovale 42">
            <a:extLst>
              <a:ext uri="{FF2B5EF4-FFF2-40B4-BE49-F238E27FC236}">
                <a16:creationId xmlns:a16="http://schemas.microsoft.com/office/drawing/2014/main" id="{4338422A-D57C-7F4D-9F82-3167DC235A46}"/>
              </a:ext>
            </a:extLst>
          </p:cNvPr>
          <p:cNvSpPr/>
          <p:nvPr/>
        </p:nvSpPr>
        <p:spPr>
          <a:xfrm>
            <a:off x="531964" y="3406283"/>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Ovale 43">
            <a:extLst>
              <a:ext uri="{FF2B5EF4-FFF2-40B4-BE49-F238E27FC236}">
                <a16:creationId xmlns:a16="http://schemas.microsoft.com/office/drawing/2014/main" id="{1CB8DF66-9F08-9444-96C1-9E88969ACF0E}"/>
              </a:ext>
            </a:extLst>
          </p:cNvPr>
          <p:cNvSpPr/>
          <p:nvPr/>
        </p:nvSpPr>
        <p:spPr>
          <a:xfrm>
            <a:off x="654429" y="3469996"/>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CasellaDiTesto 44">
            <a:extLst>
              <a:ext uri="{FF2B5EF4-FFF2-40B4-BE49-F238E27FC236}">
                <a16:creationId xmlns:a16="http://schemas.microsoft.com/office/drawing/2014/main" id="{7E8522DE-0EA7-424F-953F-796F2A03185A}"/>
              </a:ext>
            </a:extLst>
          </p:cNvPr>
          <p:cNvSpPr txBox="1"/>
          <p:nvPr/>
        </p:nvSpPr>
        <p:spPr>
          <a:xfrm>
            <a:off x="891426" y="3649921"/>
            <a:ext cx="881756" cy="276999"/>
          </a:xfrm>
          <a:prstGeom prst="rect">
            <a:avLst/>
          </a:prstGeom>
          <a:noFill/>
        </p:spPr>
        <p:txBody>
          <a:bodyPr wrap="square" rtlCol="0">
            <a:spAutoFit/>
          </a:bodyPr>
          <a:lstStyle/>
          <a:p>
            <a:r>
              <a:rPr lang="it-IT" sz="1200" b="1" dirty="0">
                <a:solidFill>
                  <a:srgbClr val="00B050"/>
                </a:solidFill>
                <a:latin typeface="Avenir Next" panose="020B0503020202020204" pitchFamily="34" charset="0"/>
              </a:rPr>
              <a:t>Start</a:t>
            </a:r>
          </a:p>
        </p:txBody>
      </p:sp>
      <p:cxnSp>
        <p:nvCxnSpPr>
          <p:cNvPr id="46" name="Connettore 2 45">
            <a:extLst>
              <a:ext uri="{FF2B5EF4-FFF2-40B4-BE49-F238E27FC236}">
                <a16:creationId xmlns:a16="http://schemas.microsoft.com/office/drawing/2014/main" id="{E100CDA4-605D-B44B-9384-1E925B861DDF}"/>
              </a:ext>
            </a:extLst>
          </p:cNvPr>
          <p:cNvCxnSpPr>
            <a:cxnSpLocks/>
            <a:stCxn id="43" idx="7"/>
            <a:endCxn id="47" idx="3"/>
          </p:cNvCxnSpPr>
          <p:nvPr/>
        </p:nvCxnSpPr>
        <p:spPr>
          <a:xfrm flipV="1">
            <a:off x="1600079" y="2936660"/>
            <a:ext cx="754717" cy="581549"/>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7" name="Ovale 46">
            <a:extLst>
              <a:ext uri="{FF2B5EF4-FFF2-40B4-BE49-F238E27FC236}">
                <a16:creationId xmlns:a16="http://schemas.microsoft.com/office/drawing/2014/main" id="{82473F42-1BCE-2645-9343-D7A24EB4EA8A}"/>
              </a:ext>
            </a:extLst>
          </p:cNvPr>
          <p:cNvSpPr/>
          <p:nvPr/>
        </p:nvSpPr>
        <p:spPr>
          <a:xfrm>
            <a:off x="2164298" y="2284308"/>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8" name="CasellaDiTesto 47">
            <a:extLst>
              <a:ext uri="{FF2B5EF4-FFF2-40B4-BE49-F238E27FC236}">
                <a16:creationId xmlns:a16="http://schemas.microsoft.com/office/drawing/2014/main" id="{E3BFAC3F-8C43-FD43-A417-2C1D91F72D97}"/>
              </a:ext>
            </a:extLst>
          </p:cNvPr>
          <p:cNvSpPr txBox="1"/>
          <p:nvPr/>
        </p:nvSpPr>
        <p:spPr>
          <a:xfrm>
            <a:off x="2297088" y="2516656"/>
            <a:ext cx="1077525" cy="276999"/>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Homepage</a:t>
            </a:r>
          </a:p>
        </p:txBody>
      </p:sp>
      <p:cxnSp>
        <p:nvCxnSpPr>
          <p:cNvPr id="49" name="Connettore 2 48">
            <a:extLst>
              <a:ext uri="{FF2B5EF4-FFF2-40B4-BE49-F238E27FC236}">
                <a16:creationId xmlns:a16="http://schemas.microsoft.com/office/drawing/2014/main" id="{D29D5F0F-CFB2-1849-A246-4D178491E07D}"/>
              </a:ext>
            </a:extLst>
          </p:cNvPr>
          <p:cNvCxnSpPr>
            <a:cxnSpLocks/>
          </p:cNvCxnSpPr>
          <p:nvPr/>
        </p:nvCxnSpPr>
        <p:spPr>
          <a:xfrm>
            <a:off x="3476392" y="2666447"/>
            <a:ext cx="925344" cy="0"/>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0" name="CasellaDiTesto 49">
            <a:extLst>
              <a:ext uri="{FF2B5EF4-FFF2-40B4-BE49-F238E27FC236}">
                <a16:creationId xmlns:a16="http://schemas.microsoft.com/office/drawing/2014/main" id="{F72188E4-8218-924A-AC17-48CF37A22BFC}"/>
              </a:ext>
            </a:extLst>
          </p:cNvPr>
          <p:cNvSpPr txBox="1"/>
          <p:nvPr/>
        </p:nvSpPr>
        <p:spPr>
          <a:xfrm>
            <a:off x="3361894" y="2243679"/>
            <a:ext cx="1154339" cy="400110"/>
          </a:xfrm>
          <a:prstGeom prst="rect">
            <a:avLst/>
          </a:prstGeom>
          <a:noFill/>
        </p:spPr>
        <p:txBody>
          <a:bodyPr wrap="square" rtlCol="0">
            <a:spAutoFit/>
          </a:bodyPr>
          <a:lstStyle/>
          <a:p>
            <a:pPr algn="ctr"/>
            <a:r>
              <a:rPr lang="it-IT" sz="1000" dirty="0"/>
              <a:t>Go to the </a:t>
            </a:r>
            <a:r>
              <a:rPr lang="it-IT" sz="1000" dirty="0" err="1"/>
              <a:t>courses</a:t>
            </a:r>
            <a:r>
              <a:rPr lang="it-IT" sz="1000" dirty="0"/>
              <a:t> page</a:t>
            </a:r>
          </a:p>
        </p:txBody>
      </p:sp>
      <p:sp>
        <p:nvSpPr>
          <p:cNvPr id="51" name="CasellaDiTesto 50">
            <a:extLst>
              <a:ext uri="{FF2B5EF4-FFF2-40B4-BE49-F238E27FC236}">
                <a16:creationId xmlns:a16="http://schemas.microsoft.com/office/drawing/2014/main" id="{240AB17E-CCBE-144D-9A4B-4347B85B18A5}"/>
              </a:ext>
            </a:extLst>
          </p:cNvPr>
          <p:cNvSpPr txBox="1"/>
          <p:nvPr/>
        </p:nvSpPr>
        <p:spPr>
          <a:xfrm>
            <a:off x="3391328" y="2643789"/>
            <a:ext cx="1154339" cy="400110"/>
          </a:xfrm>
          <a:prstGeom prst="rect">
            <a:avLst/>
          </a:prstGeom>
          <a:noFill/>
        </p:spPr>
        <p:txBody>
          <a:bodyPr wrap="square" rtlCol="0">
            <a:spAutoFit/>
          </a:bodyPr>
          <a:lstStyle/>
          <a:p>
            <a:pPr algn="ctr"/>
            <a:r>
              <a:rPr lang="it-IT" sz="1000" dirty="0"/>
              <a:t>Courses page </a:t>
            </a:r>
            <a:r>
              <a:rPr lang="it-IT" sz="1000" dirty="0" err="1"/>
              <a:t>presented</a:t>
            </a:r>
            <a:endParaRPr lang="it-IT" sz="1000" dirty="0"/>
          </a:p>
        </p:txBody>
      </p:sp>
      <p:sp>
        <p:nvSpPr>
          <p:cNvPr id="52" name="Ovale 51">
            <a:extLst>
              <a:ext uri="{FF2B5EF4-FFF2-40B4-BE49-F238E27FC236}">
                <a16:creationId xmlns:a16="http://schemas.microsoft.com/office/drawing/2014/main" id="{7D7D84DE-5753-424C-95DD-6455205DDEC7}"/>
              </a:ext>
            </a:extLst>
          </p:cNvPr>
          <p:cNvSpPr/>
          <p:nvPr/>
        </p:nvSpPr>
        <p:spPr>
          <a:xfrm>
            <a:off x="4401736" y="2284308"/>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3" name="CasellaDiTesto 52">
            <a:extLst>
              <a:ext uri="{FF2B5EF4-FFF2-40B4-BE49-F238E27FC236}">
                <a16:creationId xmlns:a16="http://schemas.microsoft.com/office/drawing/2014/main" id="{E5554839-D4C1-D442-A6DF-A5EAA71503A4}"/>
              </a:ext>
            </a:extLst>
          </p:cNvPr>
          <p:cNvSpPr txBox="1"/>
          <p:nvPr/>
        </p:nvSpPr>
        <p:spPr>
          <a:xfrm>
            <a:off x="4409133" y="2430907"/>
            <a:ext cx="1286010" cy="646331"/>
          </a:xfrm>
          <a:prstGeom prst="rect">
            <a:avLst/>
          </a:prstGeom>
          <a:noFill/>
        </p:spPr>
        <p:txBody>
          <a:bodyPr wrap="square" rtlCol="0">
            <a:spAutoFit/>
          </a:bodyPr>
          <a:lstStyle/>
          <a:p>
            <a:pPr algn="ctr"/>
            <a:r>
              <a:rPr lang="it-IT" sz="1200" b="1" dirty="0" err="1">
                <a:solidFill>
                  <a:schemeClr val="accent2">
                    <a:lumMod val="75000"/>
                  </a:schemeClr>
                </a:solidFill>
                <a:latin typeface="Avenir Next" panose="020B0503020202020204" pitchFamily="34" charset="0"/>
              </a:rPr>
              <a:t>Showing</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user’s</a:t>
            </a: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courses</a:t>
            </a:r>
            <a:r>
              <a:rPr lang="it-IT" sz="1200" b="1" dirty="0">
                <a:solidFill>
                  <a:schemeClr val="accent2">
                    <a:lumMod val="75000"/>
                  </a:schemeClr>
                </a:solidFill>
                <a:latin typeface="Avenir Next" panose="020B0503020202020204" pitchFamily="34" charset="0"/>
              </a:rPr>
              <a:t> list</a:t>
            </a:r>
          </a:p>
        </p:txBody>
      </p:sp>
      <p:cxnSp>
        <p:nvCxnSpPr>
          <p:cNvPr id="54" name="Connettore 2 53">
            <a:extLst>
              <a:ext uri="{FF2B5EF4-FFF2-40B4-BE49-F238E27FC236}">
                <a16:creationId xmlns:a16="http://schemas.microsoft.com/office/drawing/2014/main" id="{1C527EF6-784B-7448-AA6B-80588A500DC7}"/>
              </a:ext>
            </a:extLst>
          </p:cNvPr>
          <p:cNvCxnSpPr>
            <a:cxnSpLocks/>
            <a:endCxn id="57" idx="2"/>
          </p:cNvCxnSpPr>
          <p:nvPr/>
        </p:nvCxnSpPr>
        <p:spPr>
          <a:xfrm flipV="1">
            <a:off x="5702511" y="2657915"/>
            <a:ext cx="1193472" cy="9334"/>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5" name="CasellaDiTesto 54">
            <a:extLst>
              <a:ext uri="{FF2B5EF4-FFF2-40B4-BE49-F238E27FC236}">
                <a16:creationId xmlns:a16="http://schemas.microsoft.com/office/drawing/2014/main" id="{A6705754-0C0F-6642-A31C-DE36DE0FBB4A}"/>
              </a:ext>
            </a:extLst>
          </p:cNvPr>
          <p:cNvSpPr txBox="1"/>
          <p:nvPr/>
        </p:nvSpPr>
        <p:spPr>
          <a:xfrm rot="21000437">
            <a:off x="6035343" y="944483"/>
            <a:ext cx="1511042" cy="400110"/>
          </a:xfrm>
          <a:prstGeom prst="rect">
            <a:avLst/>
          </a:prstGeom>
          <a:noFill/>
        </p:spPr>
        <p:txBody>
          <a:bodyPr wrap="square" rtlCol="0">
            <a:spAutoFit/>
          </a:bodyPr>
          <a:lstStyle/>
          <a:p>
            <a:pPr algn="ctr"/>
            <a:r>
              <a:rPr lang="it-IT" sz="1000" dirty="0" err="1"/>
              <a:t>Change</a:t>
            </a:r>
            <a:r>
              <a:rPr lang="it-IT" sz="1000" dirty="0"/>
              <a:t> info (e.g. schedule, website, …)</a:t>
            </a:r>
          </a:p>
        </p:txBody>
      </p:sp>
      <p:sp>
        <p:nvSpPr>
          <p:cNvPr id="56" name="CasellaDiTesto 55">
            <a:extLst>
              <a:ext uri="{FF2B5EF4-FFF2-40B4-BE49-F238E27FC236}">
                <a16:creationId xmlns:a16="http://schemas.microsoft.com/office/drawing/2014/main" id="{5DA08289-1398-4C48-B79E-C273F938EA5F}"/>
              </a:ext>
            </a:extLst>
          </p:cNvPr>
          <p:cNvSpPr txBox="1"/>
          <p:nvPr/>
        </p:nvSpPr>
        <p:spPr>
          <a:xfrm>
            <a:off x="5719500" y="2648476"/>
            <a:ext cx="935265" cy="400110"/>
          </a:xfrm>
          <a:prstGeom prst="rect">
            <a:avLst/>
          </a:prstGeom>
          <a:noFill/>
        </p:spPr>
        <p:txBody>
          <a:bodyPr wrap="square" rtlCol="0">
            <a:spAutoFit/>
          </a:bodyPr>
          <a:lstStyle/>
          <a:p>
            <a:pPr algn="ctr"/>
            <a:r>
              <a:rPr lang="it-IT" sz="1000" dirty="0" err="1"/>
              <a:t>Course’s</a:t>
            </a:r>
            <a:r>
              <a:rPr lang="it-IT" sz="1000" dirty="0"/>
              <a:t> info </a:t>
            </a:r>
            <a:r>
              <a:rPr lang="it-IT" sz="1000" dirty="0" err="1"/>
              <a:t>presented</a:t>
            </a:r>
            <a:endParaRPr lang="it-IT" sz="1000" dirty="0"/>
          </a:p>
        </p:txBody>
      </p:sp>
      <p:sp>
        <p:nvSpPr>
          <p:cNvPr id="57" name="Ovale 56">
            <a:extLst>
              <a:ext uri="{FF2B5EF4-FFF2-40B4-BE49-F238E27FC236}">
                <a16:creationId xmlns:a16="http://schemas.microsoft.com/office/drawing/2014/main" id="{221B5C11-8D1C-0842-86E9-90219681AB0E}"/>
              </a:ext>
            </a:extLst>
          </p:cNvPr>
          <p:cNvSpPr/>
          <p:nvPr/>
        </p:nvSpPr>
        <p:spPr>
          <a:xfrm>
            <a:off x="6895983" y="2275776"/>
            <a:ext cx="130080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8" name="CasellaDiTesto 57">
            <a:extLst>
              <a:ext uri="{FF2B5EF4-FFF2-40B4-BE49-F238E27FC236}">
                <a16:creationId xmlns:a16="http://schemas.microsoft.com/office/drawing/2014/main" id="{7CDBB98F-4AB2-A945-8C53-A80498F99CCA}"/>
              </a:ext>
            </a:extLst>
          </p:cNvPr>
          <p:cNvSpPr txBox="1"/>
          <p:nvPr/>
        </p:nvSpPr>
        <p:spPr>
          <a:xfrm>
            <a:off x="6967190" y="2316582"/>
            <a:ext cx="1206232" cy="646331"/>
          </a:xfrm>
          <a:prstGeom prst="rect">
            <a:avLst/>
          </a:prstGeom>
          <a:noFill/>
        </p:spPr>
        <p:txBody>
          <a:bodyPr wrap="square" rtlCol="0">
            <a:spAutoFit/>
          </a:bodyPr>
          <a:lstStyle/>
          <a:p>
            <a:pPr algn="ctr"/>
            <a:r>
              <a:rPr lang="it-IT" sz="1200" b="1" dirty="0">
                <a:solidFill>
                  <a:schemeClr val="accent2">
                    <a:lumMod val="75000"/>
                  </a:schemeClr>
                </a:solidFill>
                <a:latin typeface="Avenir Next" panose="020B0503020202020204" pitchFamily="34" charset="0"/>
              </a:rPr>
              <a:t> </a:t>
            </a:r>
            <a:r>
              <a:rPr lang="it-IT" sz="1200" b="1" dirty="0" err="1">
                <a:solidFill>
                  <a:schemeClr val="accent2">
                    <a:lumMod val="75000"/>
                  </a:schemeClr>
                </a:solidFill>
                <a:latin typeface="Avenir Next" panose="020B0503020202020204" pitchFamily="34" charset="0"/>
              </a:rPr>
              <a:t>Acquiring</a:t>
            </a:r>
            <a:r>
              <a:rPr lang="it-IT" sz="1200" b="1" dirty="0">
                <a:solidFill>
                  <a:schemeClr val="accent2">
                    <a:lumMod val="75000"/>
                  </a:schemeClr>
                </a:solidFill>
                <a:latin typeface="Avenir Next" panose="020B0503020202020204" pitchFamily="34" charset="0"/>
              </a:rPr>
              <a:t> information from the user</a:t>
            </a:r>
          </a:p>
        </p:txBody>
      </p:sp>
      <p:sp>
        <p:nvSpPr>
          <p:cNvPr id="59" name="CasellaDiTesto 58">
            <a:extLst>
              <a:ext uri="{FF2B5EF4-FFF2-40B4-BE49-F238E27FC236}">
                <a16:creationId xmlns:a16="http://schemas.microsoft.com/office/drawing/2014/main" id="{ABE0310B-8921-9641-9A8C-3E85DF4CC51C}"/>
              </a:ext>
            </a:extLst>
          </p:cNvPr>
          <p:cNvSpPr txBox="1"/>
          <p:nvPr/>
        </p:nvSpPr>
        <p:spPr>
          <a:xfrm>
            <a:off x="5622980" y="2244315"/>
            <a:ext cx="1006834" cy="400110"/>
          </a:xfrm>
          <a:prstGeom prst="rect">
            <a:avLst/>
          </a:prstGeom>
          <a:noFill/>
        </p:spPr>
        <p:txBody>
          <a:bodyPr wrap="square" rtlCol="0">
            <a:spAutoFit/>
          </a:bodyPr>
          <a:lstStyle/>
          <a:p>
            <a:pPr algn="ctr"/>
            <a:r>
              <a:rPr lang="it-IT" sz="1000" dirty="0"/>
              <a:t>Select the </a:t>
            </a:r>
            <a:r>
              <a:rPr lang="it-IT" sz="1000" dirty="0" err="1"/>
              <a:t>course</a:t>
            </a:r>
            <a:endParaRPr lang="it-IT" sz="1000" dirty="0"/>
          </a:p>
        </p:txBody>
      </p:sp>
      <p:sp>
        <p:nvSpPr>
          <p:cNvPr id="60" name="CasellaDiTesto 59">
            <a:extLst>
              <a:ext uri="{FF2B5EF4-FFF2-40B4-BE49-F238E27FC236}">
                <a16:creationId xmlns:a16="http://schemas.microsoft.com/office/drawing/2014/main" id="{0B647A31-5B37-0A4D-B187-91A907485244}"/>
              </a:ext>
            </a:extLst>
          </p:cNvPr>
          <p:cNvSpPr txBox="1"/>
          <p:nvPr/>
        </p:nvSpPr>
        <p:spPr>
          <a:xfrm rot="20965058">
            <a:off x="6458771" y="1365785"/>
            <a:ext cx="781270" cy="400110"/>
          </a:xfrm>
          <a:prstGeom prst="rect">
            <a:avLst/>
          </a:prstGeom>
          <a:noFill/>
        </p:spPr>
        <p:txBody>
          <a:bodyPr wrap="square" rtlCol="0">
            <a:spAutoFit/>
          </a:bodyPr>
          <a:lstStyle/>
          <a:p>
            <a:pPr algn="ctr"/>
            <a:r>
              <a:rPr lang="it-IT" sz="1000" dirty="0"/>
              <a:t>Info </a:t>
            </a:r>
            <a:r>
              <a:rPr lang="it-IT" sz="1000" dirty="0" err="1"/>
              <a:t>changed</a:t>
            </a:r>
            <a:endParaRPr lang="it-IT" sz="1000" dirty="0"/>
          </a:p>
        </p:txBody>
      </p:sp>
      <p:cxnSp>
        <p:nvCxnSpPr>
          <p:cNvPr id="61" name="Connettore 2 60">
            <a:extLst>
              <a:ext uri="{FF2B5EF4-FFF2-40B4-BE49-F238E27FC236}">
                <a16:creationId xmlns:a16="http://schemas.microsoft.com/office/drawing/2014/main" id="{C1FD8935-B4A9-2E43-B2D8-08CB51736543}"/>
              </a:ext>
            </a:extLst>
          </p:cNvPr>
          <p:cNvCxnSpPr>
            <a:cxnSpLocks/>
          </p:cNvCxnSpPr>
          <p:nvPr/>
        </p:nvCxnSpPr>
        <p:spPr>
          <a:xfrm flipH="1">
            <a:off x="7385335" y="2094588"/>
            <a:ext cx="85180" cy="21979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ttore 2 61">
            <a:extLst>
              <a:ext uri="{FF2B5EF4-FFF2-40B4-BE49-F238E27FC236}">
                <a16:creationId xmlns:a16="http://schemas.microsoft.com/office/drawing/2014/main" id="{944EC1F0-2F4A-9345-B69D-CD06709AE471}"/>
              </a:ext>
            </a:extLst>
          </p:cNvPr>
          <p:cNvCxnSpPr>
            <a:cxnSpLocks/>
          </p:cNvCxnSpPr>
          <p:nvPr/>
        </p:nvCxnSpPr>
        <p:spPr>
          <a:xfrm flipH="1">
            <a:off x="8159431" y="2666447"/>
            <a:ext cx="179938" cy="4626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3" name="CasellaDiTesto 62">
            <a:extLst>
              <a:ext uri="{FF2B5EF4-FFF2-40B4-BE49-F238E27FC236}">
                <a16:creationId xmlns:a16="http://schemas.microsoft.com/office/drawing/2014/main" id="{0A31932A-4F66-F642-A0E3-F13CBC214CF1}"/>
              </a:ext>
            </a:extLst>
          </p:cNvPr>
          <p:cNvSpPr txBox="1"/>
          <p:nvPr/>
        </p:nvSpPr>
        <p:spPr>
          <a:xfrm rot="1341404">
            <a:off x="8168147" y="1283640"/>
            <a:ext cx="1014038" cy="246221"/>
          </a:xfrm>
          <a:prstGeom prst="rect">
            <a:avLst/>
          </a:prstGeom>
          <a:noFill/>
        </p:spPr>
        <p:txBody>
          <a:bodyPr wrap="square" rtlCol="0">
            <a:spAutoFit/>
          </a:bodyPr>
          <a:lstStyle/>
          <a:p>
            <a:pPr algn="ctr"/>
            <a:r>
              <a:rPr lang="it-IT" sz="1000" dirty="0" err="1"/>
              <a:t>Add</a:t>
            </a:r>
            <a:r>
              <a:rPr lang="it-IT" sz="1000" dirty="0"/>
              <a:t> new info</a:t>
            </a:r>
          </a:p>
        </p:txBody>
      </p:sp>
      <p:sp>
        <p:nvSpPr>
          <p:cNvPr id="64" name="CasellaDiTesto 63">
            <a:extLst>
              <a:ext uri="{FF2B5EF4-FFF2-40B4-BE49-F238E27FC236}">
                <a16:creationId xmlns:a16="http://schemas.microsoft.com/office/drawing/2014/main" id="{A756002E-77D5-CC47-8521-F428A4E32BB7}"/>
              </a:ext>
            </a:extLst>
          </p:cNvPr>
          <p:cNvSpPr txBox="1"/>
          <p:nvPr/>
        </p:nvSpPr>
        <p:spPr>
          <a:xfrm rot="1367658">
            <a:off x="7980014" y="1504104"/>
            <a:ext cx="865893" cy="400110"/>
          </a:xfrm>
          <a:prstGeom prst="rect">
            <a:avLst/>
          </a:prstGeom>
          <a:noFill/>
        </p:spPr>
        <p:txBody>
          <a:bodyPr wrap="square" rtlCol="0">
            <a:spAutoFit/>
          </a:bodyPr>
          <a:lstStyle/>
          <a:p>
            <a:pPr algn="ctr"/>
            <a:r>
              <a:rPr lang="it-IT" sz="1000" dirty="0"/>
              <a:t>New info </a:t>
            </a:r>
            <a:r>
              <a:rPr lang="it-IT" sz="1000" dirty="0" err="1"/>
              <a:t>added</a:t>
            </a:r>
            <a:endParaRPr lang="it-IT" sz="1000" dirty="0"/>
          </a:p>
        </p:txBody>
      </p:sp>
      <p:cxnSp>
        <p:nvCxnSpPr>
          <p:cNvPr id="68" name="Connettore 2 67">
            <a:extLst>
              <a:ext uri="{FF2B5EF4-FFF2-40B4-BE49-F238E27FC236}">
                <a16:creationId xmlns:a16="http://schemas.microsoft.com/office/drawing/2014/main" id="{A01C2142-3845-EE48-9C5F-DFB0822A2D19}"/>
              </a:ext>
            </a:extLst>
          </p:cNvPr>
          <p:cNvCxnSpPr>
            <a:cxnSpLocks/>
            <a:stCxn id="57" idx="5"/>
            <a:endCxn id="108" idx="1"/>
          </p:cNvCxnSpPr>
          <p:nvPr/>
        </p:nvCxnSpPr>
        <p:spPr>
          <a:xfrm>
            <a:off x="8006290" y="2928128"/>
            <a:ext cx="1316140" cy="638294"/>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Connettore 7 103">
            <a:extLst>
              <a:ext uri="{FF2B5EF4-FFF2-40B4-BE49-F238E27FC236}">
                <a16:creationId xmlns:a16="http://schemas.microsoft.com/office/drawing/2014/main" id="{A03B46AD-E45D-1348-A242-09D7F070C980}"/>
              </a:ext>
            </a:extLst>
          </p:cNvPr>
          <p:cNvCxnSpPr>
            <a:stCxn id="57" idx="4"/>
            <a:endCxn id="52" idx="4"/>
          </p:cNvCxnSpPr>
          <p:nvPr/>
        </p:nvCxnSpPr>
        <p:spPr>
          <a:xfrm rot="5400000">
            <a:off x="6294997" y="1797197"/>
            <a:ext cx="8532" cy="2494247"/>
          </a:xfrm>
          <a:prstGeom prst="curvedConnector3">
            <a:avLst>
              <a:gd name="adj1" fmla="val 11012482"/>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06" name="CasellaDiTesto 105">
            <a:extLst>
              <a:ext uri="{FF2B5EF4-FFF2-40B4-BE49-F238E27FC236}">
                <a16:creationId xmlns:a16="http://schemas.microsoft.com/office/drawing/2014/main" id="{F12592B7-6D0C-B54E-B4A7-B528D3C90000}"/>
              </a:ext>
            </a:extLst>
          </p:cNvPr>
          <p:cNvSpPr txBox="1"/>
          <p:nvPr/>
        </p:nvSpPr>
        <p:spPr>
          <a:xfrm>
            <a:off x="5491729" y="3401413"/>
            <a:ext cx="1581920" cy="553998"/>
          </a:xfrm>
          <a:prstGeom prst="rect">
            <a:avLst/>
          </a:prstGeom>
          <a:noFill/>
        </p:spPr>
        <p:txBody>
          <a:bodyPr wrap="square" rtlCol="0">
            <a:spAutoFit/>
          </a:bodyPr>
          <a:lstStyle/>
          <a:p>
            <a:pPr algn="ctr"/>
            <a:r>
              <a:rPr lang="it-IT" sz="1000" dirty="0"/>
              <a:t>Go back to the </a:t>
            </a:r>
            <a:r>
              <a:rPr lang="it-IT" sz="1000" dirty="0" err="1"/>
              <a:t>courses</a:t>
            </a:r>
            <a:r>
              <a:rPr lang="it-IT" sz="1000" dirty="0"/>
              <a:t> list and </a:t>
            </a:r>
            <a:r>
              <a:rPr lang="it-IT" sz="1000" dirty="0" err="1"/>
              <a:t>select</a:t>
            </a:r>
            <a:r>
              <a:rPr lang="it-IT" sz="1000" dirty="0"/>
              <a:t> </a:t>
            </a:r>
            <a:r>
              <a:rPr lang="it-IT" sz="1000" dirty="0" err="1"/>
              <a:t>another</a:t>
            </a:r>
            <a:r>
              <a:rPr lang="it-IT" sz="1000" dirty="0"/>
              <a:t> </a:t>
            </a:r>
            <a:r>
              <a:rPr lang="it-IT" sz="1000" dirty="0" err="1"/>
              <a:t>course</a:t>
            </a:r>
            <a:endParaRPr lang="it-IT" sz="1000" dirty="0"/>
          </a:p>
        </p:txBody>
      </p:sp>
      <p:sp>
        <p:nvSpPr>
          <p:cNvPr id="107" name="CasellaDiTesto 106">
            <a:extLst>
              <a:ext uri="{FF2B5EF4-FFF2-40B4-BE49-F238E27FC236}">
                <a16:creationId xmlns:a16="http://schemas.microsoft.com/office/drawing/2014/main" id="{5A619933-5DA8-8D4D-8DBF-A529E8ABC486}"/>
              </a:ext>
            </a:extLst>
          </p:cNvPr>
          <p:cNvSpPr txBox="1"/>
          <p:nvPr/>
        </p:nvSpPr>
        <p:spPr>
          <a:xfrm>
            <a:off x="5669634" y="3970330"/>
            <a:ext cx="1154339" cy="400110"/>
          </a:xfrm>
          <a:prstGeom prst="rect">
            <a:avLst/>
          </a:prstGeom>
          <a:noFill/>
        </p:spPr>
        <p:txBody>
          <a:bodyPr wrap="square" rtlCol="0">
            <a:spAutoFit/>
          </a:bodyPr>
          <a:lstStyle/>
          <a:p>
            <a:pPr algn="ctr"/>
            <a:r>
              <a:rPr lang="it-IT" sz="1000" dirty="0"/>
              <a:t>Courses list </a:t>
            </a:r>
            <a:r>
              <a:rPr lang="it-IT" sz="1000" dirty="0" err="1"/>
              <a:t>presented</a:t>
            </a:r>
            <a:endParaRPr lang="it-IT" sz="1000" dirty="0"/>
          </a:p>
        </p:txBody>
      </p:sp>
      <p:sp>
        <p:nvSpPr>
          <p:cNvPr id="108" name="Ovale 107">
            <a:extLst>
              <a:ext uri="{FF2B5EF4-FFF2-40B4-BE49-F238E27FC236}">
                <a16:creationId xmlns:a16="http://schemas.microsoft.com/office/drawing/2014/main" id="{4E330F46-E7F6-9346-8B7E-2E28FDF3F25C}"/>
              </a:ext>
            </a:extLst>
          </p:cNvPr>
          <p:cNvSpPr/>
          <p:nvPr/>
        </p:nvSpPr>
        <p:spPr>
          <a:xfrm>
            <a:off x="9139170" y="3454496"/>
            <a:ext cx="1251375" cy="7642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9" name="Ovale 108">
            <a:extLst>
              <a:ext uri="{FF2B5EF4-FFF2-40B4-BE49-F238E27FC236}">
                <a16:creationId xmlns:a16="http://schemas.microsoft.com/office/drawing/2014/main" id="{4EC9D23A-F676-1048-94C0-140023C0994E}"/>
              </a:ext>
            </a:extLst>
          </p:cNvPr>
          <p:cNvSpPr/>
          <p:nvPr/>
        </p:nvSpPr>
        <p:spPr>
          <a:xfrm>
            <a:off x="9261635" y="3518209"/>
            <a:ext cx="996288" cy="63685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0" name="CasellaDiTesto 109">
            <a:extLst>
              <a:ext uri="{FF2B5EF4-FFF2-40B4-BE49-F238E27FC236}">
                <a16:creationId xmlns:a16="http://schemas.microsoft.com/office/drawing/2014/main" id="{C49C7B94-3DAB-3241-83DD-154153E65E3A}"/>
              </a:ext>
            </a:extLst>
          </p:cNvPr>
          <p:cNvSpPr txBox="1"/>
          <p:nvPr/>
        </p:nvSpPr>
        <p:spPr>
          <a:xfrm>
            <a:off x="9442478" y="3698110"/>
            <a:ext cx="881756" cy="276999"/>
          </a:xfrm>
          <a:prstGeom prst="rect">
            <a:avLst/>
          </a:prstGeom>
          <a:noFill/>
        </p:spPr>
        <p:txBody>
          <a:bodyPr wrap="square" rtlCol="0">
            <a:spAutoFit/>
          </a:bodyPr>
          <a:lstStyle/>
          <a:p>
            <a:r>
              <a:rPr lang="it-IT" sz="1200" b="1" dirty="0" err="1">
                <a:solidFill>
                  <a:srgbClr val="C00000"/>
                </a:solidFill>
                <a:latin typeface="Avenir Next" panose="020B0503020202020204" pitchFamily="34" charset="0"/>
              </a:rPr>
              <a:t>Finish</a:t>
            </a:r>
            <a:endParaRPr lang="it-IT" sz="1200" b="1" dirty="0">
              <a:solidFill>
                <a:srgbClr val="C00000"/>
              </a:solidFill>
              <a:latin typeface="Avenir Next" panose="020B0503020202020204" pitchFamily="34" charset="0"/>
            </a:endParaRPr>
          </a:p>
        </p:txBody>
      </p:sp>
      <p:sp>
        <p:nvSpPr>
          <p:cNvPr id="114" name="CasellaDiTesto 113">
            <a:extLst>
              <a:ext uri="{FF2B5EF4-FFF2-40B4-BE49-F238E27FC236}">
                <a16:creationId xmlns:a16="http://schemas.microsoft.com/office/drawing/2014/main" id="{2572B944-289B-481D-8239-441E0DE9634E}"/>
              </a:ext>
            </a:extLst>
          </p:cNvPr>
          <p:cNvSpPr txBox="1"/>
          <p:nvPr/>
        </p:nvSpPr>
        <p:spPr>
          <a:xfrm rot="1557529">
            <a:off x="8185817" y="2989216"/>
            <a:ext cx="1006834" cy="246221"/>
          </a:xfrm>
          <a:prstGeom prst="rect">
            <a:avLst/>
          </a:prstGeom>
          <a:noFill/>
        </p:spPr>
        <p:txBody>
          <a:bodyPr wrap="square" rtlCol="0">
            <a:spAutoFit/>
          </a:bodyPr>
          <a:lstStyle/>
          <a:p>
            <a:pPr algn="ctr"/>
            <a:r>
              <a:rPr lang="it-IT" sz="1000" dirty="0"/>
              <a:t>Save </a:t>
            </a:r>
            <a:r>
              <a:rPr lang="it-IT" sz="1000" dirty="0" err="1"/>
              <a:t>changes</a:t>
            </a:r>
            <a:r>
              <a:rPr lang="it-IT" sz="1000" dirty="0"/>
              <a:t> </a:t>
            </a:r>
          </a:p>
        </p:txBody>
      </p:sp>
      <p:sp>
        <p:nvSpPr>
          <p:cNvPr id="115" name="CasellaDiTesto 114">
            <a:extLst>
              <a:ext uri="{FF2B5EF4-FFF2-40B4-BE49-F238E27FC236}">
                <a16:creationId xmlns:a16="http://schemas.microsoft.com/office/drawing/2014/main" id="{8AED3057-36D7-404A-A58B-0112CD13A288}"/>
              </a:ext>
            </a:extLst>
          </p:cNvPr>
          <p:cNvSpPr txBox="1"/>
          <p:nvPr/>
        </p:nvSpPr>
        <p:spPr>
          <a:xfrm rot="1601291">
            <a:off x="7857447" y="3150955"/>
            <a:ext cx="1154339" cy="707886"/>
          </a:xfrm>
          <a:prstGeom prst="rect">
            <a:avLst/>
          </a:prstGeom>
          <a:noFill/>
        </p:spPr>
        <p:txBody>
          <a:bodyPr wrap="square" rtlCol="0">
            <a:spAutoFit/>
          </a:bodyPr>
          <a:lstStyle/>
          <a:p>
            <a:pPr algn="ctr"/>
            <a:r>
              <a:rPr lang="it-IT" sz="1000" dirty="0"/>
              <a:t>Save </a:t>
            </a:r>
            <a:r>
              <a:rPr lang="it-IT" sz="1000" dirty="0" err="1"/>
              <a:t>confirmation</a:t>
            </a:r>
            <a:r>
              <a:rPr lang="it-IT" sz="1000" dirty="0"/>
              <a:t> </a:t>
            </a:r>
            <a:r>
              <a:rPr lang="it-IT" sz="1000" dirty="0" err="1"/>
              <a:t>presented</a:t>
            </a:r>
            <a:endParaRPr lang="it-IT" sz="1000" dirty="0"/>
          </a:p>
          <a:p>
            <a:pPr algn="ctr"/>
            <a:endParaRPr lang="it-IT" sz="1000" dirty="0"/>
          </a:p>
        </p:txBody>
      </p:sp>
    </p:spTree>
    <p:extLst>
      <p:ext uri="{BB962C8B-B14F-4D97-AF65-F5344CB8AC3E}">
        <p14:creationId xmlns:p14="http://schemas.microsoft.com/office/powerpoint/2010/main" val="25940063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680730" y="2202133"/>
            <a:ext cx="7766936" cy="1646302"/>
          </a:xfrm>
        </p:spPr>
        <p:txBody>
          <a:bodyPr/>
          <a:lstStyle/>
          <a:p>
            <a:r>
              <a:rPr lang="en-GB" dirty="0">
                <a:solidFill>
                  <a:schemeClr val="tx1"/>
                </a:solidFill>
                <a:latin typeface="Avenir Next" panose="020B0503020202020204" pitchFamily="34" charset="0"/>
              </a:rPr>
              <a:t>PROTOTYPE 0</a:t>
            </a:r>
          </a:p>
        </p:txBody>
      </p:sp>
    </p:spTree>
    <p:extLst>
      <p:ext uri="{BB962C8B-B14F-4D97-AF65-F5344CB8AC3E}">
        <p14:creationId xmlns:p14="http://schemas.microsoft.com/office/powerpoint/2010/main" val="2703785627"/>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198D536D-500E-664D-9399-909E001196A1}"/>
              </a:ext>
            </a:extLst>
          </p:cNvPr>
          <p:cNvPicPr>
            <a:picLocks noChangeAspect="1"/>
          </p:cNvPicPr>
          <p:nvPr/>
        </p:nvPicPr>
        <p:blipFill>
          <a:blip r:embed="rId2"/>
          <a:stretch>
            <a:fillRect/>
          </a:stretch>
        </p:blipFill>
        <p:spPr>
          <a:xfrm>
            <a:off x="802072" y="1570984"/>
            <a:ext cx="3163222" cy="4704865"/>
          </a:xfrm>
          <a:prstGeom prst="rect">
            <a:avLst/>
          </a:prstGeom>
        </p:spPr>
      </p:pic>
      <p:pic>
        <p:nvPicPr>
          <p:cNvPr id="8" name="Immagine 7">
            <a:extLst>
              <a:ext uri="{FF2B5EF4-FFF2-40B4-BE49-F238E27FC236}">
                <a16:creationId xmlns:a16="http://schemas.microsoft.com/office/drawing/2014/main" id="{E25A2842-773D-F749-82BC-F46AB979F4E6}"/>
              </a:ext>
            </a:extLst>
          </p:cNvPr>
          <p:cNvPicPr>
            <a:picLocks noChangeAspect="1"/>
          </p:cNvPicPr>
          <p:nvPr/>
        </p:nvPicPr>
        <p:blipFill>
          <a:blip r:embed="rId3"/>
          <a:stretch>
            <a:fillRect/>
          </a:stretch>
        </p:blipFill>
        <p:spPr>
          <a:xfrm>
            <a:off x="3965294" y="1570984"/>
            <a:ext cx="3197525" cy="4816599"/>
          </a:xfrm>
          <a:prstGeom prst="rect">
            <a:avLst/>
          </a:prstGeom>
        </p:spPr>
      </p:pic>
      <p:pic>
        <p:nvPicPr>
          <p:cNvPr id="9" name="Immagine 8">
            <a:extLst>
              <a:ext uri="{FF2B5EF4-FFF2-40B4-BE49-F238E27FC236}">
                <a16:creationId xmlns:a16="http://schemas.microsoft.com/office/drawing/2014/main" id="{C8BE26A4-464D-4A46-8750-EACB574F0B07}"/>
              </a:ext>
            </a:extLst>
          </p:cNvPr>
          <p:cNvPicPr>
            <a:picLocks noChangeAspect="1"/>
          </p:cNvPicPr>
          <p:nvPr/>
        </p:nvPicPr>
        <p:blipFill>
          <a:blip r:embed="rId4"/>
          <a:stretch>
            <a:fillRect/>
          </a:stretch>
        </p:blipFill>
        <p:spPr>
          <a:xfrm>
            <a:off x="7260219" y="1551565"/>
            <a:ext cx="3234612" cy="4872464"/>
          </a:xfrm>
          <a:prstGeom prst="rect">
            <a:avLst/>
          </a:prstGeom>
        </p:spPr>
      </p:pic>
      <p:sp>
        <p:nvSpPr>
          <p:cNvPr id="31" name="CasellaDiTesto 40">
            <a:extLst>
              <a:ext uri="{FF2B5EF4-FFF2-40B4-BE49-F238E27FC236}">
                <a16:creationId xmlns:a16="http://schemas.microsoft.com/office/drawing/2014/main" id="{E4D223CB-CF32-DF4B-A304-DE68B6A8C680}"/>
              </a:ext>
            </a:extLst>
          </p:cNvPr>
          <p:cNvSpPr txBox="1"/>
          <p:nvPr/>
        </p:nvSpPr>
        <p:spPr>
          <a:xfrm>
            <a:off x="459669" y="456369"/>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Access the </a:t>
            </a:r>
            <a:r>
              <a:rPr lang="it-IT" sz="2800" b="1" dirty="0" err="1">
                <a:solidFill>
                  <a:srgbClr val="0070C0"/>
                </a:solidFill>
                <a:latin typeface="Avenir Next" panose="020B0503020202020204" pitchFamily="34" charset="0"/>
              </a:rPr>
              <a:t>system</a:t>
            </a:r>
            <a:endParaRPr lang="it-IT" sz="2800" b="1" dirty="0">
              <a:solidFill>
                <a:srgbClr val="0070C0"/>
              </a:solidFill>
              <a:latin typeface="Avenir Next" panose="020B0503020202020204" pitchFamily="34" charset="0"/>
            </a:endParaRPr>
          </a:p>
        </p:txBody>
      </p:sp>
    </p:spTree>
    <p:extLst>
      <p:ext uri="{BB962C8B-B14F-4D97-AF65-F5344CB8AC3E}">
        <p14:creationId xmlns:p14="http://schemas.microsoft.com/office/powerpoint/2010/main" val="37467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E7E83DE9-5CFA-634B-9197-53FDB7E49845}"/>
              </a:ext>
            </a:extLst>
          </p:cNvPr>
          <p:cNvPicPr>
            <a:picLocks noChangeAspect="1"/>
          </p:cNvPicPr>
          <p:nvPr/>
        </p:nvPicPr>
        <p:blipFill>
          <a:blip r:embed="rId2"/>
          <a:stretch>
            <a:fillRect/>
          </a:stretch>
        </p:blipFill>
        <p:spPr>
          <a:xfrm>
            <a:off x="826027" y="2465222"/>
            <a:ext cx="2791661" cy="4041585"/>
          </a:xfrm>
          <a:prstGeom prst="rect">
            <a:avLst/>
          </a:prstGeom>
        </p:spPr>
      </p:pic>
      <p:pic>
        <p:nvPicPr>
          <p:cNvPr id="5" name="Immagine 4">
            <a:extLst>
              <a:ext uri="{FF2B5EF4-FFF2-40B4-BE49-F238E27FC236}">
                <a16:creationId xmlns:a16="http://schemas.microsoft.com/office/drawing/2014/main" id="{4A6E58BD-FFA4-4042-9608-A62B48652DFC}"/>
              </a:ext>
            </a:extLst>
          </p:cNvPr>
          <p:cNvPicPr>
            <a:picLocks noChangeAspect="1"/>
          </p:cNvPicPr>
          <p:nvPr/>
        </p:nvPicPr>
        <p:blipFill>
          <a:blip r:embed="rId3"/>
          <a:stretch>
            <a:fillRect/>
          </a:stretch>
        </p:blipFill>
        <p:spPr>
          <a:xfrm>
            <a:off x="3617688" y="681534"/>
            <a:ext cx="2839407" cy="4110709"/>
          </a:xfrm>
          <a:prstGeom prst="rect">
            <a:avLst/>
          </a:prstGeom>
        </p:spPr>
      </p:pic>
      <p:pic>
        <p:nvPicPr>
          <p:cNvPr id="6" name="Immagine 5">
            <a:extLst>
              <a:ext uri="{FF2B5EF4-FFF2-40B4-BE49-F238E27FC236}">
                <a16:creationId xmlns:a16="http://schemas.microsoft.com/office/drawing/2014/main" id="{D2011A79-731B-6B41-906D-3C99642905A4}"/>
              </a:ext>
            </a:extLst>
          </p:cNvPr>
          <p:cNvPicPr>
            <a:picLocks noChangeAspect="1"/>
          </p:cNvPicPr>
          <p:nvPr/>
        </p:nvPicPr>
        <p:blipFill>
          <a:blip r:embed="rId4"/>
          <a:stretch>
            <a:fillRect/>
          </a:stretch>
        </p:blipFill>
        <p:spPr>
          <a:xfrm>
            <a:off x="6471671" y="2576805"/>
            <a:ext cx="2846838" cy="4121468"/>
          </a:xfrm>
          <a:prstGeom prst="rect">
            <a:avLst/>
          </a:prstGeom>
        </p:spPr>
      </p:pic>
      <p:pic>
        <p:nvPicPr>
          <p:cNvPr id="7" name="Immagine 6">
            <a:extLst>
              <a:ext uri="{FF2B5EF4-FFF2-40B4-BE49-F238E27FC236}">
                <a16:creationId xmlns:a16="http://schemas.microsoft.com/office/drawing/2014/main" id="{1B003887-2788-A443-9447-48C6F6FB492B}"/>
              </a:ext>
            </a:extLst>
          </p:cNvPr>
          <p:cNvPicPr>
            <a:picLocks noChangeAspect="1"/>
          </p:cNvPicPr>
          <p:nvPr/>
        </p:nvPicPr>
        <p:blipFill>
          <a:blip r:embed="rId5"/>
          <a:stretch>
            <a:fillRect/>
          </a:stretch>
        </p:blipFill>
        <p:spPr>
          <a:xfrm>
            <a:off x="8742924" y="612891"/>
            <a:ext cx="2929124" cy="4247997"/>
          </a:xfrm>
          <a:prstGeom prst="rect">
            <a:avLst/>
          </a:prstGeom>
        </p:spPr>
      </p:pic>
      <p:sp>
        <p:nvSpPr>
          <p:cNvPr id="8" name="CasellaDiTesto 40">
            <a:extLst>
              <a:ext uri="{FF2B5EF4-FFF2-40B4-BE49-F238E27FC236}">
                <a16:creationId xmlns:a16="http://schemas.microsoft.com/office/drawing/2014/main" id="{72D23622-2B23-9B44-B1C1-BCC3AA6DA025}"/>
              </a:ext>
            </a:extLst>
          </p:cNvPr>
          <p:cNvSpPr txBox="1"/>
          <p:nvPr/>
        </p:nvSpPr>
        <p:spPr>
          <a:xfrm>
            <a:off x="487678" y="467532"/>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My </a:t>
            </a:r>
            <a:r>
              <a:rPr lang="it-IT" sz="2800" b="1" dirty="0" err="1">
                <a:solidFill>
                  <a:srgbClr val="0070C0"/>
                </a:solidFill>
                <a:latin typeface="Avenir Next" panose="020B0503020202020204" pitchFamily="34" charset="0"/>
              </a:rPr>
              <a:t>courses</a:t>
            </a:r>
            <a:r>
              <a:rPr lang="it-IT" sz="2800" b="1" dirty="0">
                <a:solidFill>
                  <a:srgbClr val="0070C0"/>
                </a:solidFill>
                <a:latin typeface="Avenir Next" panose="020B0503020202020204" pitchFamily="34" charset="0"/>
              </a:rPr>
              <a:t> list</a:t>
            </a:r>
          </a:p>
        </p:txBody>
      </p:sp>
    </p:spTree>
    <p:extLst>
      <p:ext uri="{BB962C8B-B14F-4D97-AF65-F5344CB8AC3E}">
        <p14:creationId xmlns:p14="http://schemas.microsoft.com/office/powerpoint/2010/main" val="23573376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30872B46-53DE-5F4A-9769-2C6F088AD855}"/>
              </a:ext>
            </a:extLst>
          </p:cNvPr>
          <p:cNvPicPr>
            <a:picLocks noChangeAspect="1"/>
          </p:cNvPicPr>
          <p:nvPr/>
        </p:nvPicPr>
        <p:blipFill>
          <a:blip r:embed="rId2"/>
          <a:stretch>
            <a:fillRect/>
          </a:stretch>
        </p:blipFill>
        <p:spPr>
          <a:xfrm>
            <a:off x="0" y="1794308"/>
            <a:ext cx="3485478" cy="5063692"/>
          </a:xfrm>
          <a:prstGeom prst="rect">
            <a:avLst/>
          </a:prstGeom>
        </p:spPr>
      </p:pic>
      <p:pic>
        <p:nvPicPr>
          <p:cNvPr id="5" name="Immagine 4">
            <a:extLst>
              <a:ext uri="{FF2B5EF4-FFF2-40B4-BE49-F238E27FC236}">
                <a16:creationId xmlns:a16="http://schemas.microsoft.com/office/drawing/2014/main" id="{C2CC86ED-5BE6-464A-8BC5-8201C46DB3A4}"/>
              </a:ext>
            </a:extLst>
          </p:cNvPr>
          <p:cNvPicPr>
            <a:picLocks noChangeAspect="1"/>
          </p:cNvPicPr>
          <p:nvPr/>
        </p:nvPicPr>
        <p:blipFill>
          <a:blip r:embed="rId3"/>
          <a:stretch>
            <a:fillRect/>
          </a:stretch>
        </p:blipFill>
        <p:spPr>
          <a:xfrm>
            <a:off x="3485478" y="3337107"/>
            <a:ext cx="2355924" cy="3422679"/>
          </a:xfrm>
          <a:prstGeom prst="rect">
            <a:avLst/>
          </a:prstGeom>
        </p:spPr>
      </p:pic>
      <p:pic>
        <p:nvPicPr>
          <p:cNvPr id="6" name="Immagine 5">
            <a:extLst>
              <a:ext uri="{FF2B5EF4-FFF2-40B4-BE49-F238E27FC236}">
                <a16:creationId xmlns:a16="http://schemas.microsoft.com/office/drawing/2014/main" id="{DB1C8C18-B91F-944F-81B2-33A902BDA1D8}"/>
              </a:ext>
            </a:extLst>
          </p:cNvPr>
          <p:cNvPicPr>
            <a:picLocks noChangeAspect="1"/>
          </p:cNvPicPr>
          <p:nvPr/>
        </p:nvPicPr>
        <p:blipFill>
          <a:blip r:embed="rId4"/>
          <a:stretch>
            <a:fillRect/>
          </a:stretch>
        </p:blipFill>
        <p:spPr>
          <a:xfrm>
            <a:off x="5437700" y="1638412"/>
            <a:ext cx="3566451" cy="5121374"/>
          </a:xfrm>
          <a:prstGeom prst="rect">
            <a:avLst/>
          </a:prstGeom>
        </p:spPr>
      </p:pic>
      <p:pic>
        <p:nvPicPr>
          <p:cNvPr id="7" name="Immagine 6">
            <a:extLst>
              <a:ext uri="{FF2B5EF4-FFF2-40B4-BE49-F238E27FC236}">
                <a16:creationId xmlns:a16="http://schemas.microsoft.com/office/drawing/2014/main" id="{E5E16420-A4B3-AD46-B652-177694EB4BCD}"/>
              </a:ext>
            </a:extLst>
          </p:cNvPr>
          <p:cNvPicPr>
            <a:picLocks noChangeAspect="1"/>
          </p:cNvPicPr>
          <p:nvPr/>
        </p:nvPicPr>
        <p:blipFill>
          <a:blip r:embed="rId5"/>
          <a:stretch>
            <a:fillRect/>
          </a:stretch>
        </p:blipFill>
        <p:spPr>
          <a:xfrm>
            <a:off x="8113465" y="0"/>
            <a:ext cx="3981716" cy="5717689"/>
          </a:xfrm>
          <a:prstGeom prst="rect">
            <a:avLst/>
          </a:prstGeom>
        </p:spPr>
      </p:pic>
      <p:sp>
        <p:nvSpPr>
          <p:cNvPr id="8" name="CasellaDiTesto 40">
            <a:extLst>
              <a:ext uri="{FF2B5EF4-FFF2-40B4-BE49-F238E27FC236}">
                <a16:creationId xmlns:a16="http://schemas.microsoft.com/office/drawing/2014/main" id="{A66F5140-EFC3-6E49-BA48-40929ED0CB99}"/>
              </a:ext>
            </a:extLst>
          </p:cNvPr>
          <p:cNvSpPr txBox="1"/>
          <p:nvPr/>
        </p:nvSpPr>
        <p:spPr>
          <a:xfrm>
            <a:off x="459668" y="456369"/>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More </a:t>
            </a:r>
            <a:r>
              <a:rPr lang="it-IT" sz="2800" b="1" dirty="0" err="1">
                <a:solidFill>
                  <a:srgbClr val="0070C0"/>
                </a:solidFill>
                <a:latin typeface="Avenir Next" panose="020B0503020202020204" pitchFamily="34" charset="0"/>
              </a:rPr>
              <a:t>functionalities</a:t>
            </a:r>
            <a:endParaRPr lang="it-IT" sz="2800" b="1" dirty="0">
              <a:solidFill>
                <a:srgbClr val="0070C0"/>
              </a:solidFill>
              <a:latin typeface="Avenir Next" panose="020B0503020202020204" pitchFamily="34" charset="0"/>
            </a:endParaRPr>
          </a:p>
        </p:txBody>
      </p:sp>
    </p:spTree>
    <p:extLst>
      <p:ext uri="{BB962C8B-B14F-4D97-AF65-F5344CB8AC3E}">
        <p14:creationId xmlns:p14="http://schemas.microsoft.com/office/powerpoint/2010/main" val="1476658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A686B7B8-AFA5-904C-B692-3EA667AE3890}"/>
              </a:ext>
            </a:extLst>
          </p:cNvPr>
          <p:cNvPicPr>
            <a:picLocks noChangeAspect="1"/>
          </p:cNvPicPr>
          <p:nvPr/>
        </p:nvPicPr>
        <p:blipFill>
          <a:blip r:embed="rId2"/>
          <a:stretch>
            <a:fillRect/>
          </a:stretch>
        </p:blipFill>
        <p:spPr>
          <a:xfrm>
            <a:off x="8305" y="3151991"/>
            <a:ext cx="2276320" cy="3348239"/>
          </a:xfrm>
          <a:prstGeom prst="rect">
            <a:avLst/>
          </a:prstGeom>
        </p:spPr>
      </p:pic>
      <p:pic>
        <p:nvPicPr>
          <p:cNvPr id="5" name="Immagine 4">
            <a:extLst>
              <a:ext uri="{FF2B5EF4-FFF2-40B4-BE49-F238E27FC236}">
                <a16:creationId xmlns:a16="http://schemas.microsoft.com/office/drawing/2014/main" id="{4B5922CD-6353-5E4A-B9FC-A05202371B7C}"/>
              </a:ext>
            </a:extLst>
          </p:cNvPr>
          <p:cNvPicPr>
            <a:picLocks noChangeAspect="1"/>
          </p:cNvPicPr>
          <p:nvPr/>
        </p:nvPicPr>
        <p:blipFill>
          <a:blip r:embed="rId3"/>
          <a:stretch>
            <a:fillRect/>
          </a:stretch>
        </p:blipFill>
        <p:spPr>
          <a:xfrm>
            <a:off x="1505140" y="1248934"/>
            <a:ext cx="2780618" cy="4097237"/>
          </a:xfrm>
          <a:prstGeom prst="rect">
            <a:avLst/>
          </a:prstGeom>
        </p:spPr>
      </p:pic>
      <p:pic>
        <p:nvPicPr>
          <p:cNvPr id="6" name="Immagine 5">
            <a:extLst>
              <a:ext uri="{FF2B5EF4-FFF2-40B4-BE49-F238E27FC236}">
                <a16:creationId xmlns:a16="http://schemas.microsoft.com/office/drawing/2014/main" id="{A3AD658E-CD4F-6F43-88CD-CFAF1315460A}"/>
              </a:ext>
            </a:extLst>
          </p:cNvPr>
          <p:cNvPicPr>
            <a:picLocks noChangeAspect="1"/>
          </p:cNvPicPr>
          <p:nvPr/>
        </p:nvPicPr>
        <p:blipFill>
          <a:blip r:embed="rId4"/>
          <a:stretch>
            <a:fillRect/>
          </a:stretch>
        </p:blipFill>
        <p:spPr>
          <a:xfrm>
            <a:off x="3391710" y="3297553"/>
            <a:ext cx="2272616" cy="3202677"/>
          </a:xfrm>
          <a:prstGeom prst="rect">
            <a:avLst/>
          </a:prstGeom>
        </p:spPr>
      </p:pic>
      <p:pic>
        <p:nvPicPr>
          <p:cNvPr id="8" name="Immagine 7">
            <a:extLst>
              <a:ext uri="{FF2B5EF4-FFF2-40B4-BE49-F238E27FC236}">
                <a16:creationId xmlns:a16="http://schemas.microsoft.com/office/drawing/2014/main" id="{2C52D425-9D91-2147-82C8-81CE6F1DFB9D}"/>
              </a:ext>
            </a:extLst>
          </p:cNvPr>
          <p:cNvPicPr>
            <a:picLocks noChangeAspect="1"/>
          </p:cNvPicPr>
          <p:nvPr/>
        </p:nvPicPr>
        <p:blipFill>
          <a:blip r:embed="rId5"/>
          <a:stretch>
            <a:fillRect/>
          </a:stretch>
        </p:blipFill>
        <p:spPr>
          <a:xfrm>
            <a:off x="7665537" y="3429000"/>
            <a:ext cx="2361539" cy="3327992"/>
          </a:xfrm>
          <a:prstGeom prst="rect">
            <a:avLst/>
          </a:prstGeom>
        </p:spPr>
      </p:pic>
      <p:pic>
        <p:nvPicPr>
          <p:cNvPr id="9" name="Immagine 8">
            <a:extLst>
              <a:ext uri="{FF2B5EF4-FFF2-40B4-BE49-F238E27FC236}">
                <a16:creationId xmlns:a16="http://schemas.microsoft.com/office/drawing/2014/main" id="{49CA45FC-C123-014E-9A41-447FBA41D4F4}"/>
              </a:ext>
            </a:extLst>
          </p:cNvPr>
          <p:cNvPicPr>
            <a:picLocks noChangeAspect="1"/>
          </p:cNvPicPr>
          <p:nvPr/>
        </p:nvPicPr>
        <p:blipFill>
          <a:blip r:embed="rId6"/>
          <a:stretch>
            <a:fillRect/>
          </a:stretch>
        </p:blipFill>
        <p:spPr>
          <a:xfrm>
            <a:off x="9192931" y="828339"/>
            <a:ext cx="2835356" cy="3995716"/>
          </a:xfrm>
          <a:prstGeom prst="rect">
            <a:avLst/>
          </a:prstGeom>
        </p:spPr>
      </p:pic>
      <p:pic>
        <p:nvPicPr>
          <p:cNvPr id="10" name="Immagine 9">
            <a:extLst>
              <a:ext uri="{FF2B5EF4-FFF2-40B4-BE49-F238E27FC236}">
                <a16:creationId xmlns:a16="http://schemas.microsoft.com/office/drawing/2014/main" id="{AED4BB58-CD52-F54D-ACFC-BC1FF21C934D}"/>
              </a:ext>
            </a:extLst>
          </p:cNvPr>
          <p:cNvPicPr>
            <a:picLocks noChangeAspect="1"/>
          </p:cNvPicPr>
          <p:nvPr/>
        </p:nvPicPr>
        <p:blipFill>
          <a:blip r:embed="rId7"/>
          <a:stretch>
            <a:fillRect/>
          </a:stretch>
        </p:blipFill>
        <p:spPr>
          <a:xfrm>
            <a:off x="5664326" y="1486432"/>
            <a:ext cx="2917781" cy="4111872"/>
          </a:xfrm>
          <a:prstGeom prst="rect">
            <a:avLst/>
          </a:prstGeom>
        </p:spPr>
      </p:pic>
      <p:sp>
        <p:nvSpPr>
          <p:cNvPr id="11" name="CasellaDiTesto 40">
            <a:extLst>
              <a:ext uri="{FF2B5EF4-FFF2-40B4-BE49-F238E27FC236}">
                <a16:creationId xmlns:a16="http://schemas.microsoft.com/office/drawing/2014/main" id="{23C805F9-6C54-C447-936D-67F7D48120D7}"/>
              </a:ext>
            </a:extLst>
          </p:cNvPr>
          <p:cNvSpPr txBox="1"/>
          <p:nvPr/>
        </p:nvSpPr>
        <p:spPr>
          <a:xfrm>
            <a:off x="459669" y="456369"/>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Notes management</a:t>
            </a:r>
          </a:p>
        </p:txBody>
      </p:sp>
    </p:spTree>
    <p:extLst>
      <p:ext uri="{BB962C8B-B14F-4D97-AF65-F5344CB8AC3E}">
        <p14:creationId xmlns:p14="http://schemas.microsoft.com/office/powerpoint/2010/main" val="10268379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77203FA-BD83-6040-BCEC-96DE390C73F2}"/>
              </a:ext>
            </a:extLst>
          </p:cNvPr>
          <p:cNvPicPr>
            <a:picLocks noChangeAspect="1"/>
          </p:cNvPicPr>
          <p:nvPr/>
        </p:nvPicPr>
        <p:blipFill>
          <a:blip r:embed="rId2"/>
          <a:stretch>
            <a:fillRect/>
          </a:stretch>
        </p:blipFill>
        <p:spPr>
          <a:xfrm>
            <a:off x="102004" y="1309865"/>
            <a:ext cx="3738476" cy="5268435"/>
          </a:xfrm>
          <a:prstGeom prst="rect">
            <a:avLst/>
          </a:prstGeom>
        </p:spPr>
      </p:pic>
      <p:pic>
        <p:nvPicPr>
          <p:cNvPr id="6" name="Immagine 5">
            <a:extLst>
              <a:ext uri="{FF2B5EF4-FFF2-40B4-BE49-F238E27FC236}">
                <a16:creationId xmlns:a16="http://schemas.microsoft.com/office/drawing/2014/main" id="{3943ED9A-B055-7841-A4BC-9624A789A6C2}"/>
              </a:ext>
            </a:extLst>
          </p:cNvPr>
          <p:cNvPicPr>
            <a:picLocks noChangeAspect="1"/>
          </p:cNvPicPr>
          <p:nvPr/>
        </p:nvPicPr>
        <p:blipFill>
          <a:blip r:embed="rId3"/>
          <a:stretch>
            <a:fillRect/>
          </a:stretch>
        </p:blipFill>
        <p:spPr>
          <a:xfrm>
            <a:off x="7493652" y="1193351"/>
            <a:ext cx="3866423" cy="5471476"/>
          </a:xfrm>
          <a:prstGeom prst="rect">
            <a:avLst/>
          </a:prstGeom>
        </p:spPr>
      </p:pic>
      <p:pic>
        <p:nvPicPr>
          <p:cNvPr id="7" name="Immagine 6">
            <a:extLst>
              <a:ext uri="{FF2B5EF4-FFF2-40B4-BE49-F238E27FC236}">
                <a16:creationId xmlns:a16="http://schemas.microsoft.com/office/drawing/2014/main" id="{EDEF6385-0BDB-A241-8B26-2C038C0F0F81}"/>
              </a:ext>
            </a:extLst>
          </p:cNvPr>
          <p:cNvPicPr>
            <a:picLocks noChangeAspect="1"/>
          </p:cNvPicPr>
          <p:nvPr/>
        </p:nvPicPr>
        <p:blipFill>
          <a:blip r:embed="rId4"/>
          <a:stretch>
            <a:fillRect/>
          </a:stretch>
        </p:blipFill>
        <p:spPr>
          <a:xfrm>
            <a:off x="3755176" y="1309865"/>
            <a:ext cx="3738476" cy="5268435"/>
          </a:xfrm>
          <a:prstGeom prst="rect">
            <a:avLst/>
          </a:prstGeom>
        </p:spPr>
      </p:pic>
      <p:sp>
        <p:nvSpPr>
          <p:cNvPr id="8" name="CasellaDiTesto 40">
            <a:extLst>
              <a:ext uri="{FF2B5EF4-FFF2-40B4-BE49-F238E27FC236}">
                <a16:creationId xmlns:a16="http://schemas.microsoft.com/office/drawing/2014/main" id="{88A57C72-521C-1041-8231-14C9FD2FB0FD}"/>
              </a:ext>
            </a:extLst>
          </p:cNvPr>
          <p:cNvSpPr txBox="1"/>
          <p:nvPr/>
        </p:nvSpPr>
        <p:spPr>
          <a:xfrm>
            <a:off x="459669" y="456369"/>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Account management</a:t>
            </a:r>
          </a:p>
        </p:txBody>
      </p:sp>
    </p:spTree>
    <p:extLst>
      <p:ext uri="{BB962C8B-B14F-4D97-AF65-F5344CB8AC3E}">
        <p14:creationId xmlns:p14="http://schemas.microsoft.com/office/powerpoint/2010/main" val="32049570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E8812E44-E38E-9B41-93B0-28C1A9D44723}"/>
              </a:ext>
            </a:extLst>
          </p:cNvPr>
          <p:cNvPicPr>
            <a:picLocks noChangeAspect="1"/>
          </p:cNvPicPr>
          <p:nvPr/>
        </p:nvPicPr>
        <p:blipFill>
          <a:blip r:embed="rId2"/>
          <a:stretch>
            <a:fillRect/>
          </a:stretch>
        </p:blipFill>
        <p:spPr>
          <a:xfrm>
            <a:off x="-279700" y="1533796"/>
            <a:ext cx="8498427" cy="4867835"/>
          </a:xfrm>
          <a:prstGeom prst="rect">
            <a:avLst/>
          </a:prstGeom>
        </p:spPr>
      </p:pic>
      <p:pic>
        <p:nvPicPr>
          <p:cNvPr id="5" name="Immagine 4">
            <a:extLst>
              <a:ext uri="{FF2B5EF4-FFF2-40B4-BE49-F238E27FC236}">
                <a16:creationId xmlns:a16="http://schemas.microsoft.com/office/drawing/2014/main" id="{CA86BDB7-F1B9-0548-B6E1-5A4CC2806E53}"/>
              </a:ext>
            </a:extLst>
          </p:cNvPr>
          <p:cNvPicPr>
            <a:picLocks noChangeAspect="1"/>
          </p:cNvPicPr>
          <p:nvPr/>
        </p:nvPicPr>
        <p:blipFill>
          <a:blip r:embed="rId3"/>
          <a:stretch>
            <a:fillRect/>
          </a:stretch>
        </p:blipFill>
        <p:spPr>
          <a:xfrm>
            <a:off x="5687210" y="2682190"/>
            <a:ext cx="6106482" cy="4175810"/>
          </a:xfrm>
          <a:prstGeom prst="rect">
            <a:avLst/>
          </a:prstGeom>
        </p:spPr>
      </p:pic>
      <p:sp>
        <p:nvSpPr>
          <p:cNvPr id="6" name="CasellaDiTesto 40">
            <a:extLst>
              <a:ext uri="{FF2B5EF4-FFF2-40B4-BE49-F238E27FC236}">
                <a16:creationId xmlns:a16="http://schemas.microsoft.com/office/drawing/2014/main" id="{DB2AEEE7-E613-2243-A4AF-651DC1DAC9C0}"/>
              </a:ext>
            </a:extLst>
          </p:cNvPr>
          <p:cNvSpPr txBox="1"/>
          <p:nvPr/>
        </p:nvSpPr>
        <p:spPr>
          <a:xfrm>
            <a:off x="459669" y="456369"/>
            <a:ext cx="8917581" cy="523220"/>
          </a:xfrm>
          <a:prstGeom prst="rect">
            <a:avLst/>
          </a:prstGeom>
          <a:noFill/>
        </p:spPr>
        <p:txBody>
          <a:bodyPr wrap="square" rtlCol="0">
            <a:spAutoFit/>
          </a:bodyPr>
          <a:lstStyle/>
          <a:p>
            <a:r>
              <a:rPr lang="it-IT" sz="2800" b="1" dirty="0">
                <a:solidFill>
                  <a:srgbClr val="0070C0"/>
                </a:solidFill>
                <a:latin typeface="Avenir Next" panose="020B0503020202020204" pitchFamily="34" charset="0"/>
              </a:rPr>
              <a:t>Desktop </a:t>
            </a:r>
            <a:r>
              <a:rPr lang="it-IT" sz="2800" b="1" dirty="0" err="1">
                <a:solidFill>
                  <a:srgbClr val="0070C0"/>
                </a:solidFill>
                <a:latin typeface="Avenir Next" panose="020B0503020202020204" pitchFamily="34" charset="0"/>
              </a:rPr>
              <a:t>functionalities</a:t>
            </a:r>
            <a:endParaRPr lang="it-IT" sz="2800" b="1" dirty="0">
              <a:solidFill>
                <a:srgbClr val="0070C0"/>
              </a:solidFill>
              <a:latin typeface="Avenir Next" panose="020B0503020202020204" pitchFamily="34" charset="0"/>
            </a:endParaRPr>
          </a:p>
        </p:txBody>
      </p:sp>
    </p:spTree>
    <p:extLst>
      <p:ext uri="{BB962C8B-B14F-4D97-AF65-F5344CB8AC3E}">
        <p14:creationId xmlns:p14="http://schemas.microsoft.com/office/powerpoint/2010/main" val="3006797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301E10D8-1D94-D547-8441-D1A099D7EC04}"/>
              </a:ext>
            </a:extLst>
          </p:cNvPr>
          <p:cNvSpPr>
            <a:spLocks noGrp="1"/>
          </p:cNvSpPr>
          <p:nvPr>
            <p:ph type="ctrTitle"/>
          </p:nvPr>
        </p:nvSpPr>
        <p:spPr>
          <a:xfrm>
            <a:off x="4325713" y="3048000"/>
            <a:ext cx="6185557" cy="1646302"/>
          </a:xfrm>
        </p:spPr>
        <p:txBody>
          <a:bodyPr/>
          <a:lstStyle/>
          <a:p>
            <a:pPr algn="l"/>
            <a:r>
              <a:rPr lang="en-GB" dirty="0">
                <a:solidFill>
                  <a:schemeClr val="tx1"/>
                </a:solidFill>
                <a:latin typeface="Avenir Next" panose="020B0503020202020204" pitchFamily="34" charset="0"/>
              </a:rPr>
              <a:t>REQUIREMENT ANALYSIS</a:t>
            </a:r>
          </a:p>
        </p:txBody>
      </p:sp>
    </p:spTree>
    <p:extLst>
      <p:ext uri="{BB962C8B-B14F-4D97-AF65-F5344CB8AC3E}">
        <p14:creationId xmlns:p14="http://schemas.microsoft.com/office/powerpoint/2010/main" val="3961776763"/>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4266112" y="3048000"/>
            <a:ext cx="7766936" cy="1646302"/>
          </a:xfrm>
        </p:spPr>
        <p:txBody>
          <a:bodyPr/>
          <a:lstStyle/>
          <a:p>
            <a:pPr algn="l"/>
            <a:r>
              <a:rPr lang="en-GB" dirty="0">
                <a:solidFill>
                  <a:schemeClr val="tx1"/>
                </a:solidFill>
                <a:latin typeface="Avenir Next" panose="020B0503020202020204" pitchFamily="34" charset="0"/>
              </a:rPr>
              <a:t>EXPERT BASED EVALUATION</a:t>
            </a:r>
            <a:br>
              <a:rPr lang="en-GB" dirty="0">
                <a:solidFill>
                  <a:schemeClr val="tx1"/>
                </a:solidFill>
                <a:latin typeface="Avenir Next" panose="020B0503020202020204" pitchFamily="34" charset="0"/>
              </a:rPr>
            </a:br>
            <a:r>
              <a:rPr lang="en-GB" sz="4000" dirty="0">
                <a:solidFill>
                  <a:schemeClr val="tx1"/>
                </a:solidFill>
                <a:latin typeface="Avenir Next" panose="020B0503020202020204" pitchFamily="34" charset="0"/>
              </a:rPr>
              <a:t>Cognitive Walkthrough</a:t>
            </a:r>
          </a:p>
        </p:txBody>
      </p:sp>
    </p:spTree>
    <p:extLst>
      <p:ext uri="{BB962C8B-B14F-4D97-AF65-F5344CB8AC3E}">
        <p14:creationId xmlns:p14="http://schemas.microsoft.com/office/powerpoint/2010/main" val="628935558"/>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EFF46A26-D0F2-E240-AFAC-43135AC77BA1}"/>
              </a:ext>
            </a:extLst>
          </p:cNvPr>
          <p:cNvSpPr txBox="1"/>
          <p:nvPr/>
        </p:nvSpPr>
        <p:spPr>
          <a:xfrm>
            <a:off x="265259" y="193380"/>
            <a:ext cx="8917581" cy="830997"/>
          </a:xfrm>
          <a:prstGeom prst="rect">
            <a:avLst/>
          </a:prstGeom>
          <a:noFill/>
        </p:spPr>
        <p:txBody>
          <a:bodyPr wrap="square" rtlCol="0">
            <a:spAutoFit/>
          </a:bodyPr>
          <a:lstStyle/>
          <a:p>
            <a:r>
              <a:rPr lang="it-IT" sz="2400" b="1" dirty="0">
                <a:solidFill>
                  <a:srgbClr val="0070C0"/>
                </a:solidFill>
                <a:latin typeface="Avenir Next" panose="020B0503020202020204" pitchFamily="34" charset="0"/>
              </a:rPr>
              <a:t>Cognitive </a:t>
            </a:r>
            <a:r>
              <a:rPr lang="it-IT" sz="2400" b="1" dirty="0" err="1">
                <a:solidFill>
                  <a:srgbClr val="0070C0"/>
                </a:solidFill>
                <a:latin typeface="Avenir Next" panose="020B0503020202020204" pitchFamily="34" charset="0"/>
              </a:rPr>
              <a:t>Walkthrough</a:t>
            </a:r>
            <a:r>
              <a:rPr lang="it-IT" sz="2400" b="1" dirty="0">
                <a:solidFill>
                  <a:srgbClr val="0070C0"/>
                </a:solidFill>
                <a:latin typeface="Avenir Next" panose="020B0503020202020204" pitchFamily="34" charset="0"/>
              </a:rPr>
              <a:t>: Select </a:t>
            </a:r>
            <a:r>
              <a:rPr lang="it-IT" sz="2400" b="1" dirty="0" err="1">
                <a:solidFill>
                  <a:srgbClr val="0070C0"/>
                </a:solidFill>
                <a:latin typeface="Avenir Next" panose="020B0503020202020204" pitchFamily="34" charset="0"/>
              </a:rPr>
              <a:t>course</a:t>
            </a:r>
            <a:r>
              <a:rPr lang="it-IT" sz="2400" b="1" dirty="0">
                <a:solidFill>
                  <a:srgbClr val="0070C0"/>
                </a:solidFill>
                <a:latin typeface="Avenir Next" panose="020B0503020202020204" pitchFamily="34" charset="0"/>
              </a:rPr>
              <a:t> to join (</a:t>
            </a:r>
            <a:r>
              <a:rPr lang="it-IT" sz="2400" b="1" dirty="0" err="1">
                <a:solidFill>
                  <a:srgbClr val="0070C0"/>
                </a:solidFill>
                <a:latin typeface="Avenir Next" panose="020B0503020202020204" pitchFamily="34" charset="0"/>
              </a:rPr>
              <a:t>present</a:t>
            </a:r>
            <a:r>
              <a:rPr lang="it-IT" sz="2400" b="1" dirty="0">
                <a:solidFill>
                  <a:srgbClr val="0070C0"/>
                </a:solidFill>
                <a:latin typeface="Avenir Next" panose="020B0503020202020204" pitchFamily="34" charset="0"/>
              </a:rPr>
              <a:t> in the </a:t>
            </a:r>
            <a:r>
              <a:rPr lang="it-IT" sz="2400" b="1" dirty="0" err="1">
                <a:solidFill>
                  <a:srgbClr val="0070C0"/>
                </a:solidFill>
                <a:latin typeface="Avenir Next" panose="020B0503020202020204" pitchFamily="34" charset="0"/>
              </a:rPr>
              <a:t>courses</a:t>
            </a:r>
            <a:r>
              <a:rPr lang="it-IT" sz="2400" b="1" dirty="0">
                <a:solidFill>
                  <a:srgbClr val="0070C0"/>
                </a:solidFill>
                <a:latin typeface="Avenir Next" panose="020B0503020202020204" pitchFamily="34" charset="0"/>
              </a:rPr>
              <a:t> list)</a:t>
            </a:r>
          </a:p>
        </p:txBody>
      </p:sp>
      <p:sp>
        <p:nvSpPr>
          <p:cNvPr id="3" name="TextBox 2">
            <a:extLst>
              <a:ext uri="{FF2B5EF4-FFF2-40B4-BE49-F238E27FC236}">
                <a16:creationId xmlns:a16="http://schemas.microsoft.com/office/drawing/2014/main" id="{78A92568-4D42-6A48-A829-2670B8E71644}"/>
              </a:ext>
            </a:extLst>
          </p:cNvPr>
          <p:cNvSpPr txBox="1"/>
          <p:nvPr/>
        </p:nvSpPr>
        <p:spPr>
          <a:xfrm>
            <a:off x="304962" y="2526149"/>
            <a:ext cx="5868658" cy="4805162"/>
          </a:xfrm>
          <a:prstGeom prst="rect">
            <a:avLst/>
          </a:prstGeom>
          <a:noFill/>
        </p:spPr>
        <p:txBody>
          <a:bodyPr wrap="square" rtlCol="0">
            <a:spAutoFit/>
          </a:bodyPr>
          <a:lstStyle/>
          <a:p>
            <a:r>
              <a:rPr lang="en-IT" sz="1400" b="1" dirty="0">
                <a:latin typeface="Avenir Next" panose="020B0503020202020204" pitchFamily="34" charset="0"/>
              </a:rPr>
              <a:t>Action 1</a:t>
            </a:r>
            <a:r>
              <a:rPr lang="en-IT" sz="1400" b="1">
                <a:latin typeface="Avenir Next" panose="020B0503020202020204" pitchFamily="34" charset="0"/>
              </a:rPr>
              <a:t>:  </a:t>
            </a:r>
            <a:r>
              <a:rPr lang="it-IT" sz="1400" dirty="0">
                <a:latin typeface="Avenir Next" panose="020B0503020202020204" pitchFamily="34" charset="0"/>
              </a:rPr>
              <a:t>P</a:t>
            </a:r>
            <a:r>
              <a:rPr lang="en-IT" sz="1400">
                <a:latin typeface="Avenir Next" panose="020B0503020202020204" pitchFamily="34" charset="0"/>
              </a:rPr>
              <a:t>ress </a:t>
            </a:r>
            <a:r>
              <a:rPr lang="en-IT" sz="1400" dirty="0">
                <a:latin typeface="Avenir Next" panose="020B0503020202020204" pitchFamily="34" charset="0"/>
              </a:rPr>
              <a:t>the button</a:t>
            </a:r>
            <a:r>
              <a:rPr lang="en-IT" sz="1400" i="1" dirty="0">
                <a:latin typeface="Avenir Next" panose="020B0503020202020204" pitchFamily="34" charset="0"/>
              </a:rPr>
              <a:t> “Join a new course” </a:t>
            </a:r>
            <a:r>
              <a:rPr lang="en-IT" sz="1400" dirty="0">
                <a:latin typeface="Avenir Next" panose="020B0503020202020204" pitchFamily="34" charset="0"/>
              </a:rPr>
              <a:t>in the</a:t>
            </a:r>
            <a:r>
              <a:rPr lang="en-IT" sz="1400" i="1" dirty="0">
                <a:latin typeface="Avenir Next" panose="020B0503020202020204" pitchFamily="34" charset="0"/>
              </a:rPr>
              <a:t> “My Courses”</a:t>
            </a:r>
            <a:r>
              <a:rPr lang="en-IT" sz="1400" dirty="0">
                <a:latin typeface="Avenir Next" panose="020B0503020202020204" pitchFamily="34" charset="0"/>
              </a:rPr>
              <a:t> page.</a:t>
            </a:r>
          </a:p>
          <a:p>
            <a:r>
              <a:rPr lang="en-IT" sz="1400" b="1" dirty="0">
                <a:latin typeface="Avenir Next" panose="020B0503020202020204" pitchFamily="34" charset="0"/>
              </a:rPr>
              <a:t>Response 1</a:t>
            </a:r>
            <a:r>
              <a:rPr lang="en-IT" sz="1400" b="1">
                <a:latin typeface="Avenir Next" panose="020B0503020202020204" pitchFamily="34" charset="0"/>
              </a:rPr>
              <a:t>:</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 shows you the courses list in the “</a:t>
            </a:r>
            <a:r>
              <a:rPr lang="en-IT" sz="1400" i="1" dirty="0">
                <a:latin typeface="Avenir Next" panose="020B0503020202020204" pitchFamily="34" charset="0"/>
              </a:rPr>
              <a:t>Courses list” </a:t>
            </a:r>
            <a:r>
              <a:rPr lang="en-IT" sz="1400" dirty="0">
                <a:latin typeface="Avenir Next" panose="020B0503020202020204" pitchFamily="34" charset="0"/>
              </a:rPr>
              <a:t>page</a:t>
            </a:r>
            <a:r>
              <a:rPr lang="en-IT" sz="1400" i="1" dirty="0">
                <a:latin typeface="Avenir Next" panose="020B0503020202020204" pitchFamily="34" charset="0"/>
              </a:rPr>
              <a:t>.</a:t>
            </a:r>
          </a:p>
          <a:p>
            <a:pPr>
              <a:lnSpc>
                <a:spcPct val="150000"/>
              </a:lnSpc>
            </a:pPr>
            <a:endParaRPr lang="en-IT" sz="1400" dirty="0">
              <a:latin typeface="Avenir Next" panose="020B0503020202020204" pitchFamily="34" charset="0"/>
            </a:endParaRPr>
          </a:p>
          <a:p>
            <a:r>
              <a:rPr lang="en-IT" sz="1400" b="1" dirty="0">
                <a:latin typeface="Avenir Next" panose="020B0503020202020204" pitchFamily="34" charset="0"/>
              </a:rPr>
              <a:t>Action 2</a:t>
            </a:r>
            <a:r>
              <a:rPr lang="en-IT" sz="1400" b="1">
                <a:latin typeface="Avenir Next" panose="020B0503020202020204" pitchFamily="34" charset="0"/>
              </a:rPr>
              <a:t>: </a:t>
            </a:r>
            <a:r>
              <a:rPr lang="it-IT" sz="1400" dirty="0">
                <a:latin typeface="Avenir Next" panose="020B0503020202020204" pitchFamily="34" charset="0"/>
              </a:rPr>
              <a:t>S</a:t>
            </a:r>
            <a:r>
              <a:rPr lang="en-IT" sz="1400">
                <a:latin typeface="Avenir Next" panose="020B0503020202020204" pitchFamily="34" charset="0"/>
              </a:rPr>
              <a:t>croll </a:t>
            </a:r>
            <a:r>
              <a:rPr lang="en-IT" sz="1400" dirty="0">
                <a:latin typeface="Avenir Next" panose="020B0503020202020204" pitchFamily="34" charset="0"/>
              </a:rPr>
              <a:t>the courses list in the page </a:t>
            </a:r>
            <a:r>
              <a:rPr lang="en-IT" sz="1400" i="1" dirty="0">
                <a:latin typeface="Avenir Next" panose="020B0503020202020204" pitchFamily="34" charset="0"/>
              </a:rPr>
              <a:t>“Courses list” </a:t>
            </a:r>
            <a:r>
              <a:rPr lang="en-IT" sz="1400" dirty="0">
                <a:latin typeface="Avenir Next" panose="020B0503020202020204" pitchFamily="34" charset="0"/>
              </a:rPr>
              <a:t>until you find the </a:t>
            </a:r>
            <a:r>
              <a:rPr lang="en-IT" sz="1400" i="1" dirty="0">
                <a:latin typeface="Avenir Next" panose="020B0503020202020204" pitchFamily="34" charset="0"/>
              </a:rPr>
              <a:t>Human-Computer Interaction </a:t>
            </a:r>
            <a:r>
              <a:rPr lang="en-IT" sz="1400" dirty="0">
                <a:latin typeface="Avenir Next" panose="020B0503020202020204" pitchFamily="34" charset="0"/>
              </a:rPr>
              <a:t>course. </a:t>
            </a:r>
            <a:r>
              <a:rPr lang="en-GB" sz="1400" dirty="0">
                <a:latin typeface="Avenir Next" panose="020B0503020202020204" pitchFamily="34" charset="0"/>
              </a:rPr>
              <a:t>You can also search by typing the name/code of the course in the input text area.</a:t>
            </a:r>
            <a:endParaRPr lang="en-IT" sz="1400" dirty="0">
              <a:latin typeface="Avenir Next" panose="020B0503020202020204" pitchFamily="34" charset="0"/>
            </a:endParaRPr>
          </a:p>
          <a:p>
            <a:r>
              <a:rPr lang="en-IT" sz="1400" b="1" dirty="0">
                <a:latin typeface="Avenir Next" panose="020B0503020202020204" pitchFamily="34" charset="0"/>
              </a:rPr>
              <a:t>Response 2</a:t>
            </a:r>
            <a:r>
              <a:rPr lang="en-IT" sz="1400" b="1">
                <a:latin typeface="Avenir Next" panose="020B0503020202020204" pitchFamily="34" charset="0"/>
              </a:rPr>
              <a:t>: </a:t>
            </a:r>
            <a:r>
              <a:rPr lang="it-IT" sz="1400" dirty="0">
                <a:latin typeface="Avenir Next" panose="020B0503020202020204" pitchFamily="34" charset="0"/>
              </a:rPr>
              <a:t>The </a:t>
            </a:r>
            <a:r>
              <a:rPr lang="it-IT" sz="1400" dirty="0" err="1">
                <a:latin typeface="Avenir Next" panose="020B0503020202020204" pitchFamily="34" charset="0"/>
              </a:rPr>
              <a:t>system</a:t>
            </a:r>
            <a:r>
              <a:rPr lang="it-IT" sz="1400" dirty="0">
                <a:latin typeface="Avenir Next" panose="020B0503020202020204" pitchFamily="34" charset="0"/>
              </a:rPr>
              <a:t> shows </a:t>
            </a:r>
            <a:r>
              <a:rPr lang="it-IT" sz="1400" dirty="0" err="1">
                <a:latin typeface="Avenir Next" panose="020B0503020202020204" pitchFamily="34" charset="0"/>
              </a:rPr>
              <a:t>you</a:t>
            </a:r>
            <a:r>
              <a:rPr lang="it-IT" sz="1400" dirty="0">
                <a:latin typeface="Avenir Next" panose="020B0503020202020204" pitchFamily="34" charset="0"/>
              </a:rPr>
              <a:t>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dirty="0" err="1">
                <a:latin typeface="Avenir Next" panose="020B0503020202020204" pitchFamily="34" charset="0"/>
              </a:rPr>
              <a:t>’s</a:t>
            </a:r>
            <a:r>
              <a:rPr lang="it-IT" sz="1400" i="1" dirty="0">
                <a:latin typeface="Avenir Next" panose="020B0503020202020204" pitchFamily="34" charset="0"/>
              </a:rPr>
              <a:t> </a:t>
            </a:r>
            <a:r>
              <a:rPr lang="it-IT" sz="1400" dirty="0">
                <a:latin typeface="Avenir Next" panose="020B0503020202020204" pitchFamily="34" charset="0"/>
              </a:rPr>
              <a:t>box.</a:t>
            </a:r>
          </a:p>
          <a:p>
            <a:pPr>
              <a:lnSpc>
                <a:spcPct val="150000"/>
              </a:lnSpc>
            </a:pPr>
            <a:endParaRPr lang="en-IT" sz="1400" b="1" dirty="0">
              <a:latin typeface="Avenir Next" panose="020B0503020202020204" pitchFamily="34" charset="0"/>
            </a:endParaRPr>
          </a:p>
          <a:p>
            <a:r>
              <a:rPr lang="en-IT" sz="1400" b="1" dirty="0">
                <a:latin typeface="Avenir Next" panose="020B0503020202020204" pitchFamily="34" charset="0"/>
              </a:rPr>
              <a:t>Action 3</a:t>
            </a:r>
            <a:r>
              <a:rPr lang="en-IT" sz="1400" b="1">
                <a:latin typeface="Avenir Next" panose="020B0503020202020204" pitchFamily="34" charset="0"/>
              </a:rPr>
              <a:t>: </a:t>
            </a:r>
            <a:r>
              <a:rPr lang="it-IT" sz="1400" dirty="0">
                <a:latin typeface="Avenir Next" panose="020B0503020202020204" pitchFamily="34" charset="0"/>
              </a:rPr>
              <a:t>C</a:t>
            </a:r>
            <a:r>
              <a:rPr lang="en-IT" sz="1400">
                <a:latin typeface="Avenir Next" panose="020B0503020202020204" pitchFamily="34" charset="0"/>
              </a:rPr>
              <a:t>lick </a:t>
            </a:r>
            <a:r>
              <a:rPr lang="en-IT" sz="1400" dirty="0">
                <a:latin typeface="Avenir Next" panose="020B0503020202020204" pitchFamily="34" charset="0"/>
              </a:rPr>
              <a:t>on the </a:t>
            </a:r>
            <a:r>
              <a:rPr lang="en-IT" sz="1400" i="1" dirty="0">
                <a:latin typeface="Avenir Next" panose="020B0503020202020204" pitchFamily="34" charset="0"/>
              </a:rPr>
              <a:t>“+” </a:t>
            </a:r>
            <a:r>
              <a:rPr lang="en-IT" sz="1400" dirty="0">
                <a:latin typeface="Avenir Next" panose="020B0503020202020204" pitchFamily="34" charset="0"/>
              </a:rPr>
              <a:t>symbol near the name of the course in order to add this course to your courses list.</a:t>
            </a:r>
          </a:p>
          <a:p>
            <a:r>
              <a:rPr lang="en-IT" sz="1400" b="1" dirty="0">
                <a:latin typeface="Avenir Next" panose="020B0503020202020204" pitchFamily="34" charset="0"/>
              </a:rPr>
              <a:t>Response 3</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systems adds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in </a:t>
            </a:r>
            <a:r>
              <a:rPr lang="it-IT" sz="1400" dirty="0" err="1">
                <a:latin typeface="Avenir Next" panose="020B0503020202020204" pitchFamily="34" charset="0"/>
              </a:rPr>
              <a:t>your</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list.</a:t>
            </a:r>
            <a:endParaRPr lang="en-IT" sz="1400" b="1" dirty="0">
              <a:latin typeface="Avenir Next" panose="020B0503020202020204" pitchFamily="34" charset="0"/>
            </a:endParaRPr>
          </a:p>
          <a:p>
            <a:pPr>
              <a:lnSpc>
                <a:spcPct val="150000"/>
              </a:lnSpc>
            </a:pPr>
            <a:endParaRPr lang="en-IT" sz="1400" b="1" dirty="0">
              <a:latin typeface="Avenir Next" panose="020B0503020202020204" pitchFamily="34" charset="0"/>
            </a:endParaRPr>
          </a:p>
          <a:p>
            <a:pPr>
              <a:lnSpc>
                <a:spcPct val="150000"/>
              </a:lnSpc>
            </a:pPr>
            <a:endParaRPr lang="en-IT" sz="1400" b="1" dirty="0">
              <a:latin typeface="Avenir Next" panose="020B0503020202020204" pitchFamily="34" charset="0"/>
            </a:endParaRPr>
          </a:p>
          <a:p>
            <a:pPr>
              <a:lnSpc>
                <a:spcPct val="150000"/>
              </a:lnSpc>
            </a:pPr>
            <a:r>
              <a:rPr lang="en-IT" sz="1400" dirty="0">
                <a:latin typeface="Avenir Next" panose="020B0503020202020204" pitchFamily="34" charset="0"/>
              </a:rPr>
              <a:t> </a:t>
            </a:r>
          </a:p>
          <a:p>
            <a:pPr>
              <a:lnSpc>
                <a:spcPct val="150000"/>
              </a:lnSpc>
            </a:pPr>
            <a:endParaRPr lang="en-IT" sz="1400" dirty="0">
              <a:latin typeface="Avenir Next" panose="020B0503020202020204" pitchFamily="34" charset="0"/>
            </a:endParaRPr>
          </a:p>
        </p:txBody>
      </p:sp>
      <p:sp>
        <p:nvSpPr>
          <p:cNvPr id="10" name="TextBox 9">
            <a:extLst>
              <a:ext uri="{FF2B5EF4-FFF2-40B4-BE49-F238E27FC236}">
                <a16:creationId xmlns:a16="http://schemas.microsoft.com/office/drawing/2014/main" id="{01748374-970E-3141-95CE-CF8629249783}"/>
              </a:ext>
            </a:extLst>
          </p:cNvPr>
          <p:cNvSpPr txBox="1"/>
          <p:nvPr/>
        </p:nvSpPr>
        <p:spPr>
          <a:xfrm>
            <a:off x="304962" y="1141154"/>
            <a:ext cx="6467478" cy="1384995"/>
          </a:xfrm>
          <a:prstGeom prst="rect">
            <a:avLst/>
          </a:prstGeom>
          <a:noFill/>
        </p:spPr>
        <p:txBody>
          <a:bodyPr wrap="square" rtlCol="0">
            <a:spAutoFit/>
          </a:bodyPr>
          <a:lstStyle/>
          <a:p>
            <a:r>
              <a:rPr lang="en-IT" sz="1400" b="1" dirty="0">
                <a:solidFill>
                  <a:srgbClr val="00B0F0"/>
                </a:solidFill>
                <a:latin typeface="Avenir Next" panose="020B0503020202020204" pitchFamily="34" charset="0"/>
              </a:rPr>
              <a:t>Task: </a:t>
            </a:r>
            <a:r>
              <a:rPr lang="en-IT" sz="1400" dirty="0">
                <a:latin typeface="Avenir Next" panose="020B0503020202020204" pitchFamily="34" charset="0"/>
              </a:rPr>
              <a:t>Add the course </a:t>
            </a:r>
            <a:r>
              <a:rPr lang="en-IT" sz="1400" i="1" dirty="0">
                <a:latin typeface="Avenir Next" panose="020B0503020202020204" pitchFamily="34" charset="0"/>
              </a:rPr>
              <a:t>Human-Computer Interaction </a:t>
            </a:r>
            <a:r>
              <a:rPr lang="en-IT" sz="1400" dirty="0">
                <a:latin typeface="Avenir Next" panose="020B0503020202020204" pitchFamily="34" charset="0"/>
              </a:rPr>
              <a:t>to your couses list.</a:t>
            </a:r>
          </a:p>
          <a:p>
            <a:r>
              <a:rPr lang="en-GB" sz="1400" b="1" dirty="0">
                <a:solidFill>
                  <a:srgbClr val="00B0F0"/>
                </a:solidFill>
                <a:latin typeface="Avenir Next" panose="020B0503020202020204" pitchFamily="34" charset="0"/>
              </a:rPr>
              <a:t>Hypothesis</a:t>
            </a:r>
            <a:r>
              <a:rPr lang="it-IT" sz="1400" b="1" dirty="0">
                <a:solidFill>
                  <a:srgbClr val="00B0F0"/>
                </a:solidFill>
                <a:latin typeface="Avenir Next" panose="020B0503020202020204" pitchFamily="34" charset="0"/>
              </a:rPr>
              <a:t>:</a:t>
            </a:r>
            <a:r>
              <a:rPr lang="it-IT" sz="1400" dirty="0">
                <a:latin typeface="Avenir Next" panose="020B0503020202020204" pitchFamily="34" charset="0"/>
              </a:rPr>
              <a:t> the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logged</a:t>
            </a:r>
            <a:r>
              <a:rPr lang="it-IT" sz="1400" dirty="0">
                <a:latin typeface="Avenir Next" panose="020B0503020202020204" pitchFamily="34" charset="0"/>
              </a:rPr>
              <a:t> and he </a:t>
            </a:r>
            <a:r>
              <a:rPr lang="it-IT" sz="1400" dirty="0" err="1">
                <a:latin typeface="Avenir Next" panose="020B0503020202020204" pitchFamily="34" charset="0"/>
              </a:rPr>
              <a:t>wants</a:t>
            </a:r>
            <a:r>
              <a:rPr lang="it-IT" sz="1400" dirty="0">
                <a:latin typeface="Avenir Next" panose="020B0503020202020204" pitchFamily="34" charset="0"/>
              </a:rPr>
              <a:t> to join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to </a:t>
            </a:r>
            <a:r>
              <a:rPr lang="it-IT" sz="1400" dirty="0" err="1">
                <a:latin typeface="Avenir Next" panose="020B0503020202020204" pitchFamily="34" charset="0"/>
              </a:rPr>
              <a:t>his</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list. </a:t>
            </a:r>
            <a:r>
              <a:rPr lang="it-IT" sz="1400" dirty="0" err="1">
                <a:latin typeface="Avenir Next" panose="020B0503020202020204" pitchFamily="34" charset="0"/>
              </a:rPr>
              <a:t>Let’s</a:t>
            </a:r>
            <a:r>
              <a:rPr lang="it-IT" sz="1400" dirty="0">
                <a:latin typeface="Avenir Next" panose="020B0503020202020204" pitchFamily="34" charset="0"/>
              </a:rPr>
              <a:t> </a:t>
            </a:r>
            <a:r>
              <a:rPr lang="it-IT" sz="1400" dirty="0" err="1">
                <a:latin typeface="Avenir Next" panose="020B0503020202020204" pitchFamily="34" charset="0"/>
              </a:rPr>
              <a:t>also</a:t>
            </a:r>
            <a:r>
              <a:rPr lang="it-IT" sz="1400" dirty="0">
                <a:latin typeface="Avenir Next" panose="020B0503020202020204" pitchFamily="34" charset="0"/>
              </a:rPr>
              <a:t> suppose </a:t>
            </a:r>
            <a:r>
              <a:rPr lang="it-IT" sz="1400" dirty="0" err="1">
                <a:latin typeface="Avenir Next" panose="020B0503020202020204" pitchFamily="34" charset="0"/>
              </a:rPr>
              <a:t>that</a:t>
            </a:r>
            <a:r>
              <a:rPr lang="it-IT" sz="1400" dirty="0">
                <a:latin typeface="Avenir Next" panose="020B0503020202020204" pitchFamily="34" charset="0"/>
              </a:rPr>
              <a:t>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present</a:t>
            </a:r>
            <a:r>
              <a:rPr lang="it-IT" sz="1400" dirty="0">
                <a:latin typeface="Avenir Next" panose="020B0503020202020204" pitchFamily="34" charset="0"/>
              </a:rPr>
              <a:t> in the </a:t>
            </a:r>
            <a:r>
              <a:rPr lang="it-IT" sz="1400" dirty="0" err="1">
                <a:latin typeface="Avenir Next" panose="020B0503020202020204" pitchFamily="34" charset="0"/>
              </a:rPr>
              <a:t>courses</a:t>
            </a:r>
            <a:r>
              <a:rPr lang="it-IT" sz="1400" dirty="0">
                <a:latin typeface="Avenir Next" panose="020B0503020202020204" pitchFamily="34" charset="0"/>
              </a:rPr>
              <a:t> list from </a:t>
            </a:r>
            <a:r>
              <a:rPr lang="it-IT" sz="1400" dirty="0" err="1">
                <a:latin typeface="Avenir Next" panose="020B0503020202020204" pitchFamily="34" charset="0"/>
              </a:rPr>
              <a:t>which</a:t>
            </a:r>
            <a:r>
              <a:rPr lang="it-IT" sz="1400" dirty="0">
                <a:latin typeface="Avenir Next" panose="020B0503020202020204" pitchFamily="34" charset="0"/>
              </a:rPr>
              <a:t> the </a:t>
            </a:r>
            <a:r>
              <a:rPr lang="it-IT" sz="1400" dirty="0" err="1">
                <a:latin typeface="Avenir Next" panose="020B0503020202020204" pitchFamily="34" charset="0"/>
              </a:rPr>
              <a:t>user</a:t>
            </a:r>
            <a:r>
              <a:rPr lang="it-IT" sz="1400" dirty="0">
                <a:latin typeface="Avenir Next" panose="020B0503020202020204" pitchFamily="34" charset="0"/>
              </a:rPr>
              <a:t> can </a:t>
            </a:r>
            <a:r>
              <a:rPr lang="it-IT" sz="1400" dirty="0" err="1">
                <a:latin typeface="Avenir Next" panose="020B0503020202020204" pitchFamily="34" charset="0"/>
              </a:rPr>
              <a:t>choose</a:t>
            </a:r>
            <a:r>
              <a:rPr lang="it-IT" sz="1400" dirty="0">
                <a:latin typeface="Avenir Next" panose="020B0503020202020204" pitchFamily="34" charset="0"/>
              </a:rPr>
              <a:t> from.</a:t>
            </a:r>
          </a:p>
          <a:p>
            <a:endParaRPr lang="en-IT" sz="1400" dirty="0">
              <a:latin typeface="Avenir Next" panose="020B0503020202020204" pitchFamily="34" charset="0"/>
            </a:endParaRPr>
          </a:p>
        </p:txBody>
      </p:sp>
      <p:pic>
        <p:nvPicPr>
          <p:cNvPr id="8" name="Picture 7">
            <a:extLst>
              <a:ext uri="{FF2B5EF4-FFF2-40B4-BE49-F238E27FC236}">
                <a16:creationId xmlns:a16="http://schemas.microsoft.com/office/drawing/2014/main" id="{7FD53F6B-9547-FE47-813B-C85F619617E1}"/>
              </a:ext>
            </a:extLst>
          </p:cNvPr>
          <p:cNvPicPr>
            <a:picLocks noChangeAspect="1"/>
          </p:cNvPicPr>
          <p:nvPr/>
        </p:nvPicPr>
        <p:blipFill>
          <a:blip r:embed="rId2"/>
          <a:stretch>
            <a:fillRect/>
          </a:stretch>
        </p:blipFill>
        <p:spPr>
          <a:xfrm>
            <a:off x="8220054" y="309460"/>
            <a:ext cx="3132849" cy="4433377"/>
          </a:xfrm>
          <a:prstGeom prst="rect">
            <a:avLst/>
          </a:prstGeom>
        </p:spPr>
      </p:pic>
      <p:pic>
        <p:nvPicPr>
          <p:cNvPr id="21" name="Picture 20">
            <a:extLst>
              <a:ext uri="{FF2B5EF4-FFF2-40B4-BE49-F238E27FC236}">
                <a16:creationId xmlns:a16="http://schemas.microsoft.com/office/drawing/2014/main" id="{B2C27A9E-16D1-3F49-95CC-3854F09D5873}"/>
              </a:ext>
            </a:extLst>
          </p:cNvPr>
          <p:cNvPicPr>
            <a:picLocks noChangeAspect="1"/>
          </p:cNvPicPr>
          <p:nvPr/>
        </p:nvPicPr>
        <p:blipFill>
          <a:blip r:embed="rId3"/>
          <a:stretch>
            <a:fillRect/>
          </a:stretch>
        </p:blipFill>
        <p:spPr>
          <a:xfrm>
            <a:off x="6173620" y="1646604"/>
            <a:ext cx="3132849" cy="4433377"/>
          </a:xfrm>
          <a:prstGeom prst="rect">
            <a:avLst/>
          </a:prstGeom>
        </p:spPr>
      </p:pic>
    </p:spTree>
    <p:extLst>
      <p:ext uri="{BB962C8B-B14F-4D97-AF65-F5344CB8AC3E}">
        <p14:creationId xmlns:p14="http://schemas.microsoft.com/office/powerpoint/2010/main" val="39579328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1D78CE4F-CBB0-4B4C-A4AF-1697A0C14786}"/>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Cognitive Evaluation</a:t>
            </a:r>
          </a:p>
        </p:txBody>
      </p:sp>
      <p:sp>
        <p:nvSpPr>
          <p:cNvPr id="5" name="CasellaDiTesto 40">
            <a:extLst>
              <a:ext uri="{FF2B5EF4-FFF2-40B4-BE49-F238E27FC236}">
                <a16:creationId xmlns:a16="http://schemas.microsoft.com/office/drawing/2014/main" id="{E13795B4-E671-C74E-822A-C5B98A6B323B}"/>
              </a:ext>
            </a:extLst>
          </p:cNvPr>
          <p:cNvSpPr txBox="1"/>
          <p:nvPr/>
        </p:nvSpPr>
        <p:spPr>
          <a:xfrm>
            <a:off x="198582" y="779428"/>
            <a:ext cx="2676820" cy="400110"/>
          </a:xfrm>
          <a:prstGeom prst="rect">
            <a:avLst/>
          </a:prstGeom>
          <a:noFill/>
        </p:spPr>
        <p:txBody>
          <a:bodyPr wrap="square" rtlCol="0">
            <a:spAutoFit/>
          </a:bodyPr>
          <a:lstStyle/>
          <a:p>
            <a:r>
              <a:rPr lang="it-IT" sz="2000" b="1" dirty="0">
                <a:solidFill>
                  <a:srgbClr val="0070C0"/>
                </a:solidFill>
                <a:latin typeface="Avenir Next" panose="020B0503020202020204" pitchFamily="34" charset="0"/>
              </a:rPr>
              <a:t>Courses list page</a:t>
            </a:r>
          </a:p>
        </p:txBody>
      </p:sp>
      <p:pic>
        <p:nvPicPr>
          <p:cNvPr id="6" name="Picture 19">
            <a:extLst>
              <a:ext uri="{FF2B5EF4-FFF2-40B4-BE49-F238E27FC236}">
                <a16:creationId xmlns:a16="http://schemas.microsoft.com/office/drawing/2014/main" id="{3E2AE18A-6C90-9F4A-9F95-E5B6709210FA}"/>
              </a:ext>
            </a:extLst>
          </p:cNvPr>
          <p:cNvPicPr>
            <a:picLocks noChangeAspect="1"/>
          </p:cNvPicPr>
          <p:nvPr/>
        </p:nvPicPr>
        <p:blipFill>
          <a:blip r:embed="rId2"/>
          <a:stretch>
            <a:fillRect/>
          </a:stretch>
        </p:blipFill>
        <p:spPr>
          <a:xfrm>
            <a:off x="254959" y="1828800"/>
            <a:ext cx="3331655" cy="4714712"/>
          </a:xfrm>
          <a:prstGeom prst="rect">
            <a:avLst/>
          </a:prstGeom>
        </p:spPr>
      </p:pic>
      <p:pic>
        <p:nvPicPr>
          <p:cNvPr id="3" name="Immagine 2">
            <a:extLst>
              <a:ext uri="{FF2B5EF4-FFF2-40B4-BE49-F238E27FC236}">
                <a16:creationId xmlns:a16="http://schemas.microsoft.com/office/drawing/2014/main" id="{069C6901-E278-7942-B6F7-CE4ECC348AAF}"/>
              </a:ext>
            </a:extLst>
          </p:cNvPr>
          <p:cNvPicPr>
            <a:picLocks noChangeAspect="1"/>
          </p:cNvPicPr>
          <p:nvPr/>
        </p:nvPicPr>
        <p:blipFill>
          <a:blip r:embed="rId3"/>
          <a:stretch>
            <a:fillRect/>
          </a:stretch>
        </p:blipFill>
        <p:spPr>
          <a:xfrm>
            <a:off x="4190103" y="835461"/>
            <a:ext cx="4101440" cy="5873319"/>
          </a:xfrm>
          <a:prstGeom prst="rect">
            <a:avLst/>
          </a:prstGeom>
        </p:spPr>
      </p:pic>
      <p:pic>
        <p:nvPicPr>
          <p:cNvPr id="8" name="Immagine 7">
            <a:extLst>
              <a:ext uri="{FF2B5EF4-FFF2-40B4-BE49-F238E27FC236}">
                <a16:creationId xmlns:a16="http://schemas.microsoft.com/office/drawing/2014/main" id="{67E5D51F-9467-104D-B5E3-BCBF268C1973}"/>
              </a:ext>
            </a:extLst>
          </p:cNvPr>
          <p:cNvPicPr>
            <a:picLocks noChangeAspect="1"/>
          </p:cNvPicPr>
          <p:nvPr/>
        </p:nvPicPr>
        <p:blipFill>
          <a:blip r:embed="rId4"/>
          <a:stretch>
            <a:fillRect/>
          </a:stretch>
        </p:blipFill>
        <p:spPr>
          <a:xfrm>
            <a:off x="8001898" y="751190"/>
            <a:ext cx="4101440" cy="5901556"/>
          </a:xfrm>
          <a:prstGeom prst="rect">
            <a:avLst/>
          </a:prstGeom>
        </p:spPr>
      </p:pic>
      <p:sp>
        <p:nvSpPr>
          <p:cNvPr id="10" name="Freccia destra con strisce 9">
            <a:extLst>
              <a:ext uri="{FF2B5EF4-FFF2-40B4-BE49-F238E27FC236}">
                <a16:creationId xmlns:a16="http://schemas.microsoft.com/office/drawing/2014/main" id="{7A030222-D4FA-D542-A66C-20ABD82C203A}"/>
              </a:ext>
            </a:extLst>
          </p:cNvPr>
          <p:cNvSpPr/>
          <p:nvPr/>
        </p:nvSpPr>
        <p:spPr>
          <a:xfrm>
            <a:off x="3505200" y="3603981"/>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682038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8A7B441-9E3C-7246-889D-C63CDDFE3724}"/>
              </a:ext>
            </a:extLst>
          </p:cNvPr>
          <p:cNvPicPr>
            <a:picLocks noChangeAspect="1"/>
          </p:cNvPicPr>
          <p:nvPr/>
        </p:nvPicPr>
        <p:blipFill>
          <a:blip r:embed="rId2"/>
          <a:stretch>
            <a:fillRect/>
          </a:stretch>
        </p:blipFill>
        <p:spPr>
          <a:xfrm>
            <a:off x="5972537" y="525519"/>
            <a:ext cx="3132850" cy="4433378"/>
          </a:xfrm>
          <a:prstGeom prst="rect">
            <a:avLst/>
          </a:prstGeom>
        </p:spPr>
      </p:pic>
      <p:sp>
        <p:nvSpPr>
          <p:cNvPr id="3" name="TextBox 2">
            <a:extLst>
              <a:ext uri="{FF2B5EF4-FFF2-40B4-BE49-F238E27FC236}">
                <a16:creationId xmlns:a16="http://schemas.microsoft.com/office/drawing/2014/main" id="{78A92568-4D42-6A48-A829-2670B8E71644}"/>
              </a:ext>
            </a:extLst>
          </p:cNvPr>
          <p:cNvSpPr txBox="1"/>
          <p:nvPr/>
        </p:nvSpPr>
        <p:spPr>
          <a:xfrm>
            <a:off x="280563" y="1655644"/>
            <a:ext cx="6317007" cy="5716950"/>
          </a:xfrm>
          <a:prstGeom prst="rect">
            <a:avLst/>
          </a:prstGeom>
          <a:noFill/>
        </p:spPr>
        <p:txBody>
          <a:bodyPr wrap="square" rtlCol="0">
            <a:spAutoFit/>
          </a:bodyPr>
          <a:lstStyle/>
          <a:p>
            <a:r>
              <a:rPr lang="en-IT" sz="1250" b="1" dirty="0">
                <a:latin typeface="Avenir Next" panose="020B0503020202020204" pitchFamily="34" charset="0"/>
              </a:rPr>
              <a:t>Action 1</a:t>
            </a:r>
            <a:r>
              <a:rPr lang="en-IT" sz="1250" b="1">
                <a:latin typeface="Avenir Next" panose="020B0503020202020204" pitchFamily="34" charset="0"/>
              </a:rPr>
              <a:t>:  </a:t>
            </a:r>
            <a:r>
              <a:rPr lang="it-IT" sz="1250" dirty="0">
                <a:latin typeface="Avenir Next" panose="020B0503020202020204" pitchFamily="34" charset="0"/>
              </a:rPr>
              <a:t>P</a:t>
            </a:r>
            <a:r>
              <a:rPr lang="en-IT" sz="1250">
                <a:latin typeface="Avenir Next" panose="020B0503020202020204" pitchFamily="34" charset="0"/>
              </a:rPr>
              <a:t>ress </a:t>
            </a:r>
            <a:r>
              <a:rPr lang="en-IT" sz="1250" dirty="0">
                <a:latin typeface="Avenir Next" panose="020B0503020202020204" pitchFamily="34" charset="0"/>
              </a:rPr>
              <a:t>the button</a:t>
            </a:r>
            <a:r>
              <a:rPr lang="en-IT" sz="1250" i="1" dirty="0">
                <a:latin typeface="Avenir Next" panose="020B0503020202020204" pitchFamily="34" charset="0"/>
              </a:rPr>
              <a:t> “Join a new course” </a:t>
            </a:r>
            <a:r>
              <a:rPr lang="en-IT" sz="1250" dirty="0">
                <a:latin typeface="Avenir Next" panose="020B0503020202020204" pitchFamily="34" charset="0"/>
              </a:rPr>
              <a:t>in the</a:t>
            </a:r>
            <a:r>
              <a:rPr lang="en-IT" sz="1250" i="1" dirty="0">
                <a:latin typeface="Avenir Next" panose="020B0503020202020204" pitchFamily="34" charset="0"/>
              </a:rPr>
              <a:t> “My Courses”</a:t>
            </a:r>
            <a:r>
              <a:rPr lang="en-IT" sz="1250" dirty="0">
                <a:latin typeface="Avenir Next" panose="020B0503020202020204" pitchFamily="34" charset="0"/>
              </a:rPr>
              <a:t> page.</a:t>
            </a:r>
          </a:p>
          <a:p>
            <a:r>
              <a:rPr lang="en-IT" sz="1250" b="1" dirty="0">
                <a:latin typeface="Avenir Next" panose="020B0503020202020204" pitchFamily="34" charset="0"/>
              </a:rPr>
              <a:t>Response 1</a:t>
            </a:r>
            <a:r>
              <a:rPr lang="en-IT" sz="1250" b="1">
                <a:latin typeface="Avenir Next" panose="020B0503020202020204" pitchFamily="34" charset="0"/>
              </a:rPr>
              <a:t>:</a:t>
            </a:r>
            <a:r>
              <a:rPr lang="en-IT" sz="1250">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 shows you the courses list in the “</a:t>
            </a:r>
            <a:r>
              <a:rPr lang="en-IT" sz="1250" i="1" dirty="0">
                <a:latin typeface="Avenir Next" panose="020B0503020202020204" pitchFamily="34" charset="0"/>
              </a:rPr>
              <a:t>Courses list” </a:t>
            </a:r>
            <a:r>
              <a:rPr lang="en-IT" sz="1250" dirty="0">
                <a:latin typeface="Avenir Next" panose="020B0503020202020204" pitchFamily="34" charset="0"/>
              </a:rPr>
              <a:t>page</a:t>
            </a:r>
            <a:r>
              <a:rPr lang="en-IT" sz="1250" i="1" dirty="0">
                <a:latin typeface="Avenir Next" panose="020B0503020202020204" pitchFamily="34" charset="0"/>
              </a:rPr>
              <a:t>.</a:t>
            </a:r>
            <a:endParaRPr lang="en-IT" sz="1250" dirty="0">
              <a:latin typeface="Avenir Next" panose="020B0503020202020204" pitchFamily="34" charset="0"/>
            </a:endParaRPr>
          </a:p>
          <a:p>
            <a:endParaRPr lang="en-IT" sz="1250" dirty="0">
              <a:latin typeface="Avenir Next" panose="020B0503020202020204" pitchFamily="34" charset="0"/>
            </a:endParaRPr>
          </a:p>
          <a:p>
            <a:r>
              <a:rPr lang="en-IT" sz="1250" b="1" dirty="0">
                <a:latin typeface="Avenir Next" panose="020B0503020202020204" pitchFamily="34" charset="0"/>
              </a:rPr>
              <a:t>Action 2</a:t>
            </a:r>
            <a:r>
              <a:rPr lang="en-IT" sz="1250" b="1">
                <a:latin typeface="Avenir Next" panose="020B0503020202020204" pitchFamily="34" charset="0"/>
              </a:rPr>
              <a:t>: </a:t>
            </a:r>
            <a:r>
              <a:rPr lang="it-IT" sz="1250" dirty="0">
                <a:latin typeface="Avenir Next" panose="020B0503020202020204" pitchFamily="34" charset="0"/>
              </a:rPr>
              <a:t>S</a:t>
            </a:r>
            <a:r>
              <a:rPr lang="en-IT" sz="1250">
                <a:latin typeface="Avenir Next" panose="020B0503020202020204" pitchFamily="34" charset="0"/>
              </a:rPr>
              <a:t>croll </a:t>
            </a:r>
            <a:r>
              <a:rPr lang="en-IT" sz="1250" dirty="0">
                <a:latin typeface="Avenir Next" panose="020B0503020202020204" pitchFamily="34" charset="0"/>
              </a:rPr>
              <a:t>the courses list in the page </a:t>
            </a:r>
            <a:r>
              <a:rPr lang="en-IT" sz="1250" i="1" dirty="0">
                <a:latin typeface="Avenir Next" panose="020B0503020202020204" pitchFamily="34" charset="0"/>
              </a:rPr>
              <a:t>“Courses list” </a:t>
            </a:r>
            <a:r>
              <a:rPr lang="en-IT" sz="1250" dirty="0">
                <a:latin typeface="Avenir Next" panose="020B0503020202020204" pitchFamily="34" charset="0"/>
              </a:rPr>
              <a:t>until you find the </a:t>
            </a:r>
            <a:r>
              <a:rPr lang="en-IT" sz="1250" i="1" dirty="0">
                <a:latin typeface="Avenir Next" panose="020B0503020202020204" pitchFamily="34" charset="0"/>
              </a:rPr>
              <a:t>Human-Computer Interaction </a:t>
            </a:r>
            <a:r>
              <a:rPr lang="en-IT" sz="1250" dirty="0">
                <a:latin typeface="Avenir Next" panose="020B0503020202020204" pitchFamily="34" charset="0"/>
              </a:rPr>
              <a:t>course. </a:t>
            </a:r>
            <a:r>
              <a:rPr lang="en-GB" sz="1250" dirty="0">
                <a:latin typeface="Avenir Next" panose="020B0503020202020204" pitchFamily="34" charset="0"/>
              </a:rPr>
              <a:t>You can also search by typing the name/code of the course in the input text area. </a:t>
            </a:r>
          </a:p>
          <a:p>
            <a:r>
              <a:rPr lang="en-IT" sz="1250" b="1" dirty="0">
                <a:latin typeface="Avenir Next" panose="020B0503020202020204" pitchFamily="34" charset="0"/>
              </a:rPr>
              <a:t>Response 2</a:t>
            </a:r>
            <a:r>
              <a:rPr lang="en-IT" sz="1250" b="1">
                <a:latin typeface="Avenir Next" panose="020B0503020202020204" pitchFamily="34" charset="0"/>
              </a:rPr>
              <a:t>: </a:t>
            </a:r>
            <a:r>
              <a:rPr lang="it-IT" sz="1250" dirty="0">
                <a:latin typeface="Avenir Next" panose="020B0503020202020204" pitchFamily="34" charset="0"/>
              </a:rPr>
              <a:t>The </a:t>
            </a:r>
            <a:r>
              <a:rPr lang="it-IT" sz="1250" dirty="0" err="1">
                <a:latin typeface="Avenir Next" panose="020B0503020202020204" pitchFamily="34" charset="0"/>
              </a:rPr>
              <a:t>system</a:t>
            </a:r>
            <a:r>
              <a:rPr lang="it-IT" sz="1250" dirty="0">
                <a:latin typeface="Avenir Next" panose="020B0503020202020204" pitchFamily="34" charset="0"/>
              </a:rPr>
              <a:t> </a:t>
            </a:r>
            <a:r>
              <a:rPr lang="it-IT" sz="1250" dirty="0" err="1">
                <a:latin typeface="Avenir Next" panose="020B0503020202020204" pitchFamily="34" charset="0"/>
              </a:rPr>
              <a:t>does</a:t>
            </a:r>
            <a:r>
              <a:rPr lang="it-IT" sz="1250" dirty="0">
                <a:latin typeface="Avenir Next" panose="020B0503020202020204" pitchFamily="34" charset="0"/>
              </a:rPr>
              <a:t> </a:t>
            </a:r>
            <a:r>
              <a:rPr lang="it-IT" sz="1250" dirty="0" err="1">
                <a:latin typeface="Avenir Next" panose="020B0503020202020204" pitchFamily="34" charset="0"/>
              </a:rPr>
              <a:t>not</a:t>
            </a:r>
            <a:r>
              <a:rPr lang="it-IT" sz="1250" dirty="0">
                <a:latin typeface="Avenir Next" panose="020B0503020202020204" pitchFamily="34" charset="0"/>
              </a:rPr>
              <a:t> show </a:t>
            </a:r>
            <a:r>
              <a:rPr lang="it-IT" sz="1250" dirty="0" err="1">
                <a:latin typeface="Avenir Next" panose="020B0503020202020204" pitchFamily="34" charset="0"/>
              </a:rPr>
              <a:t>you</a:t>
            </a:r>
            <a:r>
              <a:rPr lang="it-IT" sz="1250" dirty="0">
                <a:latin typeface="Avenir Next" panose="020B0503020202020204" pitchFamily="34" charset="0"/>
              </a:rPr>
              <a:t> the </a:t>
            </a:r>
            <a:r>
              <a:rPr lang="it-IT" sz="1250" dirty="0" err="1">
                <a:latin typeface="Avenir Next" panose="020B0503020202020204" pitchFamily="34" charset="0"/>
              </a:rPr>
              <a:t>course</a:t>
            </a:r>
            <a:r>
              <a:rPr lang="it-IT" sz="1250" dirty="0">
                <a:latin typeface="Avenir Next" panose="020B0503020202020204" pitchFamily="34" charset="0"/>
              </a:rPr>
              <a:t> of </a:t>
            </a:r>
            <a:r>
              <a:rPr lang="it-IT" sz="1250" dirty="0" err="1">
                <a:latin typeface="Avenir Next" panose="020B0503020202020204" pitchFamily="34" charset="0"/>
              </a:rPr>
              <a:t>your</a:t>
            </a:r>
            <a:r>
              <a:rPr lang="it-IT" sz="1250" dirty="0">
                <a:latin typeface="Avenir Next" panose="020B0503020202020204" pitchFamily="34" charset="0"/>
              </a:rPr>
              <a:t> </a:t>
            </a:r>
            <a:r>
              <a:rPr lang="it-IT" sz="1250" dirty="0" err="1">
                <a:latin typeface="Avenir Next" panose="020B0503020202020204" pitchFamily="34" charset="0"/>
              </a:rPr>
              <a:t>interest</a:t>
            </a:r>
            <a:r>
              <a:rPr lang="it-IT" sz="1250" dirty="0">
                <a:latin typeface="Avenir Next" panose="020B0503020202020204" pitchFamily="34" charset="0"/>
              </a:rPr>
              <a:t> </a:t>
            </a:r>
            <a:r>
              <a:rPr lang="it-IT" sz="1250" dirty="0" err="1">
                <a:latin typeface="Avenir Next" panose="020B0503020202020204" pitchFamily="34" charset="0"/>
              </a:rPr>
              <a:t>because</a:t>
            </a:r>
            <a:r>
              <a:rPr lang="it-IT" sz="1250" dirty="0">
                <a:latin typeface="Avenir Next" panose="020B0503020202020204" pitchFamily="34" charset="0"/>
              </a:rPr>
              <a:t> </a:t>
            </a:r>
            <a:r>
              <a:rPr lang="it-IT" sz="1250" dirty="0" err="1">
                <a:latin typeface="Avenir Next" panose="020B0503020202020204" pitchFamily="34" charset="0"/>
              </a:rPr>
              <a:t>it</a:t>
            </a:r>
            <a:r>
              <a:rPr lang="it-IT" sz="1250" dirty="0">
                <a:latin typeface="Avenir Next" panose="020B0503020202020204" pitchFamily="34" charset="0"/>
              </a:rPr>
              <a:t> </a:t>
            </a:r>
            <a:r>
              <a:rPr lang="it-IT" sz="1250" dirty="0" err="1">
                <a:latin typeface="Avenir Next" panose="020B0503020202020204" pitchFamily="34" charset="0"/>
              </a:rPr>
              <a:t>is</a:t>
            </a:r>
            <a:r>
              <a:rPr lang="it-IT" sz="1250" dirty="0">
                <a:latin typeface="Avenir Next" panose="020B0503020202020204" pitchFamily="34" charset="0"/>
              </a:rPr>
              <a:t> </a:t>
            </a:r>
            <a:r>
              <a:rPr lang="it-IT" sz="1250" dirty="0" err="1">
                <a:latin typeface="Avenir Next" panose="020B0503020202020204" pitchFamily="34" charset="0"/>
              </a:rPr>
              <a:t>not</a:t>
            </a:r>
            <a:r>
              <a:rPr lang="it-IT" sz="1250" dirty="0">
                <a:latin typeface="Avenir Next" panose="020B0503020202020204" pitchFamily="34" charset="0"/>
              </a:rPr>
              <a:t> </a:t>
            </a:r>
            <a:r>
              <a:rPr lang="it-IT" sz="1250" dirty="0" err="1">
                <a:latin typeface="Avenir Next" panose="020B0503020202020204" pitchFamily="34" charset="0"/>
              </a:rPr>
              <a:t>present</a:t>
            </a:r>
            <a:r>
              <a:rPr lang="it-IT" sz="1250" dirty="0">
                <a:latin typeface="Avenir Next" panose="020B0503020202020204" pitchFamily="34" charset="0"/>
              </a:rPr>
              <a:t> in the </a:t>
            </a:r>
            <a:r>
              <a:rPr lang="it-IT" sz="1250" dirty="0" err="1">
                <a:latin typeface="Avenir Next" panose="020B0503020202020204" pitchFamily="34" charset="0"/>
              </a:rPr>
              <a:t>courses</a:t>
            </a:r>
            <a:r>
              <a:rPr lang="it-IT" sz="1250" dirty="0">
                <a:latin typeface="Avenir Next" panose="020B0503020202020204" pitchFamily="34" charset="0"/>
              </a:rPr>
              <a:t> list.</a:t>
            </a:r>
          </a:p>
          <a:p>
            <a:endParaRPr lang="en-IT" sz="1250" b="1" dirty="0">
              <a:latin typeface="Avenir Next" panose="020B0503020202020204" pitchFamily="34" charset="0"/>
            </a:endParaRPr>
          </a:p>
          <a:p>
            <a:r>
              <a:rPr lang="en-IT" sz="1250" b="1" dirty="0">
                <a:latin typeface="Avenir Next" panose="020B0503020202020204" pitchFamily="34" charset="0"/>
              </a:rPr>
              <a:t>Action 3</a:t>
            </a:r>
            <a:r>
              <a:rPr lang="en-IT" sz="1250" b="1">
                <a:latin typeface="Avenir Next" panose="020B0503020202020204" pitchFamily="34" charset="0"/>
              </a:rPr>
              <a:t>: </a:t>
            </a:r>
            <a:r>
              <a:rPr lang="it-IT" sz="1250" dirty="0">
                <a:latin typeface="Avenir Next" panose="020B0503020202020204" pitchFamily="34" charset="0"/>
              </a:rPr>
              <a:t>S</a:t>
            </a:r>
            <a:r>
              <a:rPr lang="en-IT" sz="1250">
                <a:latin typeface="Avenir Next" panose="020B0503020202020204" pitchFamily="34" charset="0"/>
              </a:rPr>
              <a:t>ince </a:t>
            </a:r>
            <a:r>
              <a:rPr lang="en-IT" sz="1250" dirty="0">
                <a:latin typeface="Avenir Next" panose="020B0503020202020204" pitchFamily="34" charset="0"/>
              </a:rPr>
              <a:t>you do not find the course of your interest, click on </a:t>
            </a:r>
            <a:r>
              <a:rPr lang="en-IT" sz="1250" i="1" dirty="0">
                <a:latin typeface="Avenir Next" panose="020B0503020202020204" pitchFamily="34" charset="0"/>
              </a:rPr>
              <a:t>“Add new course” </a:t>
            </a:r>
            <a:r>
              <a:rPr lang="en-IT" sz="1250" dirty="0">
                <a:latin typeface="Avenir Next" panose="020B0503020202020204" pitchFamily="34" charset="0"/>
              </a:rPr>
              <a:t>button.</a:t>
            </a:r>
          </a:p>
          <a:p>
            <a:r>
              <a:rPr lang="en-IT" sz="1250" b="1" dirty="0">
                <a:latin typeface="Avenir Next" panose="020B0503020202020204" pitchFamily="34" charset="0"/>
              </a:rPr>
              <a:t>Response 3</a:t>
            </a:r>
            <a:r>
              <a:rPr lang="en-IT" sz="1250" b="1">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 shows you the </a:t>
            </a:r>
            <a:r>
              <a:rPr lang="en-IT" sz="1250" i="1" dirty="0">
                <a:latin typeface="Avenir Next" panose="020B0503020202020204" pitchFamily="34" charset="0"/>
              </a:rPr>
              <a:t>“Add new course” </a:t>
            </a:r>
            <a:r>
              <a:rPr lang="en-IT" sz="1250" dirty="0">
                <a:latin typeface="Avenir Next" panose="020B0503020202020204" pitchFamily="34" charset="0"/>
              </a:rPr>
              <a:t>page.</a:t>
            </a:r>
          </a:p>
          <a:p>
            <a:endParaRPr lang="en-IT" sz="1250" b="1" dirty="0">
              <a:latin typeface="Avenir Next" panose="020B0503020202020204" pitchFamily="34" charset="0"/>
            </a:endParaRPr>
          </a:p>
          <a:p>
            <a:r>
              <a:rPr lang="en-IT" sz="1250" b="1" dirty="0">
                <a:latin typeface="Avenir Next" panose="020B0503020202020204" pitchFamily="34" charset="0"/>
              </a:rPr>
              <a:t>Action 4</a:t>
            </a:r>
            <a:r>
              <a:rPr lang="en-IT" sz="1250" b="1">
                <a:latin typeface="Avenir Next" panose="020B0503020202020204" pitchFamily="34" charset="0"/>
              </a:rPr>
              <a:t>: </a:t>
            </a:r>
            <a:r>
              <a:rPr lang="it-IT" sz="1250" dirty="0">
                <a:latin typeface="Avenir Next" panose="020B0503020202020204" pitchFamily="34" charset="0"/>
              </a:rPr>
              <a:t>F</a:t>
            </a:r>
            <a:r>
              <a:rPr lang="en-IT" sz="1250">
                <a:latin typeface="Avenir Next" panose="020B0503020202020204" pitchFamily="34" charset="0"/>
              </a:rPr>
              <a:t>ill </a:t>
            </a:r>
            <a:r>
              <a:rPr lang="en-IT" sz="1250" dirty="0">
                <a:latin typeface="Avenir Next" panose="020B0503020202020204" pitchFamily="34" charset="0"/>
              </a:rPr>
              <a:t>the form with all the infos about the course of </a:t>
            </a:r>
            <a:r>
              <a:rPr lang="en-IT" sz="1250" i="1" dirty="0">
                <a:latin typeface="Avenir Next" panose="020B0503020202020204" pitchFamily="34" charset="0"/>
              </a:rPr>
              <a:t>Human-Computer Interaction</a:t>
            </a:r>
            <a:r>
              <a:rPr lang="en-IT" sz="1250" dirty="0">
                <a:latin typeface="Avenir Next" panose="020B0503020202020204" pitchFamily="34" charset="0"/>
              </a:rPr>
              <a:t>.</a:t>
            </a:r>
          </a:p>
          <a:p>
            <a:r>
              <a:rPr lang="en-IT" sz="1250" b="1" dirty="0">
                <a:latin typeface="Avenir Next" panose="020B0503020202020204" pitchFamily="34" charset="0"/>
              </a:rPr>
              <a:t>Response 4</a:t>
            </a:r>
            <a:r>
              <a:rPr lang="en-IT" sz="1250" b="1">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 shows you the filled form.</a:t>
            </a:r>
          </a:p>
          <a:p>
            <a:endParaRPr lang="en-IT" sz="1250" b="1" dirty="0">
              <a:latin typeface="Avenir Next" panose="020B0503020202020204" pitchFamily="34" charset="0"/>
            </a:endParaRPr>
          </a:p>
          <a:p>
            <a:r>
              <a:rPr lang="en-IT" sz="1250" b="1" dirty="0">
                <a:latin typeface="Avenir Next" panose="020B0503020202020204" pitchFamily="34" charset="0"/>
              </a:rPr>
              <a:t>Action 5</a:t>
            </a:r>
            <a:r>
              <a:rPr lang="en-IT" sz="1250" b="1">
                <a:latin typeface="Avenir Next" panose="020B0503020202020204" pitchFamily="34" charset="0"/>
              </a:rPr>
              <a:t>: </a:t>
            </a:r>
            <a:r>
              <a:rPr lang="it-IT" sz="1250" dirty="0">
                <a:latin typeface="Avenir Next" panose="020B0503020202020204" pitchFamily="34" charset="0"/>
              </a:rPr>
              <a:t>C</a:t>
            </a:r>
            <a:r>
              <a:rPr lang="en-IT" sz="1250">
                <a:latin typeface="Avenir Next" panose="020B0503020202020204" pitchFamily="34" charset="0"/>
              </a:rPr>
              <a:t>lick </a:t>
            </a:r>
            <a:r>
              <a:rPr lang="en-IT" sz="1250" dirty="0">
                <a:latin typeface="Avenir Next" panose="020B0503020202020204" pitchFamily="34" charset="0"/>
              </a:rPr>
              <a:t>the </a:t>
            </a:r>
            <a:r>
              <a:rPr lang="en-IT" sz="1250" i="1" dirty="0">
                <a:latin typeface="Avenir Next" panose="020B0503020202020204" pitchFamily="34" charset="0"/>
              </a:rPr>
              <a:t>“Add” </a:t>
            </a:r>
            <a:r>
              <a:rPr lang="en-IT" sz="1250" dirty="0">
                <a:latin typeface="Avenir Next" panose="020B0503020202020204" pitchFamily="34" charset="0"/>
              </a:rPr>
              <a:t>button in order to save changes.</a:t>
            </a:r>
          </a:p>
          <a:p>
            <a:r>
              <a:rPr lang="en-IT" sz="1250" b="1" dirty="0">
                <a:latin typeface="Avenir Next" panose="020B0503020202020204" pitchFamily="34" charset="0"/>
              </a:rPr>
              <a:t>Response 5</a:t>
            </a:r>
            <a:r>
              <a:rPr lang="en-IT" sz="1250" b="1">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systems adds the new course in the courses list. </a:t>
            </a:r>
          </a:p>
          <a:p>
            <a:endParaRPr lang="en-IT" sz="1250" b="1" dirty="0">
              <a:latin typeface="Avenir Next" panose="020B0503020202020204" pitchFamily="34" charset="0"/>
            </a:endParaRPr>
          </a:p>
          <a:p>
            <a:r>
              <a:rPr lang="en-IT" sz="1250" b="1" dirty="0">
                <a:latin typeface="Avenir Next" panose="020B0503020202020204" pitchFamily="34" charset="0"/>
              </a:rPr>
              <a:t>Action 6</a:t>
            </a:r>
            <a:r>
              <a:rPr lang="en-IT" sz="1250" b="1">
                <a:latin typeface="Avenir Next" panose="020B0503020202020204" pitchFamily="34" charset="0"/>
              </a:rPr>
              <a:t>: </a:t>
            </a:r>
            <a:r>
              <a:rPr lang="it-IT" sz="1250" dirty="0">
                <a:latin typeface="Avenir Next" panose="020B0503020202020204" pitchFamily="34" charset="0"/>
              </a:rPr>
              <a:t>S</a:t>
            </a:r>
            <a:r>
              <a:rPr lang="en-IT" sz="1250">
                <a:latin typeface="Avenir Next" panose="020B0503020202020204" pitchFamily="34" charset="0"/>
              </a:rPr>
              <a:t>croll </a:t>
            </a:r>
            <a:r>
              <a:rPr lang="en-IT" sz="1250" dirty="0">
                <a:latin typeface="Avenir Next" panose="020B0503020202020204" pitchFamily="34" charset="0"/>
              </a:rPr>
              <a:t>the courses list in the page </a:t>
            </a:r>
            <a:r>
              <a:rPr lang="en-IT" sz="1250" i="1" dirty="0">
                <a:latin typeface="Avenir Next" panose="020B0503020202020204" pitchFamily="34" charset="0"/>
              </a:rPr>
              <a:t>“Courses list” </a:t>
            </a:r>
            <a:r>
              <a:rPr lang="en-IT" sz="1250" dirty="0">
                <a:latin typeface="Avenir Next" panose="020B0503020202020204" pitchFamily="34" charset="0"/>
              </a:rPr>
              <a:t>and search the </a:t>
            </a:r>
            <a:r>
              <a:rPr lang="en-IT" sz="1250" i="1" dirty="0">
                <a:latin typeface="Avenir Next" panose="020B0503020202020204" pitchFamily="34" charset="0"/>
              </a:rPr>
              <a:t>Human-Computer Interaction </a:t>
            </a:r>
            <a:r>
              <a:rPr lang="en-IT" sz="1250" dirty="0">
                <a:latin typeface="Avenir Next" panose="020B0503020202020204" pitchFamily="34" charset="0"/>
              </a:rPr>
              <a:t>course, which you have already added.</a:t>
            </a:r>
          </a:p>
          <a:p>
            <a:r>
              <a:rPr lang="en-IT" sz="1250" b="1" dirty="0">
                <a:latin typeface="Avenir Next" panose="020B0503020202020204" pitchFamily="34" charset="0"/>
              </a:rPr>
              <a:t>Response 6</a:t>
            </a:r>
            <a:r>
              <a:rPr lang="en-IT" sz="1250" b="1">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systems shows you the </a:t>
            </a:r>
            <a:r>
              <a:rPr lang="en-IT" sz="1250" i="1" dirty="0">
                <a:latin typeface="Avenir Next" panose="020B0503020202020204" pitchFamily="34" charset="0"/>
              </a:rPr>
              <a:t>Human-Computer Interaction </a:t>
            </a:r>
            <a:r>
              <a:rPr lang="en-IT" sz="1250" dirty="0">
                <a:latin typeface="Avenir Next" panose="020B0503020202020204" pitchFamily="34" charset="0"/>
              </a:rPr>
              <a:t>box.</a:t>
            </a:r>
          </a:p>
          <a:p>
            <a:endParaRPr lang="en-IT" sz="1250" b="1" dirty="0">
              <a:latin typeface="Avenir Next" panose="020B0503020202020204" pitchFamily="34" charset="0"/>
            </a:endParaRPr>
          </a:p>
          <a:p>
            <a:r>
              <a:rPr lang="en-IT" sz="1250" b="1" dirty="0">
                <a:latin typeface="Avenir Next" panose="020B0503020202020204" pitchFamily="34" charset="0"/>
              </a:rPr>
              <a:t>Action 7</a:t>
            </a:r>
            <a:r>
              <a:rPr lang="en-IT" sz="1250" b="1">
                <a:latin typeface="Avenir Next" panose="020B0503020202020204" pitchFamily="34" charset="0"/>
              </a:rPr>
              <a:t>:</a:t>
            </a:r>
            <a:r>
              <a:rPr lang="en-IT" sz="1250">
                <a:latin typeface="Avenir Next" panose="020B0503020202020204" pitchFamily="34" charset="0"/>
              </a:rPr>
              <a:t> </a:t>
            </a:r>
            <a:r>
              <a:rPr lang="it-IT" sz="1200" dirty="0">
                <a:latin typeface="Avenir Next" panose="020B0503020202020204" pitchFamily="34" charset="0"/>
              </a:rPr>
              <a:t>C</a:t>
            </a:r>
            <a:r>
              <a:rPr lang="en-IT" sz="1200">
                <a:latin typeface="Avenir Next" panose="020B0503020202020204" pitchFamily="34" charset="0"/>
              </a:rPr>
              <a:t>lick </a:t>
            </a:r>
            <a:r>
              <a:rPr lang="en-IT" sz="1200" dirty="0">
                <a:latin typeface="Avenir Next" panose="020B0503020202020204" pitchFamily="34" charset="0"/>
              </a:rPr>
              <a:t>on the </a:t>
            </a:r>
            <a:r>
              <a:rPr lang="en-IT" sz="1200" i="1" dirty="0">
                <a:latin typeface="Avenir Next" panose="020B0503020202020204" pitchFamily="34" charset="0"/>
              </a:rPr>
              <a:t>“+” </a:t>
            </a:r>
            <a:r>
              <a:rPr lang="en-IT" sz="1200" dirty="0">
                <a:latin typeface="Avenir Next" panose="020B0503020202020204" pitchFamily="34" charset="0"/>
              </a:rPr>
              <a:t>symbol near the name of the course in order to add this course to your courses list.</a:t>
            </a:r>
          </a:p>
          <a:p>
            <a:r>
              <a:rPr lang="en-IT" sz="1250" b="1" dirty="0">
                <a:latin typeface="Avenir Next" panose="020B0503020202020204" pitchFamily="34" charset="0"/>
              </a:rPr>
              <a:t>Response 7</a:t>
            </a:r>
            <a:r>
              <a:rPr lang="en-IT" sz="1250" b="1">
                <a:latin typeface="Avenir Next" panose="020B0503020202020204" pitchFamily="34" charset="0"/>
              </a:rPr>
              <a:t>: </a:t>
            </a:r>
            <a:r>
              <a:rPr lang="it-IT" sz="1250" dirty="0">
                <a:latin typeface="Avenir Next" panose="020B0503020202020204" pitchFamily="34" charset="0"/>
              </a:rPr>
              <a:t>T</a:t>
            </a:r>
            <a:r>
              <a:rPr lang="en-IT" sz="1250">
                <a:latin typeface="Avenir Next" panose="020B0503020202020204" pitchFamily="34" charset="0"/>
              </a:rPr>
              <a:t>he </a:t>
            </a:r>
            <a:r>
              <a:rPr lang="en-IT" sz="1250" dirty="0">
                <a:latin typeface="Avenir Next" panose="020B0503020202020204" pitchFamily="34" charset="0"/>
              </a:rPr>
              <a:t>systems adds the </a:t>
            </a:r>
            <a:r>
              <a:rPr lang="en-IT" sz="1250" i="1" dirty="0">
                <a:latin typeface="Avenir Next" panose="020B0503020202020204" pitchFamily="34" charset="0"/>
              </a:rPr>
              <a:t>Human-Computer Interaction </a:t>
            </a:r>
            <a:r>
              <a:rPr lang="en-IT" sz="1250" dirty="0">
                <a:latin typeface="Avenir Next" panose="020B0503020202020204" pitchFamily="34" charset="0"/>
              </a:rPr>
              <a:t>to your courses list.</a:t>
            </a:r>
          </a:p>
          <a:p>
            <a:endParaRPr lang="en-IT" sz="1250" b="1" dirty="0">
              <a:latin typeface="Avenir Next" panose="020B0503020202020204" pitchFamily="34" charset="0"/>
            </a:endParaRPr>
          </a:p>
          <a:p>
            <a:endParaRPr lang="en-IT" sz="1250" dirty="0">
              <a:latin typeface="Avenir Next" panose="020B0503020202020204" pitchFamily="34" charset="0"/>
            </a:endParaRPr>
          </a:p>
        </p:txBody>
      </p:sp>
      <p:sp>
        <p:nvSpPr>
          <p:cNvPr id="10" name="TextBox 9">
            <a:extLst>
              <a:ext uri="{FF2B5EF4-FFF2-40B4-BE49-F238E27FC236}">
                <a16:creationId xmlns:a16="http://schemas.microsoft.com/office/drawing/2014/main" id="{01748374-970E-3141-95CE-CF8629249783}"/>
              </a:ext>
            </a:extLst>
          </p:cNvPr>
          <p:cNvSpPr txBox="1"/>
          <p:nvPr/>
        </p:nvSpPr>
        <p:spPr>
          <a:xfrm>
            <a:off x="280563" y="563500"/>
            <a:ext cx="5691974" cy="1246495"/>
          </a:xfrm>
          <a:prstGeom prst="rect">
            <a:avLst/>
          </a:prstGeom>
          <a:noFill/>
        </p:spPr>
        <p:txBody>
          <a:bodyPr wrap="square" rtlCol="0">
            <a:spAutoFit/>
          </a:bodyPr>
          <a:lstStyle/>
          <a:p>
            <a:r>
              <a:rPr lang="en-IT" sz="1250" b="1" dirty="0">
                <a:solidFill>
                  <a:srgbClr val="00B0F0"/>
                </a:solidFill>
                <a:latin typeface="Avenir Next" panose="020B0503020202020204" pitchFamily="34" charset="0"/>
              </a:rPr>
              <a:t>Task: </a:t>
            </a:r>
            <a:r>
              <a:rPr lang="en-IT" sz="1250" dirty="0">
                <a:latin typeface="Avenir Next" panose="020B0503020202020204" pitchFamily="34" charset="0"/>
              </a:rPr>
              <a:t>Add the </a:t>
            </a:r>
            <a:r>
              <a:rPr lang="en-IT" sz="1250" i="1" dirty="0">
                <a:latin typeface="Avenir Next" panose="020B0503020202020204" pitchFamily="34" charset="0"/>
              </a:rPr>
              <a:t>Human-Computer Interaction </a:t>
            </a:r>
            <a:r>
              <a:rPr lang="en-IT" sz="1250" dirty="0">
                <a:latin typeface="Avenir Next" panose="020B0503020202020204" pitchFamily="34" charset="0"/>
              </a:rPr>
              <a:t>course to your couses list. </a:t>
            </a:r>
          </a:p>
          <a:p>
            <a:r>
              <a:rPr lang="en-GB" sz="1250" b="1" dirty="0">
                <a:solidFill>
                  <a:srgbClr val="00B0F0"/>
                </a:solidFill>
                <a:latin typeface="Avenir Next" panose="020B0503020202020204" pitchFamily="34" charset="0"/>
              </a:rPr>
              <a:t>Hypothesis</a:t>
            </a:r>
            <a:r>
              <a:rPr lang="it-IT" sz="1250" b="1" dirty="0">
                <a:solidFill>
                  <a:srgbClr val="00B0F0"/>
                </a:solidFill>
                <a:latin typeface="Avenir Next" panose="020B0503020202020204" pitchFamily="34" charset="0"/>
              </a:rPr>
              <a:t>:</a:t>
            </a:r>
            <a:r>
              <a:rPr lang="it-IT" sz="1250" dirty="0">
                <a:latin typeface="Avenir Next" panose="020B0503020202020204" pitchFamily="34" charset="0"/>
              </a:rPr>
              <a:t> the </a:t>
            </a:r>
            <a:r>
              <a:rPr lang="it-IT" sz="1250" dirty="0" err="1">
                <a:latin typeface="Avenir Next" panose="020B0503020202020204" pitchFamily="34" charset="0"/>
              </a:rPr>
              <a:t>student</a:t>
            </a:r>
            <a:r>
              <a:rPr lang="it-IT" sz="1250" dirty="0">
                <a:latin typeface="Avenir Next" panose="020B0503020202020204" pitchFamily="34" charset="0"/>
              </a:rPr>
              <a:t> </a:t>
            </a:r>
            <a:r>
              <a:rPr lang="it-IT" sz="1250" dirty="0" err="1">
                <a:latin typeface="Avenir Next" panose="020B0503020202020204" pitchFamily="34" charset="0"/>
              </a:rPr>
              <a:t>is</a:t>
            </a:r>
            <a:r>
              <a:rPr lang="it-IT" sz="1250" dirty="0">
                <a:latin typeface="Avenir Next" panose="020B0503020202020204" pitchFamily="34" charset="0"/>
              </a:rPr>
              <a:t> </a:t>
            </a:r>
            <a:r>
              <a:rPr lang="it-IT" sz="1250" dirty="0" err="1">
                <a:latin typeface="Avenir Next" panose="020B0503020202020204" pitchFamily="34" charset="0"/>
              </a:rPr>
              <a:t>already</a:t>
            </a:r>
            <a:r>
              <a:rPr lang="it-IT" sz="1250" dirty="0">
                <a:latin typeface="Avenir Next" panose="020B0503020202020204" pitchFamily="34" charset="0"/>
              </a:rPr>
              <a:t> </a:t>
            </a:r>
            <a:r>
              <a:rPr lang="it-IT" sz="1250" dirty="0" err="1">
                <a:latin typeface="Avenir Next" panose="020B0503020202020204" pitchFamily="34" charset="0"/>
              </a:rPr>
              <a:t>logged</a:t>
            </a:r>
            <a:r>
              <a:rPr lang="it-IT" sz="1250" dirty="0">
                <a:latin typeface="Avenir Next" panose="020B0503020202020204" pitchFamily="34" charset="0"/>
              </a:rPr>
              <a:t> and he </a:t>
            </a:r>
            <a:r>
              <a:rPr lang="it-IT" sz="1250" dirty="0" err="1">
                <a:latin typeface="Avenir Next" panose="020B0503020202020204" pitchFamily="34" charset="0"/>
              </a:rPr>
              <a:t>wants</a:t>
            </a:r>
            <a:r>
              <a:rPr lang="it-IT" sz="1250" dirty="0">
                <a:latin typeface="Avenir Next" panose="020B0503020202020204" pitchFamily="34" charset="0"/>
              </a:rPr>
              <a:t> to join the </a:t>
            </a:r>
            <a:r>
              <a:rPr lang="it-IT" sz="1250" i="1" dirty="0">
                <a:latin typeface="Avenir Next" panose="020B0503020202020204" pitchFamily="34" charset="0"/>
              </a:rPr>
              <a:t>Human-Computer </a:t>
            </a:r>
            <a:r>
              <a:rPr lang="it-IT" sz="1250" i="1" dirty="0" err="1">
                <a:latin typeface="Avenir Next" panose="020B0503020202020204" pitchFamily="34" charset="0"/>
              </a:rPr>
              <a:t>Interaction</a:t>
            </a:r>
            <a:r>
              <a:rPr lang="it-IT" sz="1250" dirty="0">
                <a:latin typeface="Avenir Next" panose="020B0503020202020204" pitchFamily="34" charset="0"/>
              </a:rPr>
              <a:t> </a:t>
            </a:r>
            <a:r>
              <a:rPr lang="it-IT" sz="1250" dirty="0" err="1">
                <a:latin typeface="Avenir Next" panose="020B0503020202020204" pitchFamily="34" charset="0"/>
              </a:rPr>
              <a:t>course</a:t>
            </a:r>
            <a:r>
              <a:rPr lang="it-IT" sz="1250" dirty="0">
                <a:latin typeface="Avenir Next" panose="020B0503020202020204" pitchFamily="34" charset="0"/>
              </a:rPr>
              <a:t> to </a:t>
            </a:r>
            <a:r>
              <a:rPr lang="it-IT" sz="1250" dirty="0" err="1">
                <a:latin typeface="Avenir Next" panose="020B0503020202020204" pitchFamily="34" charset="0"/>
              </a:rPr>
              <a:t>his</a:t>
            </a:r>
            <a:r>
              <a:rPr lang="it-IT" sz="1250" dirty="0">
                <a:latin typeface="Avenir Next" panose="020B0503020202020204" pitchFamily="34" charset="0"/>
              </a:rPr>
              <a:t> </a:t>
            </a:r>
            <a:r>
              <a:rPr lang="it-IT" sz="1250" dirty="0" err="1">
                <a:latin typeface="Avenir Next" panose="020B0503020202020204" pitchFamily="34" charset="0"/>
              </a:rPr>
              <a:t>courses</a:t>
            </a:r>
            <a:r>
              <a:rPr lang="it-IT" sz="1250" dirty="0">
                <a:latin typeface="Avenir Next" panose="020B0503020202020204" pitchFamily="34" charset="0"/>
              </a:rPr>
              <a:t> list. </a:t>
            </a:r>
            <a:r>
              <a:rPr lang="it-IT" sz="1250" dirty="0" err="1">
                <a:latin typeface="Avenir Next" panose="020B0503020202020204" pitchFamily="34" charset="0"/>
              </a:rPr>
              <a:t>Let’s</a:t>
            </a:r>
            <a:r>
              <a:rPr lang="it-IT" sz="1250" dirty="0">
                <a:latin typeface="Avenir Next" panose="020B0503020202020204" pitchFamily="34" charset="0"/>
              </a:rPr>
              <a:t> </a:t>
            </a:r>
            <a:r>
              <a:rPr lang="it-IT" sz="1250" dirty="0" err="1">
                <a:latin typeface="Avenir Next" panose="020B0503020202020204" pitchFamily="34" charset="0"/>
              </a:rPr>
              <a:t>also</a:t>
            </a:r>
            <a:r>
              <a:rPr lang="it-IT" sz="1250" dirty="0">
                <a:latin typeface="Avenir Next" panose="020B0503020202020204" pitchFamily="34" charset="0"/>
              </a:rPr>
              <a:t> suppose </a:t>
            </a:r>
            <a:r>
              <a:rPr lang="it-IT" sz="1250" dirty="0" err="1">
                <a:latin typeface="Avenir Next" panose="020B0503020202020204" pitchFamily="34" charset="0"/>
              </a:rPr>
              <a:t>that</a:t>
            </a:r>
            <a:r>
              <a:rPr lang="it-IT" sz="1250" dirty="0">
                <a:latin typeface="Avenir Next" panose="020B0503020202020204" pitchFamily="34" charset="0"/>
              </a:rPr>
              <a:t> the </a:t>
            </a:r>
            <a:r>
              <a:rPr lang="it-IT" sz="1250" i="1" dirty="0">
                <a:latin typeface="Avenir Next" panose="020B0503020202020204" pitchFamily="34" charset="0"/>
              </a:rPr>
              <a:t>Human-Computer </a:t>
            </a:r>
            <a:r>
              <a:rPr lang="it-IT" sz="1250" i="1" dirty="0" err="1">
                <a:latin typeface="Avenir Next" panose="020B0503020202020204" pitchFamily="34" charset="0"/>
              </a:rPr>
              <a:t>Interaction</a:t>
            </a:r>
            <a:r>
              <a:rPr lang="it-IT" sz="1250" dirty="0">
                <a:latin typeface="Avenir Next" panose="020B0503020202020204" pitchFamily="34" charset="0"/>
              </a:rPr>
              <a:t> </a:t>
            </a:r>
            <a:r>
              <a:rPr lang="it-IT" sz="1250" dirty="0" err="1">
                <a:latin typeface="Avenir Next" panose="020B0503020202020204" pitchFamily="34" charset="0"/>
              </a:rPr>
              <a:t>course</a:t>
            </a:r>
            <a:r>
              <a:rPr lang="it-IT" sz="1250" dirty="0">
                <a:latin typeface="Avenir Next" panose="020B0503020202020204" pitchFamily="34" charset="0"/>
              </a:rPr>
              <a:t> </a:t>
            </a:r>
            <a:r>
              <a:rPr lang="it-IT" sz="1250" dirty="0" err="1">
                <a:latin typeface="Avenir Next" panose="020B0503020202020204" pitchFamily="34" charset="0"/>
              </a:rPr>
              <a:t>is</a:t>
            </a:r>
            <a:r>
              <a:rPr lang="it-IT" sz="1250" dirty="0">
                <a:latin typeface="Avenir Next" panose="020B0503020202020204" pitchFamily="34" charset="0"/>
              </a:rPr>
              <a:t> </a:t>
            </a:r>
            <a:r>
              <a:rPr lang="it-IT" sz="1250" dirty="0" err="1">
                <a:latin typeface="Avenir Next" panose="020B0503020202020204" pitchFamily="34" charset="0"/>
              </a:rPr>
              <a:t>not</a:t>
            </a:r>
            <a:r>
              <a:rPr lang="it-IT" sz="1250" dirty="0">
                <a:latin typeface="Avenir Next" panose="020B0503020202020204" pitchFamily="34" charset="0"/>
              </a:rPr>
              <a:t> </a:t>
            </a:r>
            <a:r>
              <a:rPr lang="it-IT" sz="1250" dirty="0" err="1">
                <a:latin typeface="Avenir Next" panose="020B0503020202020204" pitchFamily="34" charset="0"/>
              </a:rPr>
              <a:t>present</a:t>
            </a:r>
            <a:r>
              <a:rPr lang="it-IT" sz="1250" dirty="0">
                <a:latin typeface="Avenir Next" panose="020B0503020202020204" pitchFamily="34" charset="0"/>
              </a:rPr>
              <a:t> in the </a:t>
            </a:r>
            <a:r>
              <a:rPr lang="it-IT" sz="1250" dirty="0" err="1">
                <a:latin typeface="Avenir Next" panose="020B0503020202020204" pitchFamily="34" charset="0"/>
              </a:rPr>
              <a:t>courses</a:t>
            </a:r>
            <a:r>
              <a:rPr lang="it-IT" sz="1250" dirty="0">
                <a:latin typeface="Avenir Next" panose="020B0503020202020204" pitchFamily="34" charset="0"/>
              </a:rPr>
              <a:t> list from </a:t>
            </a:r>
            <a:r>
              <a:rPr lang="it-IT" sz="1250" dirty="0" err="1">
                <a:latin typeface="Avenir Next" panose="020B0503020202020204" pitchFamily="34" charset="0"/>
              </a:rPr>
              <a:t>which</a:t>
            </a:r>
            <a:r>
              <a:rPr lang="it-IT" sz="1250" dirty="0">
                <a:latin typeface="Avenir Next" panose="020B0503020202020204" pitchFamily="34" charset="0"/>
              </a:rPr>
              <a:t> the </a:t>
            </a:r>
            <a:r>
              <a:rPr lang="it-IT" sz="1250" dirty="0" err="1">
                <a:latin typeface="Avenir Next" panose="020B0503020202020204" pitchFamily="34" charset="0"/>
              </a:rPr>
              <a:t>user</a:t>
            </a:r>
            <a:r>
              <a:rPr lang="it-IT" sz="1250" dirty="0">
                <a:latin typeface="Avenir Next" panose="020B0503020202020204" pitchFamily="34" charset="0"/>
              </a:rPr>
              <a:t> can </a:t>
            </a:r>
            <a:r>
              <a:rPr lang="it-IT" sz="1250" dirty="0" err="1">
                <a:latin typeface="Avenir Next" panose="020B0503020202020204" pitchFamily="34" charset="0"/>
              </a:rPr>
              <a:t>choose</a:t>
            </a:r>
            <a:r>
              <a:rPr lang="it-IT" sz="1250" dirty="0">
                <a:latin typeface="Avenir Next" panose="020B0503020202020204" pitchFamily="34" charset="0"/>
              </a:rPr>
              <a:t> from.</a:t>
            </a:r>
          </a:p>
          <a:p>
            <a:endParaRPr lang="en-IT" sz="1250" dirty="0">
              <a:latin typeface="Avenir Next" panose="020B0503020202020204" pitchFamily="34" charset="0"/>
            </a:endParaRPr>
          </a:p>
        </p:txBody>
      </p:sp>
      <p:pic>
        <p:nvPicPr>
          <p:cNvPr id="20" name="Picture 19">
            <a:extLst>
              <a:ext uri="{FF2B5EF4-FFF2-40B4-BE49-F238E27FC236}">
                <a16:creationId xmlns:a16="http://schemas.microsoft.com/office/drawing/2014/main" id="{6B6C7C23-4EB7-0045-91AB-285A98E2E36A}"/>
              </a:ext>
            </a:extLst>
          </p:cNvPr>
          <p:cNvPicPr>
            <a:picLocks noChangeAspect="1"/>
          </p:cNvPicPr>
          <p:nvPr/>
        </p:nvPicPr>
        <p:blipFill>
          <a:blip r:embed="rId3"/>
          <a:stretch>
            <a:fillRect/>
          </a:stretch>
        </p:blipFill>
        <p:spPr>
          <a:xfrm>
            <a:off x="9094078" y="525518"/>
            <a:ext cx="3132851" cy="4433379"/>
          </a:xfrm>
          <a:prstGeom prst="rect">
            <a:avLst/>
          </a:prstGeom>
        </p:spPr>
      </p:pic>
      <p:sp>
        <p:nvSpPr>
          <p:cNvPr id="23" name="CasellaDiTesto 40">
            <a:extLst>
              <a:ext uri="{FF2B5EF4-FFF2-40B4-BE49-F238E27FC236}">
                <a16:creationId xmlns:a16="http://schemas.microsoft.com/office/drawing/2014/main" id="{D3666E63-D98F-A447-9197-A07743DD74FF}"/>
              </a:ext>
            </a:extLst>
          </p:cNvPr>
          <p:cNvSpPr txBox="1"/>
          <p:nvPr/>
        </p:nvSpPr>
        <p:spPr>
          <a:xfrm>
            <a:off x="280563" y="63854"/>
            <a:ext cx="11630874" cy="430887"/>
          </a:xfrm>
          <a:prstGeom prst="rect">
            <a:avLst/>
          </a:prstGeom>
          <a:noFill/>
        </p:spPr>
        <p:txBody>
          <a:bodyPr wrap="square" rtlCol="0">
            <a:spAutoFit/>
          </a:bodyPr>
          <a:lstStyle/>
          <a:p>
            <a:r>
              <a:rPr lang="it-IT" sz="2200" b="1" dirty="0">
                <a:solidFill>
                  <a:srgbClr val="0070C0"/>
                </a:solidFill>
                <a:latin typeface="Avenir Next" panose="020B0503020202020204" pitchFamily="34" charset="0"/>
              </a:rPr>
              <a:t>Cognitive </a:t>
            </a:r>
            <a:r>
              <a:rPr lang="it-IT" sz="2200" b="1" dirty="0" err="1">
                <a:solidFill>
                  <a:srgbClr val="0070C0"/>
                </a:solidFill>
                <a:latin typeface="Avenir Next" panose="020B0503020202020204" pitchFamily="34" charset="0"/>
              </a:rPr>
              <a:t>Walkthrough</a:t>
            </a:r>
            <a:r>
              <a:rPr lang="it-IT" sz="2200" b="1" dirty="0">
                <a:solidFill>
                  <a:srgbClr val="0070C0"/>
                </a:solidFill>
                <a:latin typeface="Avenir Next" panose="020B0503020202020204" pitchFamily="34" charset="0"/>
              </a:rPr>
              <a:t>: Select </a:t>
            </a:r>
            <a:r>
              <a:rPr lang="it-IT" sz="2200" b="1" dirty="0" err="1">
                <a:solidFill>
                  <a:srgbClr val="0070C0"/>
                </a:solidFill>
                <a:latin typeface="Avenir Next" panose="020B0503020202020204" pitchFamily="34" charset="0"/>
              </a:rPr>
              <a:t>course</a:t>
            </a:r>
            <a:r>
              <a:rPr lang="it-IT" sz="2200" b="1" dirty="0">
                <a:solidFill>
                  <a:srgbClr val="0070C0"/>
                </a:solidFill>
                <a:latin typeface="Avenir Next" panose="020B0503020202020204" pitchFamily="34" charset="0"/>
              </a:rPr>
              <a:t> to join (</a:t>
            </a:r>
            <a:r>
              <a:rPr lang="it-IT" sz="2200" b="1" dirty="0" err="1">
                <a:solidFill>
                  <a:srgbClr val="0070C0"/>
                </a:solidFill>
                <a:latin typeface="Avenir Next" panose="020B0503020202020204" pitchFamily="34" charset="0"/>
              </a:rPr>
              <a:t>not</a:t>
            </a:r>
            <a:r>
              <a:rPr lang="it-IT" sz="2200" b="1" dirty="0">
                <a:solidFill>
                  <a:srgbClr val="0070C0"/>
                </a:solidFill>
                <a:latin typeface="Avenir Next" panose="020B0503020202020204" pitchFamily="34" charset="0"/>
              </a:rPr>
              <a:t> </a:t>
            </a:r>
            <a:r>
              <a:rPr lang="it-IT" sz="2200" b="1" dirty="0" err="1">
                <a:solidFill>
                  <a:srgbClr val="0070C0"/>
                </a:solidFill>
                <a:latin typeface="Avenir Next" panose="020B0503020202020204" pitchFamily="34" charset="0"/>
              </a:rPr>
              <a:t>present</a:t>
            </a:r>
            <a:r>
              <a:rPr lang="it-IT" sz="2200" b="1" dirty="0">
                <a:solidFill>
                  <a:srgbClr val="0070C0"/>
                </a:solidFill>
                <a:latin typeface="Avenir Next" panose="020B0503020202020204" pitchFamily="34" charset="0"/>
              </a:rPr>
              <a:t> in the </a:t>
            </a:r>
            <a:r>
              <a:rPr lang="it-IT" sz="2200" b="1" dirty="0" err="1">
                <a:solidFill>
                  <a:srgbClr val="0070C0"/>
                </a:solidFill>
                <a:latin typeface="Avenir Next" panose="020B0503020202020204" pitchFamily="34" charset="0"/>
              </a:rPr>
              <a:t>courses</a:t>
            </a:r>
            <a:r>
              <a:rPr lang="it-IT" sz="2200" b="1" dirty="0">
                <a:solidFill>
                  <a:srgbClr val="0070C0"/>
                </a:solidFill>
                <a:latin typeface="Avenir Next" panose="020B0503020202020204" pitchFamily="34" charset="0"/>
              </a:rPr>
              <a:t> list)</a:t>
            </a:r>
          </a:p>
        </p:txBody>
      </p:sp>
      <p:pic>
        <p:nvPicPr>
          <p:cNvPr id="7" name="Picture 6">
            <a:extLst>
              <a:ext uri="{FF2B5EF4-FFF2-40B4-BE49-F238E27FC236}">
                <a16:creationId xmlns:a16="http://schemas.microsoft.com/office/drawing/2014/main" id="{D032C541-287B-AD43-A4F9-E13324CF2670}"/>
              </a:ext>
            </a:extLst>
          </p:cNvPr>
          <p:cNvPicPr>
            <a:picLocks noChangeAspect="1"/>
          </p:cNvPicPr>
          <p:nvPr/>
        </p:nvPicPr>
        <p:blipFill>
          <a:blip r:embed="rId4"/>
          <a:stretch>
            <a:fillRect/>
          </a:stretch>
        </p:blipFill>
        <p:spPr>
          <a:xfrm>
            <a:off x="7226777" y="2424621"/>
            <a:ext cx="3132851" cy="4433379"/>
          </a:xfrm>
          <a:prstGeom prst="rect">
            <a:avLst/>
          </a:prstGeom>
        </p:spPr>
      </p:pic>
    </p:spTree>
    <p:extLst>
      <p:ext uri="{BB962C8B-B14F-4D97-AF65-F5344CB8AC3E}">
        <p14:creationId xmlns:p14="http://schemas.microsoft.com/office/powerpoint/2010/main" val="40142075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1D78CE4F-CBB0-4B4C-A4AF-1697A0C14786}"/>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Cognitive Evaluation</a:t>
            </a:r>
          </a:p>
        </p:txBody>
      </p:sp>
      <p:sp>
        <p:nvSpPr>
          <p:cNvPr id="5" name="CasellaDiTesto 40">
            <a:extLst>
              <a:ext uri="{FF2B5EF4-FFF2-40B4-BE49-F238E27FC236}">
                <a16:creationId xmlns:a16="http://schemas.microsoft.com/office/drawing/2014/main" id="{E13795B4-E671-C74E-822A-C5B98A6B323B}"/>
              </a:ext>
            </a:extLst>
          </p:cNvPr>
          <p:cNvSpPr txBox="1"/>
          <p:nvPr/>
        </p:nvSpPr>
        <p:spPr>
          <a:xfrm>
            <a:off x="198582" y="779428"/>
            <a:ext cx="2914732" cy="400110"/>
          </a:xfrm>
          <a:prstGeom prst="rect">
            <a:avLst/>
          </a:prstGeom>
          <a:noFill/>
        </p:spPr>
        <p:txBody>
          <a:bodyPr wrap="square" rtlCol="0">
            <a:spAutoFit/>
          </a:bodyPr>
          <a:lstStyle/>
          <a:p>
            <a:r>
              <a:rPr lang="it-IT" sz="2000" b="1" dirty="0">
                <a:solidFill>
                  <a:srgbClr val="0070C0"/>
                </a:solidFill>
                <a:latin typeface="Avenir Next" panose="020B0503020202020204" pitchFamily="34" charset="0"/>
              </a:rPr>
              <a:t>Add new </a:t>
            </a:r>
            <a:r>
              <a:rPr lang="it-IT" sz="2000" b="1" dirty="0" err="1">
                <a:solidFill>
                  <a:srgbClr val="0070C0"/>
                </a:solidFill>
                <a:latin typeface="Avenir Next" panose="020B0503020202020204" pitchFamily="34" charset="0"/>
              </a:rPr>
              <a:t>course</a:t>
            </a:r>
            <a:r>
              <a:rPr lang="it-IT" sz="2000" b="1" dirty="0">
                <a:solidFill>
                  <a:srgbClr val="0070C0"/>
                </a:solidFill>
                <a:latin typeface="Avenir Next" panose="020B0503020202020204" pitchFamily="34" charset="0"/>
              </a:rPr>
              <a:t> page</a:t>
            </a:r>
          </a:p>
        </p:txBody>
      </p:sp>
      <p:sp>
        <p:nvSpPr>
          <p:cNvPr id="10" name="Freccia destra con strisce 9">
            <a:extLst>
              <a:ext uri="{FF2B5EF4-FFF2-40B4-BE49-F238E27FC236}">
                <a16:creationId xmlns:a16="http://schemas.microsoft.com/office/drawing/2014/main" id="{7A030222-D4FA-D542-A66C-20ABD82C203A}"/>
              </a:ext>
            </a:extLst>
          </p:cNvPr>
          <p:cNvSpPr/>
          <p:nvPr/>
        </p:nvSpPr>
        <p:spPr>
          <a:xfrm>
            <a:off x="4963634" y="3657616"/>
            <a:ext cx="1372663" cy="622351"/>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4" name="Immagine 3">
            <a:extLst>
              <a:ext uri="{FF2B5EF4-FFF2-40B4-BE49-F238E27FC236}">
                <a16:creationId xmlns:a16="http://schemas.microsoft.com/office/drawing/2014/main" id="{3AAE9477-1198-5E43-B3A2-AEE5853503D4}"/>
              </a:ext>
            </a:extLst>
          </p:cNvPr>
          <p:cNvPicPr>
            <a:picLocks noChangeAspect="1"/>
          </p:cNvPicPr>
          <p:nvPr/>
        </p:nvPicPr>
        <p:blipFill>
          <a:blip r:embed="rId2"/>
          <a:stretch>
            <a:fillRect/>
          </a:stretch>
        </p:blipFill>
        <p:spPr>
          <a:xfrm>
            <a:off x="6096000" y="1395040"/>
            <a:ext cx="3637484" cy="5147499"/>
          </a:xfrm>
          <a:prstGeom prst="rect">
            <a:avLst/>
          </a:prstGeom>
        </p:spPr>
      </p:pic>
      <p:pic>
        <p:nvPicPr>
          <p:cNvPr id="9" name="Picture 6">
            <a:extLst>
              <a:ext uri="{FF2B5EF4-FFF2-40B4-BE49-F238E27FC236}">
                <a16:creationId xmlns:a16="http://schemas.microsoft.com/office/drawing/2014/main" id="{DCAB3531-FDC2-5844-BA4E-40419DBB2A77}"/>
              </a:ext>
            </a:extLst>
          </p:cNvPr>
          <p:cNvPicPr>
            <a:picLocks noChangeAspect="1"/>
          </p:cNvPicPr>
          <p:nvPr/>
        </p:nvPicPr>
        <p:blipFill>
          <a:blip r:embed="rId3"/>
          <a:stretch>
            <a:fillRect/>
          </a:stretch>
        </p:blipFill>
        <p:spPr>
          <a:xfrm>
            <a:off x="1094796" y="1395041"/>
            <a:ext cx="3637484" cy="5147499"/>
          </a:xfrm>
          <a:prstGeom prst="rect">
            <a:avLst/>
          </a:prstGeom>
        </p:spPr>
      </p:pic>
    </p:spTree>
    <p:extLst>
      <p:ext uri="{BB962C8B-B14F-4D97-AF65-F5344CB8AC3E}">
        <p14:creationId xmlns:p14="http://schemas.microsoft.com/office/powerpoint/2010/main" val="42256418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2">
            <a:extLst>
              <a:ext uri="{FF2B5EF4-FFF2-40B4-BE49-F238E27FC236}">
                <a16:creationId xmlns:a16="http://schemas.microsoft.com/office/drawing/2014/main" id="{C5FBED5A-31F2-DB4E-8512-F9E3F6E55E5A}"/>
              </a:ext>
            </a:extLst>
          </p:cNvPr>
          <p:cNvSpPr/>
          <p:nvPr/>
        </p:nvSpPr>
        <p:spPr>
          <a:xfrm>
            <a:off x="233229" y="211839"/>
            <a:ext cx="9689192" cy="523220"/>
          </a:xfrm>
          <a:prstGeom prst="rect">
            <a:avLst/>
          </a:prstGeom>
        </p:spPr>
        <p:txBody>
          <a:bodyPr wrap="none">
            <a:spAutoFit/>
          </a:bodyPr>
          <a:lstStyle/>
          <a:p>
            <a:pPr algn="ctr"/>
            <a:r>
              <a:rPr lang="it-IT" sz="2800" b="1" dirty="0">
                <a:solidFill>
                  <a:srgbClr val="0070C0"/>
                </a:solidFill>
                <a:latin typeface="Avenir Next" panose="020B0503020202020204" pitchFamily="34" charset="0"/>
              </a:rPr>
              <a:t>Cognitive </a:t>
            </a:r>
            <a:r>
              <a:rPr lang="it-IT" sz="2800" b="1" dirty="0" err="1">
                <a:solidFill>
                  <a:srgbClr val="0070C0"/>
                </a:solidFill>
                <a:latin typeface="Avenir Next" panose="020B0503020202020204" pitchFamily="34" charset="0"/>
              </a:rPr>
              <a:t>Walkthrough</a:t>
            </a:r>
            <a:r>
              <a:rPr lang="it-IT" sz="2800" b="1" dirty="0">
                <a:solidFill>
                  <a:srgbClr val="0070C0"/>
                </a:solidFill>
                <a:latin typeface="Avenir Next" panose="020B0503020202020204" pitchFamily="34" charset="0"/>
              </a:rPr>
              <a:t>: </a:t>
            </a:r>
            <a:r>
              <a:rPr lang="it-IT" sz="2800" b="1" dirty="0" err="1">
                <a:solidFill>
                  <a:srgbClr val="0070C0"/>
                </a:solidFill>
                <a:latin typeface="Avenir Next" panose="020B0503020202020204" pitchFamily="34" charset="0"/>
                <a:ea typeface="Palatino" pitchFamily="2" charset="77"/>
              </a:rPr>
              <a:t>Manage</a:t>
            </a:r>
            <a:r>
              <a:rPr lang="it-IT" sz="2800" b="1" dirty="0">
                <a:solidFill>
                  <a:srgbClr val="0070C0"/>
                </a:solidFill>
                <a:latin typeface="Avenir Next" panose="020B0503020202020204" pitchFamily="34" charset="0"/>
                <a:ea typeface="Palatino" pitchFamily="2" charset="77"/>
              </a:rPr>
              <a:t> </a:t>
            </a:r>
            <a:r>
              <a:rPr lang="it-IT" sz="2800" b="1" dirty="0" err="1">
                <a:solidFill>
                  <a:srgbClr val="0070C0"/>
                </a:solidFill>
                <a:latin typeface="Avenir Next" panose="020B0503020202020204" pitchFamily="34" charset="0"/>
                <a:ea typeface="Palatino" pitchFamily="2" charset="77"/>
              </a:rPr>
              <a:t>course’s</a:t>
            </a:r>
            <a:r>
              <a:rPr lang="it-IT" sz="2800" b="1" dirty="0">
                <a:solidFill>
                  <a:srgbClr val="0070C0"/>
                </a:solidFill>
                <a:latin typeface="Avenir Next" panose="020B0503020202020204" pitchFamily="34" charset="0"/>
                <a:ea typeface="Palatino" pitchFamily="2" charset="77"/>
              </a:rPr>
              <a:t> </a:t>
            </a:r>
            <a:r>
              <a:rPr lang="it-IT" sz="2800" b="1" dirty="0" err="1">
                <a:solidFill>
                  <a:srgbClr val="0070C0"/>
                </a:solidFill>
                <a:latin typeface="Avenir Next" panose="020B0503020202020204" pitchFamily="34" charset="0"/>
                <a:ea typeface="Palatino" pitchFamily="2" charset="77"/>
              </a:rPr>
              <a:t>notifications</a:t>
            </a:r>
            <a:r>
              <a:rPr lang="it-IT" sz="2800" b="1" dirty="0">
                <a:solidFill>
                  <a:srgbClr val="0070C0"/>
                </a:solidFill>
                <a:latin typeface="Avenir Next" panose="020B0503020202020204" pitchFamily="34" charset="0"/>
              </a:rPr>
              <a:t> </a:t>
            </a:r>
          </a:p>
        </p:txBody>
      </p:sp>
      <p:sp>
        <p:nvSpPr>
          <p:cNvPr id="4" name="CasellaDiTesto 3">
            <a:extLst>
              <a:ext uri="{FF2B5EF4-FFF2-40B4-BE49-F238E27FC236}">
                <a16:creationId xmlns:a16="http://schemas.microsoft.com/office/drawing/2014/main" id="{19B71441-4F70-6045-A6C1-42237DFE07A3}"/>
              </a:ext>
            </a:extLst>
          </p:cNvPr>
          <p:cNvSpPr txBox="1"/>
          <p:nvPr/>
        </p:nvSpPr>
        <p:spPr>
          <a:xfrm>
            <a:off x="343836" y="935887"/>
            <a:ext cx="8034850" cy="984885"/>
          </a:xfrm>
          <a:prstGeom prst="rect">
            <a:avLst/>
          </a:prstGeom>
          <a:noFill/>
        </p:spPr>
        <p:txBody>
          <a:bodyPr wrap="square" rtlCol="0">
            <a:spAutoFit/>
          </a:bodyPr>
          <a:lstStyle/>
          <a:p>
            <a:pPr algn="just"/>
            <a:r>
              <a:rPr lang="it-IT" sz="1400" b="1" dirty="0">
                <a:solidFill>
                  <a:srgbClr val="00B0F0"/>
                </a:solidFill>
                <a:latin typeface="Avenir Next" panose="020B0503020202020204" pitchFamily="34" charset="0"/>
              </a:rPr>
              <a:t>Task:</a:t>
            </a:r>
            <a:r>
              <a:rPr lang="it-IT" sz="1400" dirty="0">
                <a:latin typeface="Avenir Next" panose="020B0503020202020204" pitchFamily="34" charset="0"/>
              </a:rPr>
              <a:t> Switch on </a:t>
            </a:r>
            <a:r>
              <a:rPr lang="en-GB" sz="1400" dirty="0">
                <a:latin typeface="Avenir Next" panose="020B0503020202020204" pitchFamily="34" charset="0"/>
              </a:rPr>
              <a:t>lessons</a:t>
            </a:r>
            <a:r>
              <a:rPr lang="it-IT" sz="1400" dirty="0">
                <a:latin typeface="Avenir Next" panose="020B0503020202020204" pitchFamily="34" charset="0"/>
              </a:rPr>
              <a:t>’ </a:t>
            </a:r>
            <a:r>
              <a:rPr lang="it-IT" sz="1400" dirty="0" err="1">
                <a:latin typeface="Avenir Next" panose="020B0503020202020204" pitchFamily="34" charset="0"/>
              </a:rPr>
              <a:t>notifications</a:t>
            </a:r>
            <a:r>
              <a:rPr lang="it-IT" sz="1400" dirty="0">
                <a:latin typeface="Avenir Next" panose="020B0503020202020204" pitchFamily="34" charset="0"/>
              </a:rPr>
              <a:t> for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a:t>
            </a:r>
          </a:p>
          <a:p>
            <a:pPr algn="just"/>
            <a:r>
              <a:rPr lang="en-GB" sz="1400" b="1" dirty="0">
                <a:solidFill>
                  <a:srgbClr val="00B0F0"/>
                </a:solidFill>
                <a:latin typeface="Avenir Next" panose="020B0503020202020204" pitchFamily="34" charset="0"/>
              </a:rPr>
              <a:t>Hypothesis</a:t>
            </a:r>
            <a:r>
              <a:rPr lang="it-IT" sz="1400" b="1" dirty="0">
                <a:solidFill>
                  <a:srgbClr val="00B0F0"/>
                </a:solidFill>
                <a:latin typeface="Avenir Next" panose="020B0503020202020204" pitchFamily="34" charset="0"/>
              </a:rPr>
              <a:t>:</a:t>
            </a:r>
            <a:r>
              <a:rPr lang="it-IT" sz="1400" dirty="0">
                <a:latin typeface="Avenir Next" panose="020B0503020202020204" pitchFamily="34" charset="0"/>
              </a:rPr>
              <a:t> the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logged</a:t>
            </a:r>
            <a:r>
              <a:rPr lang="it-IT" sz="1400" dirty="0">
                <a:latin typeface="Avenir Next" panose="020B0503020202020204" pitchFamily="34" charset="0"/>
              </a:rPr>
              <a:t> and he </a:t>
            </a:r>
            <a:r>
              <a:rPr lang="it-IT" sz="1400" dirty="0" err="1">
                <a:latin typeface="Avenir Next" panose="020B0503020202020204" pitchFamily="34" charset="0"/>
              </a:rPr>
              <a:t>has</a:t>
            </a:r>
            <a:r>
              <a:rPr lang="it-IT" sz="1400" dirty="0">
                <a:latin typeface="Avenir Next" panose="020B0503020202020204" pitchFamily="34" charset="0"/>
              </a:rPr>
              <a:t>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among</a:t>
            </a:r>
            <a:r>
              <a:rPr lang="it-IT" sz="1400" dirty="0">
                <a:latin typeface="Avenir Next" panose="020B0503020202020204" pitchFamily="34" charset="0"/>
              </a:rPr>
              <a:t> </a:t>
            </a:r>
            <a:r>
              <a:rPr lang="it-IT" sz="1400" dirty="0" err="1">
                <a:latin typeface="Avenir Next" panose="020B0503020202020204" pitchFamily="34" charset="0"/>
              </a:rPr>
              <a:t>his</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list. </a:t>
            </a:r>
            <a:r>
              <a:rPr lang="it-IT" sz="1400" dirty="0" err="1">
                <a:latin typeface="Avenir Next" panose="020B0503020202020204" pitchFamily="34" charset="0"/>
              </a:rPr>
              <a:t>Let’s</a:t>
            </a:r>
            <a:r>
              <a:rPr lang="it-IT" sz="1400" dirty="0">
                <a:latin typeface="Avenir Next" panose="020B0503020202020204" pitchFamily="34" charset="0"/>
              </a:rPr>
              <a:t> </a:t>
            </a:r>
            <a:r>
              <a:rPr lang="it-IT" sz="1400" dirty="0" err="1">
                <a:latin typeface="Avenir Next" panose="020B0503020202020204" pitchFamily="34" charset="0"/>
              </a:rPr>
              <a:t>also</a:t>
            </a:r>
            <a:r>
              <a:rPr lang="it-IT" sz="1400" dirty="0">
                <a:latin typeface="Avenir Next" panose="020B0503020202020204" pitchFamily="34" charset="0"/>
              </a:rPr>
              <a:t> suppose the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not</a:t>
            </a:r>
            <a:r>
              <a:rPr lang="it-IT" sz="1400" dirty="0">
                <a:latin typeface="Avenir Next" panose="020B0503020202020204" pitchFamily="34" charset="0"/>
              </a:rPr>
              <a:t> </a:t>
            </a:r>
            <a:r>
              <a:rPr lang="it-IT" sz="1400" dirty="0" err="1">
                <a:latin typeface="Avenir Next" panose="020B0503020202020204" pitchFamily="34" charset="0"/>
              </a:rPr>
              <a:t>directly</a:t>
            </a:r>
            <a:r>
              <a:rPr lang="it-IT" sz="1400" dirty="0">
                <a:latin typeface="Avenir Next" panose="020B0503020202020204" pitchFamily="34" charset="0"/>
              </a:rPr>
              <a:t> </a:t>
            </a:r>
            <a:r>
              <a:rPr lang="it-IT" sz="1400" dirty="0" err="1">
                <a:latin typeface="Avenir Next" panose="020B0503020202020204" pitchFamily="34" charset="0"/>
              </a:rPr>
              <a:t>visible</a:t>
            </a:r>
            <a:r>
              <a:rPr lang="it-IT" sz="1400" dirty="0">
                <a:latin typeface="Avenir Next" panose="020B0503020202020204" pitchFamily="34" charset="0"/>
              </a:rPr>
              <a:t> </a:t>
            </a:r>
            <a:r>
              <a:rPr lang="it-IT" sz="1400" dirty="0" err="1">
                <a:latin typeface="Avenir Next" panose="020B0503020202020204" pitchFamily="34" charset="0"/>
              </a:rPr>
              <a:t>but</a:t>
            </a:r>
            <a:r>
              <a:rPr lang="it-IT" sz="1400" dirty="0">
                <a:latin typeface="Avenir Next" panose="020B0503020202020204" pitchFamily="34" charset="0"/>
              </a:rPr>
              <a:t> the user </a:t>
            </a:r>
            <a:r>
              <a:rPr lang="it-IT" sz="1400" dirty="0" err="1">
                <a:latin typeface="Avenir Next" panose="020B0503020202020204" pitchFamily="34" charset="0"/>
              </a:rPr>
              <a:t>has</a:t>
            </a:r>
            <a:r>
              <a:rPr lang="it-IT" sz="1400" dirty="0">
                <a:latin typeface="Avenir Next" panose="020B0503020202020204" pitchFamily="34" charset="0"/>
              </a:rPr>
              <a:t> to </a:t>
            </a:r>
            <a:r>
              <a:rPr lang="it-IT" sz="1400" dirty="0" err="1">
                <a:latin typeface="Avenir Next" panose="020B0503020202020204" pitchFamily="34" charset="0"/>
              </a:rPr>
              <a:t>search</a:t>
            </a:r>
            <a:r>
              <a:rPr lang="it-IT" sz="1400" dirty="0">
                <a:latin typeface="Avenir Next" panose="020B0503020202020204" pitchFamily="34" charset="0"/>
              </a:rPr>
              <a:t> </a:t>
            </a:r>
            <a:r>
              <a:rPr lang="it-IT" sz="1400" dirty="0" err="1">
                <a:latin typeface="Avenir Next" panose="020B0503020202020204" pitchFamily="34" charset="0"/>
              </a:rPr>
              <a:t>it</a:t>
            </a:r>
            <a:r>
              <a:rPr lang="it-IT" sz="1400" dirty="0">
                <a:latin typeface="Avenir Next" panose="020B0503020202020204" pitchFamily="34" charset="0"/>
              </a:rPr>
              <a:t>. The </a:t>
            </a:r>
            <a:r>
              <a:rPr lang="it-IT" sz="1400" dirty="0" err="1">
                <a:latin typeface="Avenir Next" panose="020B0503020202020204" pitchFamily="34" charset="0"/>
              </a:rPr>
              <a:t>lessons</a:t>
            </a:r>
            <a:r>
              <a:rPr lang="it-IT" sz="1400" i="1" dirty="0" err="1">
                <a:latin typeface="Avenir Next" panose="020B0503020202020204" pitchFamily="34" charset="0"/>
              </a:rPr>
              <a:t>Human</a:t>
            </a:r>
            <a:r>
              <a:rPr lang="it-IT" sz="1400" i="1" dirty="0">
                <a:latin typeface="Avenir Next" panose="020B0503020202020204" pitchFamily="34" charset="0"/>
              </a:rPr>
              <a:t>-Computer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r>
              <a:rPr lang="it-IT" sz="1400" dirty="0">
                <a:latin typeface="Avenir Next" panose="020B0503020202020204" pitchFamily="34" charset="0"/>
              </a:rPr>
              <a:t>’ </a:t>
            </a:r>
            <a:r>
              <a:rPr lang="it-IT" sz="1400" dirty="0" err="1">
                <a:latin typeface="Avenir Next" panose="020B0503020202020204" pitchFamily="34" charset="0"/>
              </a:rPr>
              <a:t>notifications</a:t>
            </a:r>
            <a:r>
              <a:rPr lang="it-IT" sz="1400" dirty="0">
                <a:latin typeface="Avenir Next" panose="020B0503020202020204" pitchFamily="34" charset="0"/>
              </a:rPr>
              <a:t> for </a:t>
            </a:r>
            <a:r>
              <a:rPr lang="it-IT" sz="1400" dirty="0" err="1">
                <a:latin typeface="Avenir Next" panose="020B0503020202020204" pitchFamily="34" charset="0"/>
              </a:rPr>
              <a:t>this</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are </a:t>
            </a:r>
            <a:r>
              <a:rPr lang="it-IT" sz="1400" dirty="0" err="1">
                <a:latin typeface="Avenir Next" panose="020B0503020202020204" pitchFamily="34" charset="0"/>
              </a:rPr>
              <a:t>not</a:t>
            </a:r>
            <a:r>
              <a:rPr lang="it-IT" sz="1400" dirty="0">
                <a:latin typeface="Avenir Next" panose="020B0503020202020204" pitchFamily="34" charset="0"/>
              </a:rPr>
              <a:t> </a:t>
            </a:r>
            <a:r>
              <a:rPr lang="it-IT" sz="1400" dirty="0" err="1">
                <a:latin typeface="Avenir Next" panose="020B0503020202020204" pitchFamily="34" charset="0"/>
              </a:rPr>
              <a:t>active</a:t>
            </a:r>
            <a:r>
              <a:rPr lang="it-IT" sz="1400" dirty="0">
                <a:latin typeface="Avenir Next" panose="020B0503020202020204" pitchFamily="34" charset="0"/>
              </a:rPr>
              <a:t>.  </a:t>
            </a:r>
          </a:p>
        </p:txBody>
      </p:sp>
      <p:sp>
        <p:nvSpPr>
          <p:cNvPr id="5" name="CasellaDiTesto 4">
            <a:extLst>
              <a:ext uri="{FF2B5EF4-FFF2-40B4-BE49-F238E27FC236}">
                <a16:creationId xmlns:a16="http://schemas.microsoft.com/office/drawing/2014/main" id="{A2B8851F-420B-F44E-A737-B28BC0DE13B7}"/>
              </a:ext>
            </a:extLst>
          </p:cNvPr>
          <p:cNvSpPr txBox="1"/>
          <p:nvPr/>
        </p:nvSpPr>
        <p:spPr>
          <a:xfrm>
            <a:off x="343836" y="2180852"/>
            <a:ext cx="4452416" cy="4508927"/>
          </a:xfrm>
          <a:prstGeom prst="rect">
            <a:avLst/>
          </a:prstGeom>
          <a:noFill/>
        </p:spPr>
        <p:txBody>
          <a:bodyPr wrap="square" rtlCol="0">
            <a:spAutoFit/>
          </a:bodyPr>
          <a:lstStyle/>
          <a:p>
            <a:r>
              <a:rPr lang="it-IT" sz="1400" b="1" dirty="0">
                <a:latin typeface="Avenir Next" panose="020B0503020202020204" pitchFamily="34" charset="0"/>
              </a:rPr>
              <a:t>Action1: </a:t>
            </a:r>
            <a:r>
              <a:rPr lang="it-IT" sz="1400" dirty="0">
                <a:latin typeface="Avenir Next" panose="020B0503020202020204" pitchFamily="34" charset="0"/>
              </a:rPr>
              <a:t>Press </a:t>
            </a:r>
            <a:r>
              <a:rPr lang="it-IT" sz="1400" i="1" dirty="0">
                <a:latin typeface="Avenir Next" panose="020B0503020202020204" pitchFamily="34" charset="0"/>
              </a:rPr>
              <a:t>‘’My </a:t>
            </a:r>
            <a:r>
              <a:rPr lang="it-IT" sz="1400" i="1" dirty="0" err="1">
                <a:latin typeface="Avenir Next" panose="020B0503020202020204" pitchFamily="34" charset="0"/>
              </a:rPr>
              <a:t>courses</a:t>
            </a:r>
            <a:r>
              <a:rPr lang="it-IT" sz="1400" i="1" dirty="0">
                <a:latin typeface="Avenir Next" panose="020B0503020202020204" pitchFamily="34" charset="0"/>
              </a:rPr>
              <a:t>’’ </a:t>
            </a:r>
            <a:r>
              <a:rPr lang="it-IT" sz="1400" dirty="0" err="1">
                <a:latin typeface="Avenir Next" panose="020B0503020202020204" pitchFamily="34" charset="0"/>
              </a:rPr>
              <a:t>button</a:t>
            </a:r>
            <a:r>
              <a:rPr lang="it-IT" sz="1400" dirty="0">
                <a:latin typeface="Avenir Next" panose="020B0503020202020204" pitchFamily="34" charset="0"/>
              </a:rPr>
              <a:t> from the </a:t>
            </a:r>
            <a:r>
              <a:rPr lang="it-IT" sz="1400" dirty="0" err="1">
                <a:latin typeface="Avenir Next" panose="020B0503020202020204" pitchFamily="34" charset="0"/>
              </a:rPr>
              <a:t>navigation</a:t>
            </a:r>
            <a:r>
              <a:rPr lang="it-IT" sz="1400" dirty="0">
                <a:latin typeface="Avenir Next" panose="020B0503020202020204" pitchFamily="34" charset="0"/>
              </a:rPr>
              <a:t> bar.</a:t>
            </a:r>
          </a:p>
          <a:p>
            <a:r>
              <a:rPr lang="it-IT" sz="1400" b="1" dirty="0" err="1">
                <a:latin typeface="Avenir Next" panose="020B0503020202020204" pitchFamily="34" charset="0"/>
              </a:rPr>
              <a:t>Response</a:t>
            </a:r>
            <a:r>
              <a:rPr lang="it-IT" sz="1400" b="1" dirty="0">
                <a:latin typeface="Avenir Next" panose="020B0503020202020204" pitchFamily="34" charset="0"/>
              </a:rPr>
              <a:t> 1: </a:t>
            </a:r>
            <a:r>
              <a:rPr lang="it-IT" sz="1400" dirty="0">
                <a:latin typeface="Avenir Next" panose="020B0503020202020204" pitchFamily="34" charset="0"/>
              </a:rPr>
              <a:t>The </a:t>
            </a:r>
            <a:r>
              <a:rPr lang="it-IT" sz="1400" dirty="0" err="1">
                <a:latin typeface="Avenir Next" panose="020B0503020202020204" pitchFamily="34" charset="0"/>
              </a:rPr>
              <a:t>system</a:t>
            </a:r>
            <a:r>
              <a:rPr lang="it-IT" sz="1400" dirty="0">
                <a:latin typeface="Avenir Next" panose="020B0503020202020204" pitchFamily="34" charset="0"/>
              </a:rPr>
              <a:t> shows </a:t>
            </a:r>
            <a:r>
              <a:rPr lang="it-IT" sz="1400" dirty="0" err="1">
                <a:latin typeface="Avenir Next" panose="020B0503020202020204" pitchFamily="34" charset="0"/>
              </a:rPr>
              <a:t>your</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list. </a:t>
            </a:r>
          </a:p>
          <a:p>
            <a:endParaRPr lang="it-IT" sz="1400" dirty="0">
              <a:latin typeface="Avenir Next" panose="020B0503020202020204" pitchFamily="34" charset="0"/>
            </a:endParaRPr>
          </a:p>
          <a:p>
            <a:r>
              <a:rPr lang="it-IT" sz="1400" b="1" dirty="0">
                <a:latin typeface="Avenir Next" panose="020B0503020202020204" pitchFamily="34" charset="0"/>
              </a:rPr>
              <a:t>Action 2: </a:t>
            </a:r>
            <a:r>
              <a:rPr lang="it-IT" sz="1400" dirty="0">
                <a:latin typeface="Avenir Next" panose="020B0503020202020204" pitchFamily="34" charset="0"/>
              </a:rPr>
              <a:t>Scroll the </a:t>
            </a:r>
            <a:r>
              <a:rPr lang="it-IT" sz="1400" dirty="0" err="1">
                <a:latin typeface="Avenir Next" panose="020B0503020202020204" pitchFamily="34" charset="0"/>
              </a:rPr>
              <a:t>courses</a:t>
            </a:r>
            <a:r>
              <a:rPr lang="it-IT" sz="1400" dirty="0">
                <a:latin typeface="Avenir Next" panose="020B0503020202020204" pitchFamily="34" charset="0"/>
              </a:rPr>
              <a:t> list or click on the </a:t>
            </a:r>
            <a:r>
              <a:rPr lang="it-IT" sz="1400" dirty="0" err="1">
                <a:latin typeface="Avenir Next" panose="020B0503020202020204" pitchFamily="34" charset="0"/>
              </a:rPr>
              <a:t>search</a:t>
            </a:r>
            <a:r>
              <a:rPr lang="it-IT" sz="1400" dirty="0">
                <a:latin typeface="Avenir Next" panose="020B0503020202020204" pitchFamily="34" charset="0"/>
              </a:rPr>
              <a:t> </a:t>
            </a:r>
            <a:r>
              <a:rPr lang="it-IT" sz="1400" dirty="0" err="1">
                <a:latin typeface="Avenir Next" panose="020B0503020202020204" pitchFamily="34" charset="0"/>
              </a:rPr>
              <a:t>field</a:t>
            </a:r>
            <a:r>
              <a:rPr lang="it-IT" sz="1400" dirty="0">
                <a:latin typeface="Avenir Next" panose="020B0503020202020204" pitchFamily="34" charset="0"/>
              </a:rPr>
              <a:t> and </a:t>
            </a:r>
            <a:r>
              <a:rPr lang="it-IT" sz="1400" dirty="0" err="1">
                <a:latin typeface="Avenir Next" panose="020B0503020202020204" pitchFamily="34" charset="0"/>
              </a:rPr>
              <a:t>type</a:t>
            </a:r>
            <a:r>
              <a:rPr lang="it-IT" sz="1400" dirty="0">
                <a:latin typeface="Avenir Next" panose="020B0503020202020204" pitchFamily="34" charset="0"/>
              </a:rPr>
              <a:t> the </a:t>
            </a:r>
            <a:r>
              <a:rPr lang="it-IT" sz="1400" dirty="0" err="1">
                <a:latin typeface="Avenir Next" panose="020B0503020202020204" pitchFamily="34" charset="0"/>
              </a:rPr>
              <a:t>name</a:t>
            </a:r>
            <a:r>
              <a:rPr lang="it-IT" sz="1400" dirty="0">
                <a:latin typeface="Avenir Next" panose="020B0503020202020204" pitchFamily="34" charset="0"/>
              </a:rPr>
              <a:t> of the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p>
          <a:p>
            <a:r>
              <a:rPr lang="it-IT" sz="1400" b="1" dirty="0" err="1">
                <a:latin typeface="Avenir Next" panose="020B0503020202020204" pitchFamily="34" charset="0"/>
              </a:rPr>
              <a:t>Response</a:t>
            </a:r>
            <a:r>
              <a:rPr lang="it-IT" sz="1400" b="1" dirty="0">
                <a:latin typeface="Avenir Next" panose="020B0503020202020204" pitchFamily="34" charset="0"/>
              </a:rPr>
              <a:t> 2: </a:t>
            </a:r>
            <a:r>
              <a:rPr lang="it-IT" sz="1400" dirty="0">
                <a:latin typeface="Avenir Next" panose="020B0503020202020204" pitchFamily="34" charset="0"/>
              </a:rPr>
              <a:t>The </a:t>
            </a:r>
            <a:r>
              <a:rPr lang="it-IT" sz="1400" dirty="0" err="1">
                <a:latin typeface="Avenir Next" panose="020B0503020202020204" pitchFamily="34" charset="0"/>
              </a:rPr>
              <a:t>system</a:t>
            </a:r>
            <a:r>
              <a:rPr lang="it-IT" sz="1400" dirty="0">
                <a:latin typeface="Avenir Next" panose="020B0503020202020204" pitchFamily="34" charset="0"/>
              </a:rPr>
              <a:t> shows </a:t>
            </a:r>
            <a:r>
              <a:rPr lang="it-IT" sz="1400" dirty="0" err="1">
                <a:latin typeface="Avenir Next" panose="020B0503020202020204" pitchFamily="34" charset="0"/>
              </a:rPr>
              <a:t>you</a:t>
            </a:r>
            <a:r>
              <a:rPr lang="it-IT" sz="1400" dirty="0">
                <a:latin typeface="Avenir Next" panose="020B0503020202020204" pitchFamily="34" charset="0"/>
              </a:rPr>
              <a:t>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box.</a:t>
            </a:r>
          </a:p>
          <a:p>
            <a:endParaRPr lang="it-IT" sz="1400" dirty="0">
              <a:latin typeface="Avenir Next" panose="020B0503020202020204" pitchFamily="34" charset="0"/>
            </a:endParaRPr>
          </a:p>
          <a:p>
            <a:r>
              <a:rPr lang="it-IT" sz="1400" b="1" dirty="0">
                <a:latin typeface="Avenir Next" panose="020B0503020202020204" pitchFamily="34" charset="0"/>
              </a:rPr>
              <a:t>Action 3: </a:t>
            </a:r>
            <a:r>
              <a:rPr lang="it-IT" sz="1400" dirty="0">
                <a:latin typeface="Avenir Next" panose="020B0503020202020204" pitchFamily="34" charset="0"/>
              </a:rPr>
              <a:t>Click on the </a:t>
            </a:r>
            <a:r>
              <a:rPr lang="it-IT" sz="1400" dirty="0" err="1">
                <a:latin typeface="Avenir Next" panose="020B0503020202020204" pitchFamily="34" charset="0"/>
              </a:rPr>
              <a:t>bell</a:t>
            </a:r>
            <a:r>
              <a:rPr lang="it-IT" sz="1400" dirty="0">
                <a:latin typeface="Avenir Next" panose="020B0503020202020204" pitchFamily="34" charset="0"/>
              </a:rPr>
              <a:t> </a:t>
            </a:r>
            <a:r>
              <a:rPr lang="it-IT" sz="1400" dirty="0" err="1">
                <a:latin typeface="Avenir Next" panose="020B0503020202020204" pitchFamily="34" charset="0"/>
              </a:rPr>
              <a:t>button</a:t>
            </a:r>
            <a:r>
              <a:rPr lang="it-IT" sz="1400" dirty="0">
                <a:latin typeface="Avenir Next" panose="020B0503020202020204" pitchFamily="34" charset="0"/>
              </a:rPr>
              <a:t> inside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dirty="0">
                <a:latin typeface="Avenir Next" panose="020B0503020202020204" pitchFamily="34" charset="0"/>
              </a:rPr>
              <a:t> </a:t>
            </a:r>
            <a:r>
              <a:rPr lang="it-IT" sz="1400" dirty="0" err="1">
                <a:latin typeface="Avenir Next" panose="020B0503020202020204" pitchFamily="34" charset="0"/>
              </a:rPr>
              <a:t>course’s</a:t>
            </a:r>
            <a:r>
              <a:rPr lang="it-IT" sz="1400" dirty="0">
                <a:latin typeface="Avenir Next" panose="020B0503020202020204" pitchFamily="34" charset="0"/>
              </a:rPr>
              <a:t> box.</a:t>
            </a:r>
          </a:p>
          <a:p>
            <a:r>
              <a:rPr lang="it-IT" sz="1400" b="1" dirty="0" err="1">
                <a:latin typeface="Avenir Next" panose="020B0503020202020204" pitchFamily="34" charset="0"/>
              </a:rPr>
              <a:t>Response</a:t>
            </a:r>
            <a:r>
              <a:rPr lang="it-IT" sz="1400" b="1" dirty="0">
                <a:latin typeface="Avenir Next" panose="020B0503020202020204" pitchFamily="34" charset="0"/>
              </a:rPr>
              <a:t> 3: </a:t>
            </a:r>
            <a:r>
              <a:rPr lang="it-IT" sz="1400" dirty="0">
                <a:latin typeface="Avenir Next" panose="020B0503020202020204" pitchFamily="34" charset="0"/>
              </a:rPr>
              <a:t>The </a:t>
            </a:r>
            <a:r>
              <a:rPr lang="it-IT" sz="1400" dirty="0" err="1">
                <a:latin typeface="Avenir Next" panose="020B0503020202020204" pitchFamily="34" charset="0"/>
              </a:rPr>
              <a:t>system</a:t>
            </a:r>
            <a:r>
              <a:rPr lang="it-IT" sz="1400" dirty="0">
                <a:latin typeface="Avenir Next" panose="020B0503020202020204" pitchFamily="34" charset="0"/>
              </a:rPr>
              <a:t> shows </a:t>
            </a:r>
            <a:r>
              <a:rPr lang="it-IT" sz="1400" dirty="0" err="1">
                <a:latin typeface="Avenir Next" panose="020B0503020202020204" pitchFamily="34" charset="0"/>
              </a:rPr>
              <a:t>you</a:t>
            </a:r>
            <a:r>
              <a:rPr lang="it-IT" sz="1400" dirty="0">
                <a:latin typeface="Avenir Next" panose="020B0503020202020204" pitchFamily="34" charset="0"/>
              </a:rPr>
              <a:t> the </a:t>
            </a:r>
            <a:r>
              <a:rPr lang="it-IT" sz="1400" dirty="0" err="1">
                <a:latin typeface="Avenir Next" panose="020B0503020202020204" pitchFamily="34" charset="0"/>
              </a:rPr>
              <a:t>notifications</a:t>
            </a:r>
            <a:r>
              <a:rPr lang="it-IT" sz="1400" dirty="0">
                <a:latin typeface="Avenir Next" panose="020B0503020202020204" pitchFamily="34" charset="0"/>
              </a:rPr>
              <a:t> menu.</a:t>
            </a:r>
          </a:p>
          <a:p>
            <a:endParaRPr lang="it-IT" sz="1400" i="1" dirty="0">
              <a:latin typeface="Avenir Next" panose="020B0503020202020204" pitchFamily="34" charset="0"/>
            </a:endParaRPr>
          </a:p>
          <a:p>
            <a:r>
              <a:rPr lang="it-IT" sz="1400" b="1" dirty="0">
                <a:latin typeface="Avenir Next" panose="020B0503020202020204" pitchFamily="34" charset="0"/>
              </a:rPr>
              <a:t>Action 4: </a:t>
            </a:r>
            <a:r>
              <a:rPr lang="it-IT" sz="1400" dirty="0">
                <a:latin typeface="Avenir Next" panose="020B0503020202020204" pitchFamily="34" charset="0"/>
              </a:rPr>
              <a:t>Click on the on/off </a:t>
            </a:r>
            <a:r>
              <a:rPr lang="it-IT" sz="1400" dirty="0" err="1">
                <a:latin typeface="Avenir Next" panose="020B0503020202020204" pitchFamily="34" charset="0"/>
              </a:rPr>
              <a:t>button</a:t>
            </a:r>
            <a:r>
              <a:rPr lang="it-IT" sz="1400" dirty="0">
                <a:latin typeface="Avenir Next" panose="020B0503020202020204" pitchFamily="34" charset="0"/>
              </a:rPr>
              <a:t> for the </a:t>
            </a:r>
            <a:r>
              <a:rPr lang="it-IT" sz="1400" dirty="0" err="1">
                <a:latin typeface="Avenir Next" panose="020B0503020202020204" pitchFamily="34" charset="0"/>
              </a:rPr>
              <a:t>lessons</a:t>
            </a:r>
            <a:r>
              <a:rPr lang="it-IT" sz="1400" dirty="0">
                <a:latin typeface="Avenir Next" panose="020B0503020202020204" pitchFamily="34" charset="0"/>
              </a:rPr>
              <a:t>’ </a:t>
            </a:r>
            <a:r>
              <a:rPr lang="it-IT" sz="1400" dirty="0" err="1">
                <a:latin typeface="Avenir Next" panose="020B0503020202020204" pitchFamily="34" charset="0"/>
              </a:rPr>
              <a:t>notifications</a:t>
            </a:r>
            <a:r>
              <a:rPr lang="it-IT" sz="1400" dirty="0">
                <a:latin typeface="Avenir Next" panose="020B0503020202020204" pitchFamily="34" charset="0"/>
              </a:rPr>
              <a:t>.</a:t>
            </a:r>
          </a:p>
          <a:p>
            <a:r>
              <a:rPr lang="it-IT" sz="1400" b="1" dirty="0" err="1">
                <a:latin typeface="Avenir Next" panose="020B0503020202020204" pitchFamily="34" charset="0"/>
              </a:rPr>
              <a:t>Response</a:t>
            </a:r>
            <a:r>
              <a:rPr lang="it-IT" sz="1400" b="1" dirty="0">
                <a:latin typeface="Avenir Next" panose="020B0503020202020204" pitchFamily="34" charset="0"/>
              </a:rPr>
              <a:t> 4: </a:t>
            </a:r>
            <a:r>
              <a:rPr lang="it-IT" sz="1400" dirty="0">
                <a:latin typeface="Avenir Next" panose="020B0503020202020204" pitchFamily="34" charset="0"/>
              </a:rPr>
              <a:t>The </a:t>
            </a:r>
            <a:r>
              <a:rPr lang="it-IT" sz="1400" dirty="0" err="1">
                <a:latin typeface="Avenir Next" panose="020B0503020202020204" pitchFamily="34" charset="0"/>
              </a:rPr>
              <a:t>system</a:t>
            </a:r>
            <a:r>
              <a:rPr lang="it-IT" sz="1400" dirty="0">
                <a:latin typeface="Avenir Next" panose="020B0503020202020204" pitchFamily="34" charset="0"/>
              </a:rPr>
              <a:t> </a:t>
            </a:r>
            <a:r>
              <a:rPr lang="it-IT" sz="1400" dirty="0" err="1">
                <a:latin typeface="Avenir Next" panose="020B0503020202020204" pitchFamily="34" charset="0"/>
              </a:rPr>
              <a:t>activates</a:t>
            </a:r>
            <a:r>
              <a:rPr lang="it-IT" sz="1400" dirty="0">
                <a:latin typeface="Avenir Next" panose="020B0503020202020204" pitchFamily="34" charset="0"/>
              </a:rPr>
              <a:t> the </a:t>
            </a:r>
            <a:r>
              <a:rPr lang="it-IT" sz="1400" dirty="0" err="1">
                <a:latin typeface="Avenir Next" panose="020B0503020202020204" pitchFamily="34" charset="0"/>
              </a:rPr>
              <a:t>lessons</a:t>
            </a:r>
            <a:r>
              <a:rPr lang="it-IT" sz="1400" dirty="0">
                <a:latin typeface="Avenir Next" panose="020B0503020202020204" pitchFamily="34" charset="0"/>
              </a:rPr>
              <a:t>’ </a:t>
            </a:r>
            <a:r>
              <a:rPr lang="it-IT" sz="1400" dirty="0" err="1">
                <a:latin typeface="Avenir Next" panose="020B0503020202020204" pitchFamily="34" charset="0"/>
              </a:rPr>
              <a:t>notitifactions</a:t>
            </a:r>
            <a:r>
              <a:rPr lang="it-IT" sz="1400" dirty="0">
                <a:latin typeface="Avenir Next" panose="020B0503020202020204" pitchFamily="34" charset="0"/>
              </a:rPr>
              <a:t> for the </a:t>
            </a:r>
            <a:r>
              <a:rPr lang="it-IT" sz="1400" i="1" dirty="0">
                <a:latin typeface="Avenir Next" panose="020B0503020202020204" pitchFamily="34" charset="0"/>
              </a:rPr>
              <a:t>Human-Computer </a:t>
            </a:r>
            <a:r>
              <a:rPr lang="it-IT" sz="1400" i="1" dirty="0" err="1">
                <a:latin typeface="Avenir Next" panose="020B0503020202020204" pitchFamily="34" charset="0"/>
              </a:rPr>
              <a:t>Interaction</a:t>
            </a:r>
            <a:r>
              <a:rPr lang="it-IT" sz="1400" i="1"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t>
            </a:r>
          </a:p>
        </p:txBody>
      </p:sp>
      <p:pic>
        <p:nvPicPr>
          <p:cNvPr id="12" name="Picture 11">
            <a:extLst>
              <a:ext uri="{FF2B5EF4-FFF2-40B4-BE49-F238E27FC236}">
                <a16:creationId xmlns:a16="http://schemas.microsoft.com/office/drawing/2014/main" id="{4A929831-475D-904C-9AD7-8F5F51B2BAE2}"/>
              </a:ext>
            </a:extLst>
          </p:cNvPr>
          <p:cNvPicPr>
            <a:picLocks noChangeAspect="1"/>
          </p:cNvPicPr>
          <p:nvPr/>
        </p:nvPicPr>
        <p:blipFill>
          <a:blip r:embed="rId2"/>
          <a:stretch>
            <a:fillRect/>
          </a:stretch>
        </p:blipFill>
        <p:spPr>
          <a:xfrm>
            <a:off x="4733099" y="2454863"/>
            <a:ext cx="2936080" cy="4154923"/>
          </a:xfrm>
          <a:prstGeom prst="rect">
            <a:avLst/>
          </a:prstGeom>
        </p:spPr>
      </p:pic>
      <p:pic>
        <p:nvPicPr>
          <p:cNvPr id="15" name="Picture 14">
            <a:extLst>
              <a:ext uri="{FF2B5EF4-FFF2-40B4-BE49-F238E27FC236}">
                <a16:creationId xmlns:a16="http://schemas.microsoft.com/office/drawing/2014/main" id="{D35B796A-EF5A-DA44-90E4-C2BECA1DA0AD}"/>
              </a:ext>
            </a:extLst>
          </p:cNvPr>
          <p:cNvPicPr>
            <a:picLocks noChangeAspect="1"/>
          </p:cNvPicPr>
          <p:nvPr/>
        </p:nvPicPr>
        <p:blipFill>
          <a:blip r:embed="rId3"/>
          <a:stretch>
            <a:fillRect/>
          </a:stretch>
        </p:blipFill>
        <p:spPr>
          <a:xfrm>
            <a:off x="7206704" y="2053207"/>
            <a:ext cx="2936080" cy="4154924"/>
          </a:xfrm>
          <a:prstGeom prst="rect">
            <a:avLst/>
          </a:prstGeom>
        </p:spPr>
      </p:pic>
      <p:pic>
        <p:nvPicPr>
          <p:cNvPr id="19" name="Picture 18">
            <a:extLst>
              <a:ext uri="{FF2B5EF4-FFF2-40B4-BE49-F238E27FC236}">
                <a16:creationId xmlns:a16="http://schemas.microsoft.com/office/drawing/2014/main" id="{13B58405-C967-D944-8130-DC2E1C89C52F}"/>
              </a:ext>
            </a:extLst>
          </p:cNvPr>
          <p:cNvPicPr>
            <a:picLocks noChangeAspect="1"/>
          </p:cNvPicPr>
          <p:nvPr/>
        </p:nvPicPr>
        <p:blipFill>
          <a:blip r:embed="rId4"/>
          <a:stretch>
            <a:fillRect/>
          </a:stretch>
        </p:blipFill>
        <p:spPr>
          <a:xfrm>
            <a:off x="9321098" y="360675"/>
            <a:ext cx="2936080" cy="4154923"/>
          </a:xfrm>
          <a:prstGeom prst="rect">
            <a:avLst/>
          </a:prstGeom>
        </p:spPr>
      </p:pic>
    </p:spTree>
    <p:extLst>
      <p:ext uri="{BB962C8B-B14F-4D97-AF65-F5344CB8AC3E}">
        <p14:creationId xmlns:p14="http://schemas.microsoft.com/office/powerpoint/2010/main" val="42848805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magine 10">
            <a:extLst>
              <a:ext uri="{FF2B5EF4-FFF2-40B4-BE49-F238E27FC236}">
                <a16:creationId xmlns:a16="http://schemas.microsoft.com/office/drawing/2014/main" id="{8DAE8C79-FB1E-BC43-BB2E-2A290DF6794F}"/>
              </a:ext>
            </a:extLst>
          </p:cNvPr>
          <p:cNvPicPr>
            <a:picLocks noChangeAspect="1"/>
          </p:cNvPicPr>
          <p:nvPr/>
        </p:nvPicPr>
        <p:blipFill>
          <a:blip r:embed="rId2"/>
          <a:stretch>
            <a:fillRect/>
          </a:stretch>
        </p:blipFill>
        <p:spPr>
          <a:xfrm>
            <a:off x="8954774" y="2399548"/>
            <a:ext cx="3013916" cy="4265072"/>
          </a:xfrm>
          <a:prstGeom prst="rect">
            <a:avLst/>
          </a:prstGeom>
        </p:spPr>
      </p:pic>
      <p:sp>
        <p:nvSpPr>
          <p:cNvPr id="2" name="CasellaDiTesto 40">
            <a:extLst>
              <a:ext uri="{FF2B5EF4-FFF2-40B4-BE49-F238E27FC236}">
                <a16:creationId xmlns:a16="http://schemas.microsoft.com/office/drawing/2014/main" id="{EFF46A26-D0F2-E240-AFAC-43135AC77BA1}"/>
              </a:ext>
            </a:extLst>
          </p:cNvPr>
          <p:cNvSpPr txBox="1"/>
          <p:nvPr/>
        </p:nvSpPr>
        <p:spPr>
          <a:xfrm>
            <a:off x="265259" y="193380"/>
            <a:ext cx="8917581" cy="461665"/>
          </a:xfrm>
          <a:prstGeom prst="rect">
            <a:avLst/>
          </a:prstGeom>
          <a:noFill/>
        </p:spPr>
        <p:txBody>
          <a:bodyPr wrap="square" rtlCol="0">
            <a:spAutoFit/>
          </a:bodyPr>
          <a:lstStyle/>
          <a:p>
            <a:r>
              <a:rPr lang="it-IT" sz="2400" b="1" dirty="0">
                <a:solidFill>
                  <a:srgbClr val="0070C0"/>
                </a:solidFill>
                <a:latin typeface="Avenir Next" panose="020B0503020202020204" pitchFamily="34" charset="0"/>
              </a:rPr>
              <a:t>Cognitive </a:t>
            </a:r>
            <a:r>
              <a:rPr lang="it-IT" sz="2400" b="1" dirty="0" err="1">
                <a:solidFill>
                  <a:srgbClr val="0070C0"/>
                </a:solidFill>
                <a:latin typeface="Avenir Next" panose="020B0503020202020204" pitchFamily="34" charset="0"/>
              </a:rPr>
              <a:t>Walkthrough</a:t>
            </a:r>
            <a:r>
              <a:rPr lang="it-IT" sz="2400" b="1" dirty="0">
                <a:solidFill>
                  <a:srgbClr val="0070C0"/>
                </a:solidFill>
                <a:latin typeface="Avenir Next" panose="020B0503020202020204" pitchFamily="34" charset="0"/>
              </a:rPr>
              <a:t>: Share notes (on mobile)</a:t>
            </a:r>
          </a:p>
        </p:txBody>
      </p:sp>
      <p:sp>
        <p:nvSpPr>
          <p:cNvPr id="3" name="TextBox 2">
            <a:extLst>
              <a:ext uri="{FF2B5EF4-FFF2-40B4-BE49-F238E27FC236}">
                <a16:creationId xmlns:a16="http://schemas.microsoft.com/office/drawing/2014/main" id="{78A92568-4D42-6A48-A829-2670B8E71644}"/>
              </a:ext>
            </a:extLst>
          </p:cNvPr>
          <p:cNvSpPr txBox="1"/>
          <p:nvPr/>
        </p:nvSpPr>
        <p:spPr>
          <a:xfrm>
            <a:off x="304962" y="2526149"/>
            <a:ext cx="5868658" cy="4697440"/>
          </a:xfrm>
          <a:prstGeom prst="rect">
            <a:avLst/>
          </a:prstGeom>
          <a:noFill/>
        </p:spPr>
        <p:txBody>
          <a:bodyPr wrap="square" rtlCol="0">
            <a:spAutoFit/>
          </a:bodyPr>
          <a:lstStyle/>
          <a:p>
            <a:r>
              <a:rPr lang="en-IT" sz="1400" b="1" dirty="0">
                <a:latin typeface="Avenir Next" panose="020B0503020202020204" pitchFamily="34" charset="0"/>
              </a:rPr>
              <a:t>Action 1:  </a:t>
            </a:r>
            <a:r>
              <a:rPr lang="it-IT" sz="1400" dirty="0">
                <a:latin typeface="Avenir Next" panose="020B0503020202020204" pitchFamily="34" charset="0"/>
              </a:rPr>
              <a:t>Select the </a:t>
            </a:r>
            <a:r>
              <a:rPr lang="it-IT" sz="1400" i="1" dirty="0">
                <a:latin typeface="Avenir Next" panose="020B0503020202020204" pitchFamily="34" charset="0"/>
              </a:rPr>
              <a:t>Human-Computer Interaction </a:t>
            </a:r>
            <a:r>
              <a:rPr lang="it-IT" sz="1400" dirty="0">
                <a:latin typeface="Avenir Next" panose="020B0503020202020204" pitchFamily="34" charset="0"/>
              </a:rPr>
              <a:t>folder on</a:t>
            </a:r>
            <a:r>
              <a:rPr lang="en-IT" sz="1400" i="1" dirty="0">
                <a:latin typeface="Avenir Next" panose="020B0503020202020204" pitchFamily="34" charset="0"/>
              </a:rPr>
              <a:t>  “My </a:t>
            </a:r>
            <a:r>
              <a:rPr lang="it-IT" sz="1400" i="1" dirty="0">
                <a:latin typeface="Avenir Next" panose="020B0503020202020204" pitchFamily="34" charset="0"/>
              </a:rPr>
              <a:t>Notes</a:t>
            </a:r>
            <a:r>
              <a:rPr lang="en-IT" sz="1400" i="1" dirty="0">
                <a:latin typeface="Avenir Next" panose="020B0503020202020204" pitchFamily="34" charset="0"/>
              </a:rPr>
              <a:t>”</a:t>
            </a:r>
            <a:r>
              <a:rPr lang="en-IT" sz="1400" dirty="0">
                <a:latin typeface="Avenir Next" panose="020B0503020202020204" pitchFamily="34" charset="0"/>
              </a:rPr>
              <a:t> page.</a:t>
            </a:r>
          </a:p>
          <a:p>
            <a:r>
              <a:rPr lang="en-IT" sz="1400" b="1" dirty="0">
                <a:latin typeface="Avenir Next" panose="020B0503020202020204" pitchFamily="34" charset="0"/>
              </a:rPr>
              <a:t>Response 1</a:t>
            </a:r>
            <a:r>
              <a:rPr lang="en-IT" sz="1400" b="1">
                <a:latin typeface="Avenir Next" panose="020B0503020202020204" pitchFamily="34" charset="0"/>
              </a:rPr>
              <a:t>:</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 shows you the </a:t>
            </a:r>
            <a:r>
              <a:rPr lang="it-IT" sz="1400" dirty="0">
                <a:latin typeface="Avenir Next" panose="020B0503020202020204" pitchFamily="34" charset="0"/>
              </a:rPr>
              <a:t>notes</a:t>
            </a:r>
            <a:r>
              <a:rPr lang="en-IT" sz="1400" dirty="0">
                <a:latin typeface="Avenir Next" panose="020B0503020202020204" pitchFamily="34" charset="0"/>
              </a:rPr>
              <a:t> list in the </a:t>
            </a:r>
            <a:r>
              <a:rPr lang="it-IT" sz="1400" i="1" dirty="0">
                <a:latin typeface="Avenir Next" panose="020B0503020202020204" pitchFamily="34" charset="0"/>
              </a:rPr>
              <a:t>Human-Computer Interaction </a:t>
            </a:r>
            <a:r>
              <a:rPr lang="it-IT" sz="1400" dirty="0">
                <a:latin typeface="Avenir Next" panose="020B0503020202020204" pitchFamily="34" charset="0"/>
              </a:rPr>
              <a:t>notes</a:t>
            </a:r>
            <a:r>
              <a:rPr lang="en-IT" sz="1400" i="1" dirty="0">
                <a:latin typeface="Avenir Next" panose="020B0503020202020204" pitchFamily="34" charset="0"/>
              </a:rPr>
              <a:t> </a:t>
            </a:r>
            <a:r>
              <a:rPr lang="en-IT" sz="1400" dirty="0">
                <a:latin typeface="Avenir Next" panose="020B0503020202020204" pitchFamily="34" charset="0"/>
              </a:rPr>
              <a:t>page</a:t>
            </a:r>
            <a:r>
              <a:rPr lang="en-IT" sz="1400" i="1" dirty="0">
                <a:latin typeface="Avenir Next" panose="020B0503020202020204" pitchFamily="34" charset="0"/>
              </a:rPr>
              <a:t>.</a:t>
            </a:r>
          </a:p>
          <a:p>
            <a:pPr>
              <a:lnSpc>
                <a:spcPct val="150000"/>
              </a:lnSpc>
            </a:pPr>
            <a:endParaRPr lang="en-IT" sz="1400" dirty="0">
              <a:latin typeface="Avenir Next" panose="020B0503020202020204" pitchFamily="34" charset="0"/>
            </a:endParaRPr>
          </a:p>
          <a:p>
            <a:r>
              <a:rPr lang="en-IT" sz="1400" b="1" dirty="0">
                <a:latin typeface="Avenir Next" panose="020B0503020202020204" pitchFamily="34" charset="0"/>
              </a:rPr>
              <a:t>Action 2</a:t>
            </a:r>
            <a:r>
              <a:rPr lang="en-IT" sz="1400" b="1">
                <a:latin typeface="Avenir Next" panose="020B0503020202020204" pitchFamily="34" charset="0"/>
              </a:rPr>
              <a:t>: </a:t>
            </a:r>
            <a:r>
              <a:rPr lang="it-IT" sz="1400" dirty="0" err="1">
                <a:latin typeface="Avenir Next" panose="020B0503020202020204" pitchFamily="34" charset="0"/>
              </a:rPr>
              <a:t>Search</a:t>
            </a:r>
            <a:r>
              <a:rPr lang="it-IT" sz="1400" dirty="0">
                <a:latin typeface="Avenir Next" panose="020B0503020202020204" pitchFamily="34" charset="0"/>
              </a:rPr>
              <a:t> and </a:t>
            </a:r>
            <a:r>
              <a:rPr lang="it-IT" sz="1400" dirty="0" err="1">
                <a:latin typeface="Avenir Next" panose="020B0503020202020204" pitchFamily="34" charset="0"/>
              </a:rPr>
              <a:t>select</a:t>
            </a:r>
            <a:r>
              <a:rPr lang="en-IT" sz="1400" dirty="0">
                <a:latin typeface="Avenir Next" panose="020B0503020202020204" pitchFamily="34" charset="0"/>
              </a:rPr>
              <a:t> the </a:t>
            </a:r>
            <a:r>
              <a:rPr lang="it-IT" sz="1400" dirty="0">
                <a:latin typeface="Avenir Next" panose="020B0503020202020204" pitchFamily="34" charset="0"/>
              </a:rPr>
              <a:t>note</a:t>
            </a:r>
            <a:r>
              <a:rPr lang="en-IT" sz="1400" dirty="0">
                <a:latin typeface="Avenir Next" panose="020B0503020202020204" pitchFamily="34" charset="0"/>
              </a:rPr>
              <a:t> in the page </a:t>
            </a:r>
            <a:r>
              <a:rPr lang="it-IT" sz="1400" i="1" dirty="0">
                <a:latin typeface="Avenir Next" panose="020B0503020202020204" pitchFamily="34" charset="0"/>
              </a:rPr>
              <a:t>Human-Computer Interaction page </a:t>
            </a:r>
            <a:r>
              <a:rPr lang="it-IT" sz="1400" dirty="0" err="1">
                <a:latin typeface="Avenir Next" panose="020B0503020202020204" pitchFamily="34" charset="0"/>
              </a:rPr>
              <a:t>that</a:t>
            </a:r>
            <a:r>
              <a:rPr lang="it-IT" sz="1400" dirty="0">
                <a:latin typeface="Avenir Next" panose="020B0503020202020204" pitchFamily="34" charset="0"/>
              </a:rPr>
              <a:t> </a:t>
            </a:r>
            <a:r>
              <a:rPr lang="it-IT" sz="1400" dirty="0" err="1">
                <a:latin typeface="Avenir Next" panose="020B0503020202020204" pitchFamily="34" charset="0"/>
              </a:rPr>
              <a:t>you</a:t>
            </a:r>
            <a:r>
              <a:rPr lang="it-IT" sz="1400" dirty="0">
                <a:latin typeface="Avenir Next" panose="020B0503020202020204" pitchFamily="34" charset="0"/>
              </a:rPr>
              <a:t> </a:t>
            </a:r>
            <a:r>
              <a:rPr lang="it-IT" sz="1400" dirty="0" err="1">
                <a:latin typeface="Avenir Next" panose="020B0503020202020204" pitchFamily="34" charset="0"/>
              </a:rPr>
              <a:t>want</a:t>
            </a:r>
            <a:r>
              <a:rPr lang="it-IT" sz="1400" dirty="0">
                <a:latin typeface="Avenir Next" panose="020B0503020202020204" pitchFamily="34" charset="0"/>
              </a:rPr>
              <a:t> to share, </a:t>
            </a:r>
            <a:r>
              <a:rPr lang="it-IT" sz="1400" dirty="0" err="1">
                <a:latin typeface="Avenir Next" panose="020B0503020202020204" pitchFamily="34" charset="0"/>
              </a:rPr>
              <a:t>you</a:t>
            </a:r>
            <a:r>
              <a:rPr lang="it-IT" sz="1400" dirty="0">
                <a:latin typeface="Avenir Next" panose="020B0503020202020204" pitchFamily="34" charset="0"/>
              </a:rPr>
              <a:t> can </a:t>
            </a:r>
            <a:r>
              <a:rPr lang="it-IT" sz="1400" dirty="0" err="1">
                <a:latin typeface="Avenir Next" panose="020B0503020202020204" pitchFamily="34" charset="0"/>
              </a:rPr>
              <a:t>also</a:t>
            </a:r>
            <a:r>
              <a:rPr lang="it-IT" sz="1400" dirty="0">
                <a:latin typeface="Avenir Next" panose="020B0503020202020204" pitchFamily="34" charset="0"/>
              </a:rPr>
              <a:t> </a:t>
            </a:r>
            <a:r>
              <a:rPr lang="it-IT" sz="1400" dirty="0" err="1">
                <a:latin typeface="Avenir Next" panose="020B0503020202020204" pitchFamily="34" charset="0"/>
              </a:rPr>
              <a:t>search</a:t>
            </a:r>
            <a:r>
              <a:rPr lang="it-IT" sz="1400" dirty="0">
                <a:latin typeface="Avenir Next" panose="020B0503020202020204" pitchFamily="34" charset="0"/>
              </a:rPr>
              <a:t> </a:t>
            </a:r>
            <a:r>
              <a:rPr lang="it-IT" sz="1400" dirty="0" err="1">
                <a:latin typeface="Avenir Next" panose="020B0503020202020204" pitchFamily="34" charset="0"/>
              </a:rPr>
              <a:t>applying</a:t>
            </a:r>
            <a:r>
              <a:rPr lang="it-IT" sz="1400" dirty="0">
                <a:latin typeface="Avenir Next" panose="020B0503020202020204" pitchFamily="34" charset="0"/>
              </a:rPr>
              <a:t> filters or by </a:t>
            </a:r>
            <a:r>
              <a:rPr lang="it-IT" sz="1400" dirty="0" err="1">
                <a:latin typeface="Avenir Next" panose="020B0503020202020204" pitchFamily="34" charset="0"/>
              </a:rPr>
              <a:t>typing</a:t>
            </a:r>
            <a:r>
              <a:rPr lang="it-IT" sz="1400" dirty="0">
                <a:latin typeface="Avenir Next" panose="020B0503020202020204" pitchFamily="34" charset="0"/>
              </a:rPr>
              <a:t> in the text area.</a:t>
            </a:r>
            <a:endParaRPr lang="en-IT" sz="1400" dirty="0">
              <a:latin typeface="Avenir Next" panose="020B0503020202020204" pitchFamily="34" charset="0"/>
            </a:endParaRPr>
          </a:p>
          <a:p>
            <a:r>
              <a:rPr lang="en-IT" sz="1400" b="1" dirty="0">
                <a:latin typeface="Avenir Next" panose="020B0503020202020204" pitchFamily="34" charset="0"/>
              </a:rPr>
              <a:t>Response 2</a:t>
            </a:r>
            <a:r>
              <a:rPr lang="en-IT" sz="1400" b="1">
                <a:latin typeface="Avenir Next" panose="020B0503020202020204" pitchFamily="34" charset="0"/>
              </a:rPr>
              <a:t>: </a:t>
            </a:r>
            <a:r>
              <a:rPr lang="it-IT" sz="1400" dirty="0">
                <a:latin typeface="Avenir Next" panose="020B0503020202020204" pitchFamily="34" charset="0"/>
              </a:rPr>
              <a:t>The system shows </a:t>
            </a:r>
            <a:r>
              <a:rPr lang="it-IT" sz="1400" dirty="0" err="1">
                <a:latin typeface="Avenir Next" panose="020B0503020202020204" pitchFamily="34" charset="0"/>
              </a:rPr>
              <a:t>you</a:t>
            </a:r>
            <a:r>
              <a:rPr lang="it-IT" sz="1400" dirty="0">
                <a:latin typeface="Avenir Next" panose="020B0503020202020204" pitchFamily="34" charset="0"/>
              </a:rPr>
              <a:t> the page of the note </a:t>
            </a:r>
            <a:r>
              <a:rPr lang="it-IT" sz="1400" dirty="0" err="1">
                <a:latin typeface="Avenir Next" panose="020B0503020202020204" pitchFamily="34" charset="0"/>
              </a:rPr>
              <a:t>you</a:t>
            </a:r>
            <a:r>
              <a:rPr lang="it-IT" sz="1400" dirty="0">
                <a:latin typeface="Avenir Next" panose="020B0503020202020204" pitchFamily="34" charset="0"/>
              </a:rPr>
              <a:t> </a:t>
            </a:r>
            <a:r>
              <a:rPr lang="it-IT" sz="1400" dirty="0" err="1">
                <a:latin typeface="Avenir Next" panose="020B0503020202020204" pitchFamily="34" charset="0"/>
              </a:rPr>
              <a:t>selected</a:t>
            </a:r>
            <a:r>
              <a:rPr lang="it-IT" sz="1400" dirty="0">
                <a:latin typeface="Avenir Next" panose="020B0503020202020204" pitchFamily="34" charset="0"/>
              </a:rPr>
              <a:t>.</a:t>
            </a:r>
          </a:p>
          <a:p>
            <a:pPr>
              <a:lnSpc>
                <a:spcPct val="150000"/>
              </a:lnSpc>
            </a:pPr>
            <a:endParaRPr lang="en-IT" sz="1400" b="1" dirty="0">
              <a:latin typeface="Avenir Next" panose="020B0503020202020204" pitchFamily="34" charset="0"/>
            </a:endParaRPr>
          </a:p>
          <a:p>
            <a:r>
              <a:rPr lang="en-IT" sz="1400" b="1" dirty="0">
                <a:latin typeface="Avenir Next" panose="020B0503020202020204" pitchFamily="34" charset="0"/>
              </a:rPr>
              <a:t>Action 3</a:t>
            </a:r>
            <a:r>
              <a:rPr lang="en-IT" sz="1400" b="1">
                <a:latin typeface="Avenir Next" panose="020B0503020202020204" pitchFamily="34" charset="0"/>
              </a:rPr>
              <a:t>: </a:t>
            </a:r>
            <a:r>
              <a:rPr lang="it-IT" sz="1400" dirty="0">
                <a:latin typeface="Avenir Next" panose="020B0503020202020204" pitchFamily="34" charset="0"/>
              </a:rPr>
              <a:t>C</a:t>
            </a:r>
            <a:r>
              <a:rPr lang="en-IT" sz="1400">
                <a:latin typeface="Avenir Next" panose="020B0503020202020204" pitchFamily="34" charset="0"/>
              </a:rPr>
              <a:t>lick </a:t>
            </a:r>
            <a:r>
              <a:rPr lang="en-IT" sz="1400" dirty="0">
                <a:latin typeface="Avenir Next" panose="020B0503020202020204" pitchFamily="34" charset="0"/>
              </a:rPr>
              <a:t>on the </a:t>
            </a:r>
            <a:r>
              <a:rPr lang="en-IT" sz="1400" i="1" dirty="0">
                <a:latin typeface="Avenir Next" panose="020B0503020202020204" pitchFamily="34" charset="0"/>
              </a:rPr>
              <a:t>“</a:t>
            </a:r>
            <a:r>
              <a:rPr lang="it-IT" sz="1400" i="1" dirty="0">
                <a:latin typeface="Avenir Next" panose="020B0503020202020204" pitchFamily="34" charset="0"/>
              </a:rPr>
              <a:t>Share</a:t>
            </a:r>
            <a:r>
              <a:rPr lang="en-IT" sz="1400" i="1" dirty="0">
                <a:latin typeface="Avenir Next" panose="020B0503020202020204" pitchFamily="34" charset="0"/>
              </a:rPr>
              <a:t>” </a:t>
            </a:r>
            <a:r>
              <a:rPr lang="it-IT" sz="1400" dirty="0" err="1">
                <a:latin typeface="Avenir Next" panose="020B0503020202020204" pitchFamily="34" charset="0"/>
              </a:rPr>
              <a:t>button</a:t>
            </a:r>
            <a:r>
              <a:rPr lang="en-IT" sz="1400" dirty="0">
                <a:latin typeface="Avenir Next" panose="020B0503020202020204" pitchFamily="34" charset="0"/>
              </a:rPr>
              <a:t> </a:t>
            </a:r>
            <a:r>
              <a:rPr lang="it-IT" sz="1400" dirty="0">
                <a:latin typeface="Avenir Next" panose="020B0503020202020204" pitchFamily="34" charset="0"/>
              </a:rPr>
              <a:t>on the bottom of the page in </a:t>
            </a:r>
            <a:r>
              <a:rPr lang="it-IT" sz="1400" dirty="0" err="1">
                <a:latin typeface="Avenir Next" panose="020B0503020202020204" pitchFamily="34" charset="0"/>
              </a:rPr>
              <a:t>order</a:t>
            </a:r>
            <a:r>
              <a:rPr lang="it-IT" sz="1400" dirty="0">
                <a:latin typeface="Avenir Next" panose="020B0503020202020204" pitchFamily="34" charset="0"/>
              </a:rPr>
              <a:t> to share the note with the </a:t>
            </a:r>
            <a:r>
              <a:rPr lang="it-IT" sz="1400" dirty="0" err="1">
                <a:latin typeface="Avenir Next" panose="020B0503020202020204" pitchFamily="34" charset="0"/>
              </a:rPr>
              <a:t>other</a:t>
            </a:r>
            <a:r>
              <a:rPr lang="it-IT" sz="1400" dirty="0">
                <a:latin typeface="Avenir Next" panose="020B0503020202020204" pitchFamily="34" charset="0"/>
              </a:rPr>
              <a:t> </a:t>
            </a:r>
            <a:r>
              <a:rPr lang="it-IT" sz="1400" dirty="0" err="1">
                <a:latin typeface="Avenir Next" panose="020B0503020202020204" pitchFamily="34" charset="0"/>
              </a:rPr>
              <a:t>classmates</a:t>
            </a:r>
            <a:r>
              <a:rPr lang="it-IT" sz="1400" dirty="0">
                <a:latin typeface="Avenir Next" panose="020B0503020202020204" pitchFamily="34" charset="0"/>
              </a:rPr>
              <a:t> in the </a:t>
            </a:r>
            <a:r>
              <a:rPr lang="en-IT" sz="1400" i="1" dirty="0">
                <a:latin typeface="Avenir Next" panose="020B0503020202020204" pitchFamily="34" charset="0"/>
              </a:rPr>
              <a:t>“</a:t>
            </a:r>
            <a:r>
              <a:rPr lang="it-IT" sz="1400" i="1" dirty="0" err="1">
                <a:latin typeface="Avenir Next" panose="020B0503020202020204" pitchFamily="34" charset="0"/>
              </a:rPr>
              <a:t>Shared</a:t>
            </a:r>
            <a:r>
              <a:rPr lang="it-IT" sz="1400" i="1" dirty="0">
                <a:latin typeface="Avenir Next" panose="020B0503020202020204" pitchFamily="34" charset="0"/>
              </a:rPr>
              <a:t> notes</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err="1">
                <a:latin typeface="Avenir Next" panose="020B0503020202020204" pitchFamily="34" charset="0"/>
              </a:rPr>
              <a:t>section</a:t>
            </a:r>
            <a:r>
              <a:rPr lang="it-IT" sz="1400" dirty="0">
                <a:latin typeface="Avenir Next" panose="020B0503020202020204" pitchFamily="34" charset="0"/>
              </a:rPr>
              <a:t>.</a:t>
            </a:r>
            <a:endParaRPr lang="en-IT" sz="1400" dirty="0">
              <a:latin typeface="Avenir Next" panose="020B0503020202020204" pitchFamily="34" charset="0"/>
            </a:endParaRPr>
          </a:p>
          <a:p>
            <a:r>
              <a:rPr lang="en-IT" sz="1400" b="1" dirty="0">
                <a:latin typeface="Avenir Next" panose="020B0503020202020204" pitchFamily="34" charset="0"/>
              </a:rPr>
              <a:t>Response 3</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systems adds th</a:t>
            </a:r>
            <a:r>
              <a:rPr lang="it-IT" sz="1400" dirty="0">
                <a:latin typeface="Avenir Next" panose="020B0503020202020204" pitchFamily="34" charset="0"/>
              </a:rPr>
              <a:t>e note in the </a:t>
            </a:r>
            <a:r>
              <a:rPr lang="it-IT" sz="1400" dirty="0" err="1">
                <a:latin typeface="Avenir Next" panose="020B0503020202020204" pitchFamily="34" charset="0"/>
              </a:rPr>
              <a:t>proper</a:t>
            </a:r>
            <a:r>
              <a:rPr lang="it-IT" sz="1400" dirty="0">
                <a:latin typeface="Avenir Next" panose="020B0503020202020204" pitchFamily="34" charset="0"/>
              </a:rPr>
              <a:t> folder in the  </a:t>
            </a:r>
            <a:r>
              <a:rPr lang="en-IT" sz="1400" i="1" dirty="0">
                <a:latin typeface="Avenir Next" panose="020B0503020202020204" pitchFamily="34" charset="0"/>
              </a:rPr>
              <a:t>“</a:t>
            </a:r>
            <a:r>
              <a:rPr lang="it-IT" sz="1400" i="1" dirty="0" err="1">
                <a:latin typeface="Avenir Next" panose="020B0503020202020204" pitchFamily="34" charset="0"/>
              </a:rPr>
              <a:t>Shared</a:t>
            </a:r>
            <a:r>
              <a:rPr lang="it-IT" sz="1400" i="1" dirty="0">
                <a:latin typeface="Avenir Next" panose="020B0503020202020204" pitchFamily="34" charset="0"/>
              </a:rPr>
              <a:t> notes</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a:latin typeface="Avenir Next" panose="020B0503020202020204" pitchFamily="34" charset="0"/>
              </a:rPr>
              <a:t>and the botton </a:t>
            </a:r>
            <a:r>
              <a:rPr lang="en-IT" sz="1400" i="1" dirty="0">
                <a:latin typeface="Avenir Next" panose="020B0503020202020204" pitchFamily="34" charset="0"/>
              </a:rPr>
              <a:t>“</a:t>
            </a:r>
            <a:r>
              <a:rPr lang="it-IT" sz="1400" i="1" dirty="0">
                <a:latin typeface="Avenir Next" panose="020B0503020202020204" pitchFamily="34" charset="0"/>
              </a:rPr>
              <a:t>Share</a:t>
            </a:r>
            <a:r>
              <a:rPr lang="en-IT" sz="1400" i="1" dirty="0">
                <a:latin typeface="Avenir Next" panose="020B0503020202020204" pitchFamily="34" charset="0"/>
              </a:rPr>
              <a: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disabled</a:t>
            </a:r>
            <a:r>
              <a:rPr lang="it-IT" sz="1400" dirty="0">
                <a:latin typeface="Avenir Next" panose="020B0503020202020204" pitchFamily="34" charset="0"/>
              </a:rPr>
              <a:t>.</a:t>
            </a:r>
            <a:endParaRPr lang="en-IT" sz="1400" b="1" dirty="0">
              <a:latin typeface="Avenir Next" panose="020B0503020202020204" pitchFamily="34" charset="0"/>
            </a:endParaRPr>
          </a:p>
          <a:p>
            <a:pPr>
              <a:lnSpc>
                <a:spcPct val="150000"/>
              </a:lnSpc>
            </a:pPr>
            <a:endParaRPr lang="en-IT" sz="1400" b="1" dirty="0">
              <a:latin typeface="Avenir Next" panose="020B0503020202020204" pitchFamily="34" charset="0"/>
            </a:endParaRPr>
          </a:p>
          <a:p>
            <a:pPr>
              <a:lnSpc>
                <a:spcPct val="150000"/>
              </a:lnSpc>
            </a:pPr>
            <a:r>
              <a:rPr lang="en-IT" sz="1400" dirty="0">
                <a:latin typeface="Avenir Next" panose="020B0503020202020204" pitchFamily="34" charset="0"/>
              </a:rPr>
              <a:t> </a:t>
            </a:r>
          </a:p>
          <a:p>
            <a:pPr>
              <a:lnSpc>
                <a:spcPct val="150000"/>
              </a:lnSpc>
            </a:pPr>
            <a:endParaRPr lang="en-IT" sz="1400" dirty="0">
              <a:latin typeface="Avenir Next" panose="020B0503020202020204" pitchFamily="34" charset="0"/>
            </a:endParaRPr>
          </a:p>
        </p:txBody>
      </p:sp>
      <p:sp>
        <p:nvSpPr>
          <p:cNvPr id="10" name="TextBox 9">
            <a:extLst>
              <a:ext uri="{FF2B5EF4-FFF2-40B4-BE49-F238E27FC236}">
                <a16:creationId xmlns:a16="http://schemas.microsoft.com/office/drawing/2014/main" id="{01748374-970E-3141-95CE-CF8629249783}"/>
              </a:ext>
            </a:extLst>
          </p:cNvPr>
          <p:cNvSpPr txBox="1"/>
          <p:nvPr/>
        </p:nvSpPr>
        <p:spPr>
          <a:xfrm>
            <a:off x="304962" y="1141154"/>
            <a:ext cx="6467478" cy="1600438"/>
          </a:xfrm>
          <a:prstGeom prst="rect">
            <a:avLst/>
          </a:prstGeom>
          <a:noFill/>
        </p:spPr>
        <p:txBody>
          <a:bodyPr wrap="square" rtlCol="0">
            <a:spAutoFit/>
          </a:bodyPr>
          <a:lstStyle/>
          <a:p>
            <a:r>
              <a:rPr lang="en-IT" sz="1400" b="1" dirty="0">
                <a:solidFill>
                  <a:srgbClr val="00B0F0"/>
                </a:solidFill>
                <a:latin typeface="Avenir Next" panose="020B0503020202020204" pitchFamily="34" charset="0"/>
              </a:rPr>
              <a:t>Task: </a:t>
            </a:r>
            <a:r>
              <a:rPr lang="it-IT" sz="1400" dirty="0">
                <a:latin typeface="Avenir Next" panose="020B0503020202020204" pitchFamily="34" charset="0"/>
              </a:rPr>
              <a:t>Share a note </a:t>
            </a:r>
            <a:r>
              <a:rPr lang="it-IT" sz="1400" dirty="0" err="1">
                <a:latin typeface="Avenir Next" panose="020B0503020202020204" pitchFamily="34" charset="0"/>
              </a:rPr>
              <a:t>regarding</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of</a:t>
            </a:r>
            <a:r>
              <a:rPr lang="en-IT" sz="1400" dirty="0">
                <a:latin typeface="Avenir Next" panose="020B0503020202020204" pitchFamily="34" charset="0"/>
              </a:rPr>
              <a:t> </a:t>
            </a:r>
            <a:r>
              <a:rPr lang="en-IT" sz="1400" i="1" dirty="0">
                <a:latin typeface="Avenir Next" panose="020B0503020202020204" pitchFamily="34" charset="0"/>
              </a:rPr>
              <a:t>Human-Computer Interaction </a:t>
            </a:r>
            <a:r>
              <a:rPr lang="en-IT" sz="1400" dirty="0">
                <a:latin typeface="Avenir Next" panose="020B0503020202020204" pitchFamily="34" charset="0"/>
              </a:rPr>
              <a:t>to </a:t>
            </a:r>
            <a:r>
              <a:rPr lang="it-IT" sz="1400" dirty="0" err="1">
                <a:latin typeface="Avenir Next" panose="020B0503020202020204" pitchFamily="34" charset="0"/>
              </a:rPr>
              <a:t>everyone</a:t>
            </a:r>
            <a:r>
              <a:rPr lang="it-IT" sz="1400" dirty="0">
                <a:latin typeface="Avenir Next" panose="020B0503020202020204" pitchFamily="34" charset="0"/>
              </a:rPr>
              <a:t> following the </a:t>
            </a:r>
            <a:r>
              <a:rPr lang="it-IT" sz="1400" dirty="0" err="1">
                <a:latin typeface="Avenir Next" panose="020B0503020202020204" pitchFamily="34" charset="0"/>
              </a:rPr>
              <a:t>course</a:t>
            </a:r>
            <a:r>
              <a:rPr lang="it-IT" sz="1400" dirty="0">
                <a:latin typeface="Avenir Next" panose="020B0503020202020204" pitchFamily="34" charset="0"/>
              </a:rPr>
              <a:t>.</a:t>
            </a:r>
            <a:endParaRPr lang="en-IT" sz="1400" dirty="0">
              <a:latin typeface="Avenir Next" panose="020B0503020202020204" pitchFamily="34" charset="0"/>
            </a:endParaRPr>
          </a:p>
          <a:p>
            <a:r>
              <a:rPr lang="en-GB" sz="1400" b="1" dirty="0">
                <a:solidFill>
                  <a:srgbClr val="00B0F0"/>
                </a:solidFill>
                <a:latin typeface="Avenir Next" panose="020B0503020202020204" pitchFamily="34" charset="0"/>
              </a:rPr>
              <a:t>Hypothesis</a:t>
            </a:r>
            <a:r>
              <a:rPr lang="it-IT" sz="1400" b="1" dirty="0">
                <a:solidFill>
                  <a:srgbClr val="00B0F0"/>
                </a:solidFill>
                <a:latin typeface="Avenir Next" panose="020B0503020202020204" pitchFamily="34" charset="0"/>
              </a:rPr>
              <a:t>:</a:t>
            </a:r>
            <a:r>
              <a:rPr lang="it-IT" sz="1400" dirty="0">
                <a:latin typeface="Avenir Next" panose="020B0503020202020204" pitchFamily="34" charset="0"/>
              </a:rPr>
              <a:t> the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logged</a:t>
            </a:r>
            <a:r>
              <a:rPr lang="it-IT" sz="1400" dirty="0">
                <a:latin typeface="Avenir Next" panose="020B0503020202020204" pitchFamily="34" charset="0"/>
              </a:rPr>
              <a:t> and he </a:t>
            </a:r>
            <a:r>
              <a:rPr lang="it-IT" sz="1400" dirty="0" err="1">
                <a:latin typeface="Avenir Next" panose="020B0503020202020204" pitchFamily="34" charset="0"/>
              </a:rPr>
              <a:t>wants</a:t>
            </a:r>
            <a:r>
              <a:rPr lang="it-IT" sz="1400" dirty="0">
                <a:latin typeface="Avenir Next" panose="020B0503020202020204" pitchFamily="34" charset="0"/>
              </a:rPr>
              <a:t> to share a note of the </a:t>
            </a:r>
            <a:r>
              <a:rPr lang="it-IT" sz="1400" i="1" dirty="0">
                <a:latin typeface="Avenir Next" panose="020B0503020202020204" pitchFamily="34" charset="0"/>
              </a:rPr>
              <a:t>Human-Computer Interaction</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to </a:t>
            </a:r>
            <a:r>
              <a:rPr lang="it-IT" sz="1400" dirty="0" err="1">
                <a:latin typeface="Avenir Next" panose="020B0503020202020204" pitchFamily="34" charset="0"/>
              </a:rPr>
              <a:t>his</a:t>
            </a:r>
            <a:r>
              <a:rPr lang="it-IT" sz="1400" dirty="0">
                <a:latin typeface="Avenir Next" panose="020B0503020202020204" pitchFamily="34" charset="0"/>
              </a:rPr>
              <a:t> </a:t>
            </a:r>
            <a:r>
              <a:rPr lang="it-IT" sz="1400" dirty="0" err="1">
                <a:latin typeface="Avenir Next" panose="020B0503020202020204" pitchFamily="34" charset="0"/>
              </a:rPr>
              <a:t>classmates</a:t>
            </a:r>
            <a:r>
              <a:rPr lang="it-IT" sz="1400" dirty="0">
                <a:latin typeface="Avenir Next" panose="020B0503020202020204" pitchFamily="34" charset="0"/>
              </a:rPr>
              <a:t>. </a:t>
            </a:r>
            <a:r>
              <a:rPr lang="it-IT" sz="1400" dirty="0" err="1">
                <a:latin typeface="Avenir Next" panose="020B0503020202020204" pitchFamily="34" charset="0"/>
              </a:rPr>
              <a:t>Let’s</a:t>
            </a:r>
            <a:r>
              <a:rPr lang="it-IT" sz="1400" dirty="0">
                <a:latin typeface="Avenir Next" panose="020B0503020202020204" pitchFamily="34" charset="0"/>
              </a:rPr>
              <a:t> </a:t>
            </a:r>
            <a:r>
              <a:rPr lang="it-IT" sz="1400" dirty="0" err="1">
                <a:latin typeface="Avenir Next" panose="020B0503020202020204" pitchFamily="34" charset="0"/>
              </a:rPr>
              <a:t>also</a:t>
            </a:r>
            <a:r>
              <a:rPr lang="it-IT" sz="1400" dirty="0">
                <a:latin typeface="Avenir Next" panose="020B0503020202020204" pitchFamily="34" charset="0"/>
              </a:rPr>
              <a:t> suppose </a:t>
            </a:r>
            <a:r>
              <a:rPr lang="it-IT" sz="1400" dirty="0" err="1">
                <a:latin typeface="Avenir Next" panose="020B0503020202020204" pitchFamily="34" charset="0"/>
              </a:rPr>
              <a:t>that</a:t>
            </a:r>
            <a:r>
              <a:rPr lang="it-IT" sz="1400" dirty="0">
                <a:latin typeface="Avenir Next" panose="020B0503020202020204" pitchFamily="34" charset="0"/>
              </a:rPr>
              <a:t> the note </a:t>
            </a:r>
            <a:r>
              <a:rPr lang="it-IT" sz="1400" dirty="0" err="1">
                <a:latin typeface="Avenir Next" panose="020B0503020202020204" pitchFamily="34" charset="0"/>
              </a:rPr>
              <a:t>doesn’t</a:t>
            </a:r>
            <a:r>
              <a:rPr lang="it-IT" sz="1400" dirty="0">
                <a:latin typeface="Avenir Next" panose="020B0503020202020204" pitchFamily="34" charset="0"/>
              </a:rPr>
              <a:t> </a:t>
            </a:r>
            <a:r>
              <a:rPr lang="it-IT" sz="1400" dirty="0" err="1">
                <a:latin typeface="Avenir Next" panose="020B0503020202020204" pitchFamily="34" charset="0"/>
              </a:rPr>
              <a:t>need</a:t>
            </a:r>
            <a:r>
              <a:rPr lang="it-IT" sz="1400" dirty="0">
                <a:latin typeface="Avenir Next" panose="020B0503020202020204" pitchFamily="34" charset="0"/>
              </a:rPr>
              <a:t> to be </a:t>
            </a:r>
            <a:r>
              <a:rPr lang="it-IT" sz="1400" dirty="0" err="1">
                <a:latin typeface="Avenir Next" panose="020B0503020202020204" pitchFamily="34" charset="0"/>
              </a:rPr>
              <a:t>modified</a:t>
            </a:r>
            <a:r>
              <a:rPr lang="it-IT" sz="1400" dirty="0">
                <a:latin typeface="Avenir Next" panose="020B0503020202020204" pitchFamily="34" charset="0"/>
              </a:rPr>
              <a:t> </a:t>
            </a:r>
            <a:r>
              <a:rPr lang="it-IT" sz="1400" dirty="0" err="1">
                <a:latin typeface="Avenir Next" panose="020B0503020202020204" pitchFamily="34" charset="0"/>
              </a:rPr>
              <a:t>but</a:t>
            </a:r>
            <a:r>
              <a:rPr lang="it-IT" sz="1400" dirty="0">
                <a:latin typeface="Avenir Next" panose="020B0503020202020204" pitchFamily="34" charset="0"/>
              </a:rPr>
              <a:t> </a:t>
            </a:r>
            <a:r>
              <a:rPr lang="it-IT" sz="1400" dirty="0" err="1">
                <a:latin typeface="Avenir Next" panose="020B0503020202020204" pitchFamily="34" charset="0"/>
              </a:rPr>
              <a:t>it</a:t>
            </a:r>
            <a:r>
              <a:rPr lang="it-IT" sz="1400" dirty="0">
                <a:latin typeface="Avenir Next" panose="020B0503020202020204" pitchFamily="34" charset="0"/>
              </a:rPr>
              <a:t> </a:t>
            </a:r>
            <a:r>
              <a:rPr lang="it-IT" sz="1400" dirty="0" err="1">
                <a:latin typeface="Avenir Next" panose="020B0503020202020204" pitchFamily="34" charset="0"/>
              </a:rPr>
              <a:t>was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uploaded</a:t>
            </a:r>
            <a:r>
              <a:rPr lang="it-IT" sz="1400" dirty="0">
                <a:latin typeface="Avenir Next" panose="020B0503020202020204" pitchFamily="34" charset="0"/>
              </a:rPr>
              <a:t> </a:t>
            </a:r>
            <a:r>
              <a:rPr lang="it-IT" sz="1400" dirty="0" err="1">
                <a:latin typeface="Avenir Next" panose="020B0503020202020204" pitchFamily="34" charset="0"/>
              </a:rPr>
              <a:t>previously</a:t>
            </a:r>
            <a:r>
              <a:rPr lang="it-IT" sz="1400" dirty="0">
                <a:latin typeface="Avenir Next" panose="020B0503020202020204" pitchFamily="34" charset="0"/>
              </a:rPr>
              <a:t>.</a:t>
            </a:r>
          </a:p>
          <a:p>
            <a:endParaRPr lang="en-IT" sz="1400" dirty="0">
              <a:latin typeface="Avenir Next" panose="020B0503020202020204" pitchFamily="34" charset="0"/>
            </a:endParaRPr>
          </a:p>
        </p:txBody>
      </p:sp>
      <p:pic>
        <p:nvPicPr>
          <p:cNvPr id="4" name="Immagine 3">
            <a:extLst>
              <a:ext uri="{FF2B5EF4-FFF2-40B4-BE49-F238E27FC236}">
                <a16:creationId xmlns:a16="http://schemas.microsoft.com/office/drawing/2014/main" id="{54147D16-6DCB-E744-9F30-81C65CAD7BBB}"/>
              </a:ext>
            </a:extLst>
          </p:cNvPr>
          <p:cNvPicPr>
            <a:picLocks noChangeAspect="1"/>
          </p:cNvPicPr>
          <p:nvPr/>
        </p:nvPicPr>
        <p:blipFill>
          <a:blip r:embed="rId3"/>
          <a:stretch>
            <a:fillRect/>
          </a:stretch>
        </p:blipFill>
        <p:spPr>
          <a:xfrm>
            <a:off x="5628543" y="2291043"/>
            <a:ext cx="2568215" cy="3747591"/>
          </a:xfrm>
          <a:prstGeom prst="rect">
            <a:avLst/>
          </a:prstGeom>
        </p:spPr>
      </p:pic>
      <p:pic>
        <p:nvPicPr>
          <p:cNvPr id="5" name="Immagine 4">
            <a:extLst>
              <a:ext uri="{FF2B5EF4-FFF2-40B4-BE49-F238E27FC236}">
                <a16:creationId xmlns:a16="http://schemas.microsoft.com/office/drawing/2014/main" id="{3D1D39E8-30F4-D146-9528-D54CABF91680}"/>
              </a:ext>
            </a:extLst>
          </p:cNvPr>
          <p:cNvPicPr>
            <a:picLocks noChangeAspect="1"/>
          </p:cNvPicPr>
          <p:nvPr/>
        </p:nvPicPr>
        <p:blipFill>
          <a:blip r:embed="rId4"/>
          <a:stretch>
            <a:fillRect/>
          </a:stretch>
        </p:blipFill>
        <p:spPr>
          <a:xfrm>
            <a:off x="7464353" y="378342"/>
            <a:ext cx="2663954" cy="3825401"/>
          </a:xfrm>
          <a:prstGeom prst="rect">
            <a:avLst/>
          </a:prstGeom>
        </p:spPr>
      </p:pic>
    </p:spTree>
    <p:extLst>
      <p:ext uri="{BB962C8B-B14F-4D97-AF65-F5344CB8AC3E}">
        <p14:creationId xmlns:p14="http://schemas.microsoft.com/office/powerpoint/2010/main" val="11264717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EFF46A26-D0F2-E240-AFAC-43135AC77BA1}"/>
              </a:ext>
            </a:extLst>
          </p:cNvPr>
          <p:cNvSpPr txBox="1"/>
          <p:nvPr/>
        </p:nvSpPr>
        <p:spPr>
          <a:xfrm>
            <a:off x="265259" y="193380"/>
            <a:ext cx="8917581" cy="461665"/>
          </a:xfrm>
          <a:prstGeom prst="rect">
            <a:avLst/>
          </a:prstGeom>
          <a:noFill/>
        </p:spPr>
        <p:txBody>
          <a:bodyPr wrap="square" rtlCol="0">
            <a:spAutoFit/>
          </a:bodyPr>
          <a:lstStyle/>
          <a:p>
            <a:r>
              <a:rPr lang="it-IT" sz="2400" b="1" dirty="0">
                <a:solidFill>
                  <a:srgbClr val="0070C0"/>
                </a:solidFill>
                <a:latin typeface="Avenir Next" panose="020B0503020202020204" pitchFamily="34" charset="0"/>
              </a:rPr>
              <a:t>Cognitive </a:t>
            </a:r>
            <a:r>
              <a:rPr lang="it-IT" sz="2400" b="1" dirty="0" err="1">
                <a:solidFill>
                  <a:srgbClr val="0070C0"/>
                </a:solidFill>
                <a:latin typeface="Avenir Next" panose="020B0503020202020204" pitchFamily="34" charset="0"/>
              </a:rPr>
              <a:t>Walkthrough</a:t>
            </a:r>
            <a:r>
              <a:rPr lang="it-IT" sz="2400" b="1" dirty="0">
                <a:solidFill>
                  <a:srgbClr val="0070C0"/>
                </a:solidFill>
                <a:latin typeface="Avenir Next" panose="020B0503020202020204" pitchFamily="34" charset="0"/>
              </a:rPr>
              <a:t>: Take note (on desktop)</a:t>
            </a:r>
          </a:p>
        </p:txBody>
      </p:sp>
      <p:sp>
        <p:nvSpPr>
          <p:cNvPr id="3" name="TextBox 2">
            <a:extLst>
              <a:ext uri="{FF2B5EF4-FFF2-40B4-BE49-F238E27FC236}">
                <a16:creationId xmlns:a16="http://schemas.microsoft.com/office/drawing/2014/main" id="{78A92568-4D42-6A48-A829-2670B8E71644}"/>
              </a:ext>
            </a:extLst>
          </p:cNvPr>
          <p:cNvSpPr txBox="1"/>
          <p:nvPr/>
        </p:nvSpPr>
        <p:spPr>
          <a:xfrm>
            <a:off x="304962" y="2160389"/>
            <a:ext cx="6304560" cy="5343771"/>
          </a:xfrm>
          <a:prstGeom prst="rect">
            <a:avLst/>
          </a:prstGeom>
          <a:noFill/>
        </p:spPr>
        <p:txBody>
          <a:bodyPr wrap="square" rtlCol="0">
            <a:spAutoFit/>
          </a:bodyPr>
          <a:lstStyle/>
          <a:p>
            <a:r>
              <a:rPr lang="en-IT" sz="1400" b="1" dirty="0">
                <a:latin typeface="Avenir Next" panose="020B0503020202020204" pitchFamily="34" charset="0"/>
              </a:rPr>
              <a:t>Action 1:</a:t>
            </a:r>
            <a:r>
              <a:rPr lang="it-IT" sz="1400" b="1" dirty="0">
                <a:latin typeface="Avenir Next" panose="020B0503020202020204" pitchFamily="34" charset="0"/>
              </a:rPr>
              <a:t> </a:t>
            </a:r>
            <a:r>
              <a:rPr lang="it-IT" sz="1400" dirty="0">
                <a:latin typeface="Avenir Next" panose="020B0503020202020204" pitchFamily="34" charset="0"/>
              </a:rPr>
              <a:t>Press the </a:t>
            </a:r>
            <a:r>
              <a:rPr lang="en-IT" sz="1400" i="1" dirty="0">
                <a:latin typeface="Avenir Next" panose="020B0503020202020204" pitchFamily="34" charset="0"/>
              </a:rPr>
              <a:t>“</a:t>
            </a:r>
            <a:r>
              <a:rPr lang="it-IT" sz="1400" i="1" dirty="0">
                <a:latin typeface="Avenir Next" panose="020B0503020202020204" pitchFamily="34" charset="0"/>
              </a:rPr>
              <a:t>Take note</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err="1">
                <a:latin typeface="Avenir Next" panose="020B0503020202020204" pitchFamily="34" charset="0"/>
              </a:rPr>
              <a:t>button</a:t>
            </a:r>
            <a:r>
              <a:rPr lang="it-IT" sz="1400" dirty="0">
                <a:latin typeface="Avenir Next" panose="020B0503020202020204" pitchFamily="34" charset="0"/>
              </a:rPr>
              <a:t> on the </a:t>
            </a:r>
            <a:r>
              <a:rPr lang="it-IT" sz="1400" dirty="0" err="1">
                <a:latin typeface="Avenir Next" panose="020B0503020202020204" pitchFamily="34" charset="0"/>
              </a:rPr>
              <a:t>navigation</a:t>
            </a:r>
            <a:r>
              <a:rPr lang="it-IT" sz="1400" dirty="0">
                <a:latin typeface="Avenir Next" panose="020B0503020202020204" pitchFamily="34" charset="0"/>
              </a:rPr>
              <a:t> bar.</a:t>
            </a:r>
            <a:endParaRPr lang="en-IT" sz="1400" dirty="0">
              <a:latin typeface="Avenir Next" panose="020B0503020202020204" pitchFamily="34" charset="0"/>
            </a:endParaRPr>
          </a:p>
          <a:p>
            <a:r>
              <a:rPr lang="en-IT" sz="1400" b="1" dirty="0">
                <a:latin typeface="Avenir Next" panose="020B0503020202020204" pitchFamily="34" charset="0"/>
              </a:rPr>
              <a:t>Response 1</a:t>
            </a:r>
            <a:r>
              <a:rPr lang="en-IT" sz="1400" b="1">
                <a:latin typeface="Avenir Next" panose="020B0503020202020204" pitchFamily="34" charset="0"/>
              </a:rPr>
              <a:t>:</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 shows you the </a:t>
            </a:r>
            <a:r>
              <a:rPr lang="en-IT" sz="1400" i="1" dirty="0">
                <a:latin typeface="Avenir Next" panose="020B0503020202020204" pitchFamily="34" charset="0"/>
              </a:rPr>
              <a:t>“</a:t>
            </a:r>
            <a:r>
              <a:rPr lang="it-IT" sz="1400" i="1" dirty="0">
                <a:latin typeface="Avenir Next" panose="020B0503020202020204" pitchFamily="34" charset="0"/>
              </a:rPr>
              <a:t>Take note</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a:latin typeface="Avenir Next" panose="020B0503020202020204" pitchFamily="34" charset="0"/>
              </a:rPr>
              <a:t>page</a:t>
            </a:r>
            <a:r>
              <a:rPr lang="en-IT" sz="1400" dirty="0">
                <a:latin typeface="Avenir Next" panose="020B0503020202020204" pitchFamily="34" charset="0"/>
              </a:rPr>
              <a:t> </a:t>
            </a:r>
            <a:r>
              <a:rPr lang="it-IT" sz="1400" dirty="0">
                <a:latin typeface="Avenir Next" panose="020B0503020202020204" pitchFamily="34" charset="0"/>
              </a:rPr>
              <a:t>in </a:t>
            </a:r>
            <a:r>
              <a:rPr lang="it-IT" sz="1400" dirty="0" err="1">
                <a:latin typeface="Avenir Next" panose="020B0503020202020204" pitchFamily="34" charset="0"/>
              </a:rPr>
              <a:t>which</a:t>
            </a:r>
            <a:r>
              <a:rPr lang="it-IT" sz="1400" dirty="0">
                <a:latin typeface="Avenir Next" panose="020B0503020202020204" pitchFamily="34" charset="0"/>
              </a:rPr>
              <a:t> the user can take </a:t>
            </a:r>
            <a:r>
              <a:rPr lang="it-IT" sz="1400" dirty="0" err="1">
                <a:latin typeface="Avenir Next" panose="020B0503020202020204" pitchFamily="34" charset="0"/>
              </a:rPr>
              <a:t>his</a:t>
            </a:r>
            <a:r>
              <a:rPr lang="it-IT" sz="1400" dirty="0">
                <a:latin typeface="Avenir Next" panose="020B0503020202020204" pitchFamily="34" charset="0"/>
              </a:rPr>
              <a:t> notes (with </a:t>
            </a:r>
            <a:r>
              <a:rPr lang="it-IT" sz="1400" dirty="0" err="1">
                <a:latin typeface="Avenir Next" panose="020B0503020202020204" pitchFamily="34" charset="0"/>
              </a:rPr>
              <a:t>pre-configured</a:t>
            </a:r>
            <a:r>
              <a:rPr lang="it-IT" sz="1400" dirty="0">
                <a:latin typeface="Avenir Next" panose="020B0503020202020204" pitchFamily="34" charset="0"/>
              </a:rPr>
              <a:t> data).</a:t>
            </a:r>
            <a:endParaRPr lang="en-IT" sz="1400" i="1" dirty="0">
              <a:latin typeface="Avenir Next" panose="020B0503020202020204" pitchFamily="34" charset="0"/>
            </a:endParaRPr>
          </a:p>
          <a:p>
            <a:pPr>
              <a:lnSpc>
                <a:spcPct val="150000"/>
              </a:lnSpc>
            </a:pPr>
            <a:endParaRPr lang="en-IT" sz="1400" dirty="0">
              <a:latin typeface="Avenir Next" panose="020B0503020202020204" pitchFamily="34" charset="0"/>
            </a:endParaRPr>
          </a:p>
          <a:p>
            <a:r>
              <a:rPr lang="en-IT" sz="1400" b="1" dirty="0">
                <a:latin typeface="Avenir Next" panose="020B0503020202020204" pitchFamily="34" charset="0"/>
              </a:rPr>
              <a:t>Action 2:</a:t>
            </a:r>
            <a:r>
              <a:rPr lang="it-IT" sz="1400" b="1" dirty="0">
                <a:latin typeface="Avenir Next" panose="020B0503020202020204" pitchFamily="34" charset="0"/>
              </a:rPr>
              <a:t> </a:t>
            </a:r>
            <a:r>
              <a:rPr lang="it-IT" sz="1400" dirty="0" err="1">
                <a:latin typeface="Avenir Next" panose="020B0503020202020204" pitchFamily="34" charset="0"/>
              </a:rPr>
              <a:t>Type</a:t>
            </a:r>
            <a:r>
              <a:rPr lang="it-IT" sz="1400" dirty="0">
                <a:latin typeface="Avenir Next" panose="020B0503020202020204" pitchFamily="34" charset="0"/>
              </a:rPr>
              <a:t> the notes in the </a:t>
            </a:r>
            <a:r>
              <a:rPr lang="it-IT" sz="1400" dirty="0" err="1">
                <a:latin typeface="Avenir Next" panose="020B0503020202020204" pitchFamily="34" charset="0"/>
              </a:rPr>
              <a:t>proper</a:t>
            </a:r>
            <a:r>
              <a:rPr lang="it-IT" sz="1400" dirty="0">
                <a:latin typeface="Avenir Next" panose="020B0503020202020204" pitchFamily="34" charset="0"/>
              </a:rPr>
              <a:t> </a:t>
            </a:r>
            <a:r>
              <a:rPr lang="it-IT" sz="1400" dirty="0" err="1">
                <a:latin typeface="Avenir Next" panose="020B0503020202020204" pitchFamily="34" charset="0"/>
              </a:rPr>
              <a:t>section</a:t>
            </a:r>
            <a:r>
              <a:rPr lang="it-IT" sz="1400" dirty="0">
                <a:latin typeface="Avenir Next" panose="020B0503020202020204" pitchFamily="34" charset="0"/>
              </a:rPr>
              <a:t>.</a:t>
            </a:r>
            <a:endParaRPr lang="en-IT" sz="1400" dirty="0">
              <a:latin typeface="Avenir Next" panose="020B0503020202020204" pitchFamily="34" charset="0"/>
            </a:endParaRPr>
          </a:p>
          <a:p>
            <a:r>
              <a:rPr lang="en-IT" sz="1400" b="1" dirty="0">
                <a:latin typeface="Avenir Next" panose="020B0503020202020204" pitchFamily="34" charset="0"/>
              </a:rPr>
              <a:t>Response 2</a:t>
            </a:r>
            <a:r>
              <a:rPr lang="en-IT" sz="1400" b="1">
                <a:latin typeface="Avenir Next" panose="020B0503020202020204" pitchFamily="34" charset="0"/>
              </a:rPr>
              <a:t>: </a:t>
            </a:r>
            <a:r>
              <a:rPr lang="it-IT" sz="1400" dirty="0">
                <a:latin typeface="Avenir Next" panose="020B0503020202020204" pitchFamily="34" charset="0"/>
              </a:rPr>
              <a:t>The system </a:t>
            </a:r>
            <a:r>
              <a:rPr lang="it-IT" sz="1400" dirty="0" err="1">
                <a:latin typeface="Avenir Next" panose="020B0503020202020204" pitchFamily="34" charset="0"/>
              </a:rPr>
              <a:t>will</a:t>
            </a:r>
            <a:r>
              <a:rPr lang="it-IT" sz="1400" dirty="0">
                <a:latin typeface="Avenir Next" panose="020B0503020202020204" pitchFamily="34" charset="0"/>
              </a:rPr>
              <a:t> update the </a:t>
            </a:r>
            <a:r>
              <a:rPr lang="it-IT" sz="1400" dirty="0" err="1">
                <a:latin typeface="Avenir Next" panose="020B0503020202020204" pitchFamily="34" charset="0"/>
              </a:rPr>
              <a:t>section</a:t>
            </a:r>
            <a:r>
              <a:rPr lang="it-IT" sz="1400" dirty="0">
                <a:latin typeface="Avenir Next" panose="020B0503020202020204" pitchFamily="34" charset="0"/>
              </a:rPr>
              <a:t> with the </a:t>
            </a:r>
            <a:r>
              <a:rPr lang="it-IT" sz="1400" dirty="0" err="1">
                <a:latin typeface="Avenir Next" panose="020B0503020202020204" pitchFamily="34" charset="0"/>
              </a:rPr>
              <a:t>digits</a:t>
            </a:r>
            <a:r>
              <a:rPr lang="it-IT" sz="1400" dirty="0">
                <a:latin typeface="Avenir Next" panose="020B0503020202020204" pitchFamily="34" charset="0"/>
              </a:rPr>
              <a:t> </a:t>
            </a:r>
            <a:r>
              <a:rPr lang="it-IT" sz="1400" dirty="0" err="1">
                <a:latin typeface="Avenir Next" panose="020B0503020202020204" pitchFamily="34" charset="0"/>
              </a:rPr>
              <a:t>typed</a:t>
            </a:r>
            <a:r>
              <a:rPr lang="it-IT" sz="1400" dirty="0">
                <a:latin typeface="Avenir Next" panose="020B0503020202020204" pitchFamily="34" charset="0"/>
              </a:rPr>
              <a:t> by the user.</a:t>
            </a:r>
          </a:p>
          <a:p>
            <a:endParaRPr lang="en-IT" sz="1400" b="1" dirty="0">
              <a:latin typeface="Avenir Next" panose="020B0503020202020204" pitchFamily="34" charset="0"/>
            </a:endParaRPr>
          </a:p>
          <a:p>
            <a:r>
              <a:rPr lang="en-IT" sz="1400" b="1" dirty="0">
                <a:latin typeface="Avenir Next" panose="020B0503020202020204" pitchFamily="34" charset="0"/>
              </a:rPr>
              <a:t>Action 3:</a:t>
            </a:r>
            <a:r>
              <a:rPr lang="it-IT" sz="1400" b="1" dirty="0">
                <a:latin typeface="Avenir Next" panose="020B0503020202020204" pitchFamily="34" charset="0"/>
              </a:rPr>
              <a:t> </a:t>
            </a:r>
            <a:r>
              <a:rPr lang="it-IT" sz="1400" dirty="0">
                <a:latin typeface="Avenir Next" panose="020B0503020202020204" pitchFamily="34" charset="0"/>
              </a:rPr>
              <a:t>Click on the </a:t>
            </a:r>
            <a:r>
              <a:rPr lang="it-IT" sz="1400" dirty="0" err="1">
                <a:latin typeface="Avenir Next" panose="020B0503020202020204" pitchFamily="34" charset="0"/>
              </a:rPr>
              <a:t>graph</a:t>
            </a:r>
            <a:r>
              <a:rPr lang="it-IT" sz="1400" dirty="0">
                <a:latin typeface="Avenir Next" panose="020B0503020202020204" pitchFamily="34" charset="0"/>
              </a:rPr>
              <a:t> </a:t>
            </a:r>
            <a:r>
              <a:rPr lang="it-IT" sz="1400" dirty="0" err="1">
                <a:latin typeface="Avenir Next" panose="020B0503020202020204" pitchFamily="34" charset="0"/>
              </a:rPr>
              <a:t>icon</a:t>
            </a:r>
            <a:r>
              <a:rPr lang="it-IT" sz="1400" dirty="0">
                <a:latin typeface="Avenir Next" panose="020B0503020202020204" pitchFamily="34" charset="0"/>
              </a:rPr>
              <a:t> in </a:t>
            </a:r>
            <a:r>
              <a:rPr lang="it-IT" sz="1400" dirty="0" err="1">
                <a:latin typeface="Avenir Next" panose="020B0503020202020204" pitchFamily="34" charset="0"/>
              </a:rPr>
              <a:t>order</a:t>
            </a:r>
            <a:r>
              <a:rPr lang="it-IT" sz="1400" dirty="0">
                <a:latin typeface="Avenir Next" panose="020B0503020202020204" pitchFamily="34" charset="0"/>
              </a:rPr>
              <a:t> to </a:t>
            </a:r>
            <a:r>
              <a:rPr lang="it-IT" sz="1400" dirty="0" err="1">
                <a:latin typeface="Avenir Next" panose="020B0503020202020204" pitchFamily="34" charset="0"/>
              </a:rPr>
              <a:t>insert</a:t>
            </a:r>
            <a:r>
              <a:rPr lang="it-IT" sz="1400" dirty="0">
                <a:latin typeface="Avenir Next" panose="020B0503020202020204" pitchFamily="34" charset="0"/>
              </a:rPr>
              <a:t> a </a:t>
            </a:r>
            <a:r>
              <a:rPr lang="it-IT" sz="1400" dirty="0" err="1">
                <a:latin typeface="Avenir Next" panose="020B0503020202020204" pitchFamily="34" charset="0"/>
              </a:rPr>
              <a:t>graph</a:t>
            </a:r>
            <a:r>
              <a:rPr lang="it-IT" sz="1400" dirty="0">
                <a:latin typeface="Avenir Next" panose="020B0503020202020204" pitchFamily="34" charset="0"/>
              </a:rPr>
              <a:t> in the note </a:t>
            </a:r>
            <a:r>
              <a:rPr lang="it-IT" sz="1400" dirty="0" err="1">
                <a:latin typeface="Avenir Next" panose="020B0503020202020204" pitchFamily="34" charset="0"/>
              </a:rPr>
              <a:t>section</a:t>
            </a:r>
            <a:r>
              <a:rPr lang="it-IT" sz="1400" dirty="0">
                <a:latin typeface="Avenir Next" panose="020B0503020202020204" pitchFamily="34" charset="0"/>
              </a:rPr>
              <a:t>.</a:t>
            </a:r>
            <a:endParaRPr lang="it-IT" sz="1400" b="1" dirty="0">
              <a:latin typeface="Avenir Next" panose="020B0503020202020204" pitchFamily="34" charset="0"/>
            </a:endParaRPr>
          </a:p>
          <a:p>
            <a:r>
              <a:rPr lang="en-IT" sz="1400" b="1" dirty="0">
                <a:latin typeface="Avenir Next" panose="020B0503020202020204" pitchFamily="34" charset="0"/>
              </a:rPr>
              <a:t>Response 3</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a:t>
            </a:r>
            <a:r>
              <a:rPr lang="it-IT" sz="1400" dirty="0">
                <a:latin typeface="Avenir Next" panose="020B0503020202020204" pitchFamily="34" charset="0"/>
              </a:rPr>
              <a:t> </a:t>
            </a:r>
            <a:r>
              <a:rPr lang="it-IT" sz="1400" dirty="0" err="1">
                <a:latin typeface="Avenir Next" panose="020B0503020202020204" pitchFamily="34" charset="0"/>
              </a:rPr>
              <a:t>will</a:t>
            </a:r>
            <a:r>
              <a:rPr lang="it-IT" sz="1400" dirty="0">
                <a:latin typeface="Avenir Next" panose="020B0503020202020204" pitchFamily="34" charset="0"/>
              </a:rPr>
              <a:t> </a:t>
            </a:r>
            <a:r>
              <a:rPr lang="it-IT" sz="1400" dirty="0" err="1">
                <a:latin typeface="Avenir Next" panose="020B0503020202020204" pitchFamily="34" charset="0"/>
              </a:rPr>
              <a:t>insert</a:t>
            </a:r>
            <a:r>
              <a:rPr lang="it-IT" sz="1400" dirty="0">
                <a:latin typeface="Avenir Next" panose="020B0503020202020204" pitchFamily="34" charset="0"/>
              </a:rPr>
              <a:t> the </a:t>
            </a:r>
            <a:r>
              <a:rPr lang="it-IT" sz="1400" dirty="0" err="1">
                <a:latin typeface="Avenir Next" panose="020B0503020202020204" pitchFamily="34" charset="0"/>
              </a:rPr>
              <a:t>selected</a:t>
            </a:r>
            <a:r>
              <a:rPr lang="it-IT" sz="1400" dirty="0">
                <a:latin typeface="Avenir Next" panose="020B0503020202020204" pitchFamily="34" charset="0"/>
              </a:rPr>
              <a:t> </a:t>
            </a:r>
            <a:r>
              <a:rPr lang="it-IT" sz="1400" dirty="0" err="1">
                <a:latin typeface="Avenir Next" panose="020B0503020202020204" pitchFamily="34" charset="0"/>
              </a:rPr>
              <a:t>element</a:t>
            </a:r>
            <a:r>
              <a:rPr lang="it-IT" sz="1400" dirty="0">
                <a:latin typeface="Avenir Next" panose="020B0503020202020204" pitchFamily="34" charset="0"/>
              </a:rPr>
              <a:t> in the note </a:t>
            </a:r>
            <a:r>
              <a:rPr lang="it-IT" sz="1400" dirty="0" err="1">
                <a:latin typeface="Avenir Next" panose="020B0503020202020204" pitchFamily="34" charset="0"/>
              </a:rPr>
              <a:t>section</a:t>
            </a:r>
            <a:r>
              <a:rPr lang="it-IT" sz="1400" dirty="0">
                <a:latin typeface="Avenir Next" panose="020B0503020202020204" pitchFamily="34" charset="0"/>
              </a:rPr>
              <a:t> on the </a:t>
            </a:r>
            <a:r>
              <a:rPr lang="it-IT" sz="1400" dirty="0" err="1">
                <a:latin typeface="Avenir Next" panose="020B0503020202020204" pitchFamily="34" charset="0"/>
              </a:rPr>
              <a:t>right</a:t>
            </a:r>
            <a:r>
              <a:rPr lang="it-IT" sz="1400" dirty="0">
                <a:latin typeface="Avenir Next" panose="020B0503020202020204" pitchFamily="34" charset="0"/>
              </a:rPr>
              <a:t>.</a:t>
            </a:r>
          </a:p>
          <a:p>
            <a:endParaRPr lang="it-IT" sz="1400" b="1" dirty="0">
              <a:latin typeface="Avenir Next" panose="020B0503020202020204" pitchFamily="34" charset="0"/>
            </a:endParaRPr>
          </a:p>
          <a:p>
            <a:r>
              <a:rPr lang="it-IT" sz="1400" b="1" dirty="0">
                <a:latin typeface="Avenir Next" panose="020B0503020202020204" pitchFamily="34" charset="0"/>
              </a:rPr>
              <a:t>Action 4: </a:t>
            </a:r>
            <a:r>
              <a:rPr lang="it-IT" sz="1400" dirty="0">
                <a:latin typeface="Avenir Next" panose="020B0503020202020204" pitchFamily="34" charset="0"/>
              </a:rPr>
              <a:t>Once </a:t>
            </a:r>
            <a:r>
              <a:rPr lang="it-IT" sz="1400" dirty="0" err="1">
                <a:latin typeface="Avenir Next" panose="020B0503020202020204" pitchFamily="34" charset="0"/>
              </a:rPr>
              <a:t>finished</a:t>
            </a:r>
            <a:r>
              <a:rPr lang="it-IT" sz="1400" dirty="0">
                <a:latin typeface="Avenir Next" panose="020B0503020202020204" pitchFamily="34" charset="0"/>
              </a:rPr>
              <a:t> to </a:t>
            </a:r>
            <a:r>
              <a:rPr lang="it-IT" sz="1400" dirty="0" err="1">
                <a:latin typeface="Avenir Next" panose="020B0503020202020204" pitchFamily="34" charset="0"/>
              </a:rPr>
              <a:t>write</a:t>
            </a:r>
            <a:r>
              <a:rPr lang="it-IT" sz="1400" dirty="0">
                <a:latin typeface="Avenir Next" panose="020B0503020202020204" pitchFamily="34" charset="0"/>
              </a:rPr>
              <a:t> the note click on the </a:t>
            </a:r>
            <a:r>
              <a:rPr lang="en-IT" sz="1400" i="1" dirty="0">
                <a:latin typeface="Avenir Next" panose="020B0503020202020204" pitchFamily="34" charset="0"/>
              </a:rPr>
              <a:t>“</a:t>
            </a:r>
            <a:r>
              <a:rPr lang="it-IT" sz="1400" i="1" dirty="0">
                <a:latin typeface="Avenir Next" panose="020B0503020202020204" pitchFamily="34" charset="0"/>
              </a:rPr>
              <a:t>Check</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a:latin typeface="Avenir Next" panose="020B0503020202020204" pitchFamily="34" charset="0"/>
              </a:rPr>
              <a:t>symbol to </a:t>
            </a:r>
            <a:r>
              <a:rPr lang="it-IT" sz="1400" dirty="0" err="1">
                <a:latin typeface="Avenir Next" panose="020B0503020202020204" pitchFamily="34" charset="0"/>
              </a:rPr>
              <a:t>save</a:t>
            </a:r>
            <a:r>
              <a:rPr lang="it-IT" sz="1400" dirty="0">
                <a:latin typeface="Avenir Next" panose="020B0503020202020204" pitchFamily="34" charset="0"/>
              </a:rPr>
              <a:t> the note.</a:t>
            </a:r>
          </a:p>
          <a:p>
            <a:r>
              <a:rPr lang="it-IT" sz="1400" b="1" dirty="0" err="1">
                <a:latin typeface="Avenir Next" panose="020B0503020202020204" pitchFamily="34" charset="0"/>
              </a:rPr>
              <a:t>Response</a:t>
            </a:r>
            <a:r>
              <a:rPr lang="it-IT" sz="1400" b="1" dirty="0">
                <a:latin typeface="Avenir Next" panose="020B0503020202020204" pitchFamily="34" charset="0"/>
              </a:rPr>
              <a:t> 4: </a:t>
            </a:r>
            <a:r>
              <a:rPr lang="it-IT" sz="1400" dirty="0">
                <a:latin typeface="Avenir Next" panose="020B0503020202020204" pitchFamily="34" charset="0"/>
              </a:rPr>
              <a:t>The system </a:t>
            </a:r>
            <a:r>
              <a:rPr lang="it-IT" sz="1400" dirty="0" err="1">
                <a:latin typeface="Avenir Next" panose="020B0503020202020204" pitchFamily="34" charset="0"/>
              </a:rPr>
              <a:t>will</a:t>
            </a:r>
            <a:r>
              <a:rPr lang="it-IT" sz="1400" dirty="0">
                <a:latin typeface="Avenir Next" panose="020B0503020202020204" pitchFamily="34" charset="0"/>
              </a:rPr>
              <a:t> show a </a:t>
            </a:r>
            <a:r>
              <a:rPr lang="it-IT" sz="1400" dirty="0" err="1">
                <a:latin typeface="Avenir Next" panose="020B0503020202020204" pitchFamily="34" charset="0"/>
              </a:rPr>
              <a:t>message</a:t>
            </a:r>
            <a:r>
              <a:rPr lang="it-IT" sz="1400" dirty="0">
                <a:latin typeface="Avenir Next" panose="020B0503020202020204" pitchFamily="34" charset="0"/>
              </a:rPr>
              <a:t> in </a:t>
            </a:r>
            <a:r>
              <a:rPr lang="it-IT" sz="1400" dirty="0" err="1">
                <a:latin typeface="Avenir Next" panose="020B0503020202020204" pitchFamily="34" charset="0"/>
              </a:rPr>
              <a:t>which</a:t>
            </a:r>
            <a:r>
              <a:rPr lang="it-IT" sz="1400" dirty="0">
                <a:latin typeface="Avenir Next" panose="020B0503020202020204" pitchFamily="34" charset="0"/>
              </a:rPr>
              <a:t> </a:t>
            </a:r>
            <a:r>
              <a:rPr lang="it-IT" sz="1400" dirty="0" err="1">
                <a:latin typeface="Avenir Next" panose="020B0503020202020204" pitchFamily="34" charset="0"/>
              </a:rPr>
              <a:t>asks</a:t>
            </a:r>
            <a:r>
              <a:rPr lang="it-IT" sz="1400" dirty="0">
                <a:latin typeface="Avenir Next" panose="020B0503020202020204" pitchFamily="34" charset="0"/>
              </a:rPr>
              <a:t> </a:t>
            </a:r>
            <a:r>
              <a:rPr lang="it-IT" sz="1400" dirty="0" err="1">
                <a:latin typeface="Avenir Next" panose="020B0503020202020204" pitchFamily="34" charset="0"/>
              </a:rPr>
              <a:t>if</a:t>
            </a:r>
            <a:r>
              <a:rPr lang="it-IT" sz="1400" dirty="0">
                <a:latin typeface="Avenir Next" panose="020B0503020202020204" pitchFamily="34" charset="0"/>
              </a:rPr>
              <a:t> the note must be </a:t>
            </a:r>
            <a:r>
              <a:rPr lang="it-IT" sz="1400" dirty="0" err="1">
                <a:latin typeface="Avenir Next" panose="020B0503020202020204" pitchFamily="34" charset="0"/>
              </a:rPr>
              <a:t>shared</a:t>
            </a:r>
            <a:r>
              <a:rPr lang="it-IT" sz="1400" dirty="0">
                <a:latin typeface="Avenir Next" panose="020B0503020202020204" pitchFamily="34" charset="0"/>
              </a:rPr>
              <a:t> or </a:t>
            </a:r>
            <a:r>
              <a:rPr lang="it-IT" sz="1400" dirty="0" err="1">
                <a:latin typeface="Avenir Next" panose="020B0503020202020204" pitchFamily="34" charset="0"/>
              </a:rPr>
              <a:t>not</a:t>
            </a:r>
            <a:r>
              <a:rPr lang="it-IT" sz="1400" dirty="0">
                <a:latin typeface="Avenir Next" panose="020B0503020202020204" pitchFamily="34" charset="0"/>
              </a:rPr>
              <a:t>.</a:t>
            </a:r>
          </a:p>
          <a:p>
            <a:endParaRPr lang="it-IT" sz="1400" b="1" dirty="0">
              <a:latin typeface="Avenir Next" panose="020B0503020202020204" pitchFamily="34" charset="0"/>
            </a:endParaRPr>
          </a:p>
          <a:p>
            <a:r>
              <a:rPr lang="it-IT" sz="1400" b="1" dirty="0">
                <a:latin typeface="Avenir Next" panose="020B0503020202020204" pitchFamily="34" charset="0"/>
              </a:rPr>
              <a:t>Action 5: </a:t>
            </a:r>
            <a:r>
              <a:rPr lang="it-IT" sz="1400" dirty="0">
                <a:latin typeface="Avenir Next" panose="020B0503020202020204" pitchFamily="34" charset="0"/>
              </a:rPr>
              <a:t>Click on </a:t>
            </a:r>
            <a:r>
              <a:rPr lang="en-IT" sz="1400" i="1" dirty="0">
                <a:latin typeface="Avenir Next" panose="020B0503020202020204" pitchFamily="34" charset="0"/>
              </a:rPr>
              <a:t>“</a:t>
            </a:r>
            <a:r>
              <a:rPr lang="it-IT" sz="1400" i="1" dirty="0">
                <a:latin typeface="Avenir Next" panose="020B0503020202020204" pitchFamily="34" charset="0"/>
              </a:rPr>
              <a:t>No </a:t>
            </a:r>
            <a:r>
              <a:rPr lang="it-IT" sz="1400" i="1" dirty="0" err="1">
                <a:latin typeface="Avenir Next" panose="020B0503020202020204" pitchFamily="34" charset="0"/>
              </a:rPr>
              <a:t>keep</a:t>
            </a:r>
            <a:r>
              <a:rPr lang="it-IT" sz="1400" i="1" dirty="0">
                <a:latin typeface="Avenir Next" panose="020B0503020202020204" pitchFamily="34" charset="0"/>
              </a:rPr>
              <a:t> </a:t>
            </a:r>
            <a:r>
              <a:rPr lang="it-IT" sz="1400" i="1" dirty="0" err="1">
                <a:latin typeface="Avenir Next" panose="020B0503020202020204" pitchFamily="34" charset="0"/>
              </a:rPr>
              <a:t>it</a:t>
            </a:r>
            <a:r>
              <a:rPr lang="it-IT" sz="1400" i="1" dirty="0">
                <a:latin typeface="Avenir Next" panose="020B0503020202020204" pitchFamily="34" charset="0"/>
              </a:rPr>
              <a:t> private</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a:latin typeface="Avenir Next" panose="020B0503020202020204" pitchFamily="34" charset="0"/>
              </a:rPr>
              <a:t>box.</a:t>
            </a:r>
            <a:endParaRPr lang="it-IT" sz="1400" i="1" dirty="0">
              <a:latin typeface="Avenir Next" panose="020B0503020202020204" pitchFamily="34" charset="0"/>
            </a:endParaRPr>
          </a:p>
          <a:p>
            <a:r>
              <a:rPr lang="it-IT" sz="1400" b="1" dirty="0" err="1">
                <a:latin typeface="Avenir Next" panose="020B0503020202020204" pitchFamily="34" charset="0"/>
              </a:rPr>
              <a:t>Response</a:t>
            </a:r>
            <a:r>
              <a:rPr lang="it-IT" sz="1400" b="1" dirty="0">
                <a:latin typeface="Avenir Next" panose="020B0503020202020204" pitchFamily="34" charset="0"/>
              </a:rPr>
              <a:t> 5: </a:t>
            </a:r>
            <a:r>
              <a:rPr lang="it-IT" sz="1400" dirty="0">
                <a:latin typeface="Avenir Next" panose="020B0503020202020204" pitchFamily="34" charset="0"/>
              </a:rPr>
              <a:t>The system </a:t>
            </a:r>
            <a:r>
              <a:rPr lang="it-IT" sz="1400" dirty="0" err="1">
                <a:latin typeface="Avenir Next" panose="020B0503020202020204" pitchFamily="34" charset="0"/>
              </a:rPr>
              <a:t>will</a:t>
            </a:r>
            <a:r>
              <a:rPr lang="it-IT" sz="1400" dirty="0">
                <a:latin typeface="Avenir Next" panose="020B0503020202020204" pitchFamily="34" charset="0"/>
              </a:rPr>
              <a:t> </a:t>
            </a:r>
            <a:r>
              <a:rPr lang="it-IT" sz="1400" dirty="0" err="1">
                <a:latin typeface="Avenir Next" panose="020B0503020202020204" pitchFamily="34" charset="0"/>
              </a:rPr>
              <a:t>save</a:t>
            </a:r>
            <a:r>
              <a:rPr lang="it-IT" sz="1400" dirty="0">
                <a:latin typeface="Avenir Next" panose="020B0503020202020204" pitchFamily="34" charset="0"/>
              </a:rPr>
              <a:t> the note and put in </a:t>
            </a:r>
            <a:r>
              <a:rPr lang="en-IT" sz="1400" i="1" dirty="0">
                <a:latin typeface="Avenir Next" panose="020B0503020202020204" pitchFamily="34" charset="0"/>
              </a:rPr>
              <a:t>“</a:t>
            </a:r>
            <a:r>
              <a:rPr lang="it-IT" sz="1400" i="1" dirty="0">
                <a:latin typeface="Avenir Next" panose="020B0503020202020204" pitchFamily="34" charset="0"/>
              </a:rPr>
              <a:t>My notes</a:t>
            </a:r>
            <a:r>
              <a:rPr lang="en-IT" sz="1400" i="1" dirty="0">
                <a:latin typeface="Avenir Next" panose="020B0503020202020204" pitchFamily="34" charset="0"/>
              </a:rPr>
              <a:t>”</a:t>
            </a:r>
            <a:r>
              <a:rPr lang="it-IT" sz="1400" i="1" dirty="0">
                <a:latin typeface="Avenir Next" panose="020B0503020202020204" pitchFamily="34" charset="0"/>
              </a:rPr>
              <a:t> </a:t>
            </a:r>
            <a:r>
              <a:rPr lang="it-IT" sz="1400" dirty="0" err="1">
                <a:latin typeface="Avenir Next" panose="020B0503020202020204" pitchFamily="34" charset="0"/>
              </a:rPr>
              <a:t>section</a:t>
            </a:r>
            <a:r>
              <a:rPr lang="it-IT" sz="1400" dirty="0">
                <a:latin typeface="Avenir Next" panose="020B0503020202020204" pitchFamily="34" charset="0"/>
              </a:rPr>
              <a:t> in the </a:t>
            </a:r>
            <a:r>
              <a:rPr lang="en-IT" sz="1400" i="1" dirty="0">
                <a:latin typeface="Avenir Next" panose="020B0503020202020204" pitchFamily="34" charset="0"/>
              </a:rPr>
              <a:t>Human-Computer Interaction </a:t>
            </a:r>
            <a:r>
              <a:rPr lang="it-IT" sz="1400" dirty="0">
                <a:latin typeface="Avenir Next" panose="020B0503020202020204" pitchFamily="34" charset="0"/>
              </a:rPr>
              <a:t>folder.</a:t>
            </a:r>
            <a:endParaRPr lang="en-IT" sz="1400" dirty="0">
              <a:latin typeface="Avenir Next" panose="020B0503020202020204" pitchFamily="34" charset="0"/>
            </a:endParaRPr>
          </a:p>
          <a:p>
            <a:pPr>
              <a:lnSpc>
                <a:spcPct val="150000"/>
              </a:lnSpc>
            </a:pPr>
            <a:r>
              <a:rPr lang="en-IT" sz="1400" dirty="0">
                <a:latin typeface="Avenir Next" panose="020B0503020202020204" pitchFamily="34" charset="0"/>
              </a:rPr>
              <a:t> </a:t>
            </a:r>
          </a:p>
          <a:p>
            <a:pPr>
              <a:lnSpc>
                <a:spcPct val="150000"/>
              </a:lnSpc>
            </a:pPr>
            <a:endParaRPr lang="en-IT" sz="1400" dirty="0">
              <a:latin typeface="Avenir Next" panose="020B0503020202020204" pitchFamily="34" charset="0"/>
            </a:endParaRPr>
          </a:p>
        </p:txBody>
      </p:sp>
      <p:sp>
        <p:nvSpPr>
          <p:cNvPr id="10" name="TextBox 9">
            <a:extLst>
              <a:ext uri="{FF2B5EF4-FFF2-40B4-BE49-F238E27FC236}">
                <a16:creationId xmlns:a16="http://schemas.microsoft.com/office/drawing/2014/main" id="{01748374-970E-3141-95CE-CF8629249783}"/>
              </a:ext>
            </a:extLst>
          </p:cNvPr>
          <p:cNvSpPr txBox="1"/>
          <p:nvPr/>
        </p:nvSpPr>
        <p:spPr>
          <a:xfrm>
            <a:off x="304962" y="688392"/>
            <a:ext cx="6467478" cy="1600438"/>
          </a:xfrm>
          <a:prstGeom prst="rect">
            <a:avLst/>
          </a:prstGeom>
          <a:noFill/>
        </p:spPr>
        <p:txBody>
          <a:bodyPr wrap="square" rtlCol="0">
            <a:spAutoFit/>
          </a:bodyPr>
          <a:lstStyle/>
          <a:p>
            <a:r>
              <a:rPr lang="en-IT" sz="1400" b="1" dirty="0">
                <a:solidFill>
                  <a:srgbClr val="00B0F0"/>
                </a:solidFill>
                <a:latin typeface="Avenir Next" panose="020B0503020202020204" pitchFamily="34" charset="0"/>
              </a:rPr>
              <a:t>Task: </a:t>
            </a:r>
            <a:r>
              <a:rPr lang="it-IT" sz="1400" dirty="0">
                <a:latin typeface="Avenir Next" panose="020B0503020202020204" pitchFamily="34" charset="0"/>
              </a:rPr>
              <a:t>Take a new note </a:t>
            </a:r>
            <a:r>
              <a:rPr lang="it-IT" sz="1400" dirty="0" err="1">
                <a:latin typeface="Avenir Next" panose="020B0503020202020204" pitchFamily="34" charset="0"/>
              </a:rPr>
              <a:t>regarding</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of</a:t>
            </a:r>
            <a:r>
              <a:rPr lang="en-IT" sz="1400" dirty="0">
                <a:latin typeface="Avenir Next" panose="020B0503020202020204" pitchFamily="34" charset="0"/>
              </a:rPr>
              <a:t> </a:t>
            </a:r>
            <a:r>
              <a:rPr lang="en-IT" sz="1400" i="1" dirty="0">
                <a:latin typeface="Avenir Next" panose="020B0503020202020204" pitchFamily="34" charset="0"/>
              </a:rPr>
              <a:t>Human-Computer Interaction </a:t>
            </a:r>
            <a:r>
              <a:rPr lang="it-IT" sz="1400" dirty="0" err="1">
                <a:latin typeface="Avenir Next" panose="020B0503020202020204" pitchFamily="34" charset="0"/>
              </a:rPr>
              <a:t>directly</a:t>
            </a:r>
            <a:r>
              <a:rPr lang="it-IT" sz="1400" dirty="0">
                <a:latin typeface="Avenir Next" panose="020B0503020202020204" pitchFamily="34" charset="0"/>
              </a:rPr>
              <a:t> </a:t>
            </a:r>
            <a:r>
              <a:rPr lang="it-IT" sz="1400" dirty="0" err="1">
                <a:latin typeface="Avenir Next" panose="020B0503020202020204" pitchFamily="34" charset="0"/>
              </a:rPr>
              <a:t>using</a:t>
            </a:r>
            <a:r>
              <a:rPr lang="it-IT" sz="1400" dirty="0">
                <a:latin typeface="Avenir Next" panose="020B0503020202020204" pitchFamily="34" charset="0"/>
              </a:rPr>
              <a:t> the desktop </a:t>
            </a:r>
            <a:r>
              <a:rPr lang="it-IT" sz="1400" dirty="0" err="1">
                <a:latin typeface="Avenir Next" panose="020B0503020202020204" pitchFamily="34" charset="0"/>
              </a:rPr>
              <a:t>application</a:t>
            </a:r>
            <a:r>
              <a:rPr lang="it-IT" sz="1400" dirty="0">
                <a:latin typeface="Avenir Next" panose="020B0503020202020204" pitchFamily="34" charset="0"/>
              </a:rPr>
              <a:t>.</a:t>
            </a:r>
            <a:endParaRPr lang="en-IT" sz="1400" dirty="0">
              <a:latin typeface="Avenir Next" panose="020B0503020202020204" pitchFamily="34" charset="0"/>
            </a:endParaRPr>
          </a:p>
          <a:p>
            <a:r>
              <a:rPr lang="en-GB" sz="1400" b="1" dirty="0">
                <a:solidFill>
                  <a:srgbClr val="00B0F0"/>
                </a:solidFill>
                <a:latin typeface="Avenir Next" panose="020B0503020202020204" pitchFamily="34" charset="0"/>
              </a:rPr>
              <a:t>Hypothesis</a:t>
            </a:r>
            <a:r>
              <a:rPr lang="it-IT" sz="1400" b="1" dirty="0">
                <a:solidFill>
                  <a:srgbClr val="00B0F0"/>
                </a:solidFill>
                <a:latin typeface="Avenir Next" panose="020B0503020202020204" pitchFamily="34" charset="0"/>
              </a:rPr>
              <a:t>:</a:t>
            </a:r>
            <a:r>
              <a:rPr lang="it-IT" sz="1400" dirty="0">
                <a:latin typeface="Avenir Next" panose="020B0503020202020204" pitchFamily="34" charset="0"/>
              </a:rPr>
              <a:t> the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logged</a:t>
            </a:r>
            <a:r>
              <a:rPr lang="it-IT" sz="1400" dirty="0">
                <a:latin typeface="Avenir Next" panose="020B0503020202020204" pitchFamily="34" charset="0"/>
              </a:rPr>
              <a:t> and he </a:t>
            </a:r>
            <a:r>
              <a:rPr lang="it-IT" sz="1400" dirty="0" err="1">
                <a:latin typeface="Avenir Next" panose="020B0503020202020204" pitchFamily="34" charset="0"/>
              </a:rPr>
              <a:t>wants</a:t>
            </a:r>
            <a:r>
              <a:rPr lang="it-IT" sz="1400" dirty="0">
                <a:latin typeface="Avenir Next" panose="020B0503020202020204" pitchFamily="34" charset="0"/>
              </a:rPr>
              <a:t> to create a new note of the </a:t>
            </a:r>
            <a:r>
              <a:rPr lang="it-IT" sz="1400" i="1" dirty="0">
                <a:latin typeface="Avenir Next" panose="020B0503020202020204" pitchFamily="34" charset="0"/>
              </a:rPr>
              <a:t>Human-Computer Interaction</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Let’s</a:t>
            </a:r>
            <a:r>
              <a:rPr lang="it-IT" sz="1400" dirty="0">
                <a:latin typeface="Avenir Next" panose="020B0503020202020204" pitchFamily="34" charset="0"/>
              </a:rPr>
              <a:t> suppose the user </a:t>
            </a:r>
            <a:r>
              <a:rPr lang="it-IT" sz="1400" dirty="0" err="1">
                <a:latin typeface="Avenir Next" panose="020B0503020202020204" pitchFamily="34" charset="0"/>
              </a:rPr>
              <a:t>wants</a:t>
            </a:r>
            <a:r>
              <a:rPr lang="it-IT" sz="1400" dirty="0">
                <a:latin typeface="Avenir Next" panose="020B0503020202020204" pitchFamily="34" charset="0"/>
              </a:rPr>
              <a:t> to </a:t>
            </a:r>
            <a:r>
              <a:rPr lang="it-IT" sz="1400" dirty="0" err="1">
                <a:latin typeface="Avenir Next" panose="020B0503020202020204" pitchFamily="34" charset="0"/>
              </a:rPr>
              <a:t>add</a:t>
            </a:r>
            <a:r>
              <a:rPr lang="it-IT" sz="1400" dirty="0">
                <a:latin typeface="Avenir Next" panose="020B0503020202020204" pitchFamily="34" charset="0"/>
              </a:rPr>
              <a:t> </a:t>
            </a:r>
            <a:r>
              <a:rPr lang="it-IT" sz="1400" dirty="0" err="1">
                <a:latin typeface="Avenir Next" panose="020B0503020202020204" pitchFamily="34" charset="0"/>
              </a:rPr>
              <a:t>also</a:t>
            </a:r>
            <a:r>
              <a:rPr lang="it-IT" sz="1400" dirty="0">
                <a:latin typeface="Avenir Next" panose="020B0503020202020204" pitchFamily="34" charset="0"/>
              </a:rPr>
              <a:t> a </a:t>
            </a:r>
            <a:r>
              <a:rPr lang="it-IT" sz="1400" dirty="0" err="1">
                <a:latin typeface="Avenir Next" panose="020B0503020202020204" pitchFamily="34" charset="0"/>
              </a:rPr>
              <a:t>graph</a:t>
            </a:r>
            <a:r>
              <a:rPr lang="it-IT" sz="1400" dirty="0">
                <a:latin typeface="Avenir Next" panose="020B0503020202020204" pitchFamily="34" charset="0"/>
              </a:rPr>
              <a:t>, </a:t>
            </a:r>
            <a:r>
              <a:rPr lang="it-IT" sz="1400" dirty="0" err="1">
                <a:latin typeface="Avenir Next" panose="020B0503020202020204" pitchFamily="34" charset="0"/>
              </a:rPr>
              <a:t>we</a:t>
            </a:r>
            <a:r>
              <a:rPr lang="it-IT" sz="1400" dirty="0">
                <a:latin typeface="Avenir Next" panose="020B0503020202020204" pitchFamily="34" charset="0"/>
              </a:rPr>
              <a:t> suppose </a:t>
            </a:r>
            <a:r>
              <a:rPr lang="it-IT" sz="1400" dirty="0" err="1">
                <a:latin typeface="Avenir Next" panose="020B0503020202020204" pitchFamily="34" charset="0"/>
              </a:rPr>
              <a:t>also</a:t>
            </a:r>
            <a:r>
              <a:rPr lang="it-IT" sz="1400" dirty="0">
                <a:latin typeface="Avenir Next" panose="020B0503020202020204" pitchFamily="34" charset="0"/>
              </a:rPr>
              <a:t> </a:t>
            </a:r>
            <a:r>
              <a:rPr lang="it-IT" sz="1400" dirty="0" err="1">
                <a:latin typeface="Avenir Next" panose="020B0503020202020204" pitchFamily="34" charset="0"/>
              </a:rPr>
              <a:t>that</a:t>
            </a:r>
            <a:r>
              <a:rPr lang="it-IT" sz="1400" dirty="0">
                <a:latin typeface="Avenir Next" panose="020B0503020202020204" pitchFamily="34" charset="0"/>
              </a:rPr>
              <a:t> the user </a:t>
            </a:r>
            <a:r>
              <a:rPr lang="it-IT" sz="1400" dirty="0" err="1">
                <a:latin typeface="Avenir Next" panose="020B0503020202020204" pitchFamily="34" charset="0"/>
              </a:rPr>
              <a:t>wants</a:t>
            </a:r>
            <a:r>
              <a:rPr lang="it-IT" sz="1400" dirty="0">
                <a:latin typeface="Avenir Next" panose="020B0503020202020204" pitchFamily="34" charset="0"/>
              </a:rPr>
              <a:t> to </a:t>
            </a:r>
            <a:r>
              <a:rPr lang="it-IT" sz="1400" dirty="0" err="1">
                <a:latin typeface="Avenir Next" panose="020B0503020202020204" pitchFamily="34" charset="0"/>
              </a:rPr>
              <a:t>keep</a:t>
            </a:r>
            <a:r>
              <a:rPr lang="it-IT" sz="1400" dirty="0">
                <a:latin typeface="Avenir Next" panose="020B0503020202020204" pitchFamily="34" charset="0"/>
              </a:rPr>
              <a:t> the note private.</a:t>
            </a:r>
          </a:p>
          <a:p>
            <a:endParaRPr lang="en-IT" sz="1400" dirty="0">
              <a:latin typeface="Avenir Next" panose="020B0503020202020204" pitchFamily="34" charset="0"/>
            </a:endParaRPr>
          </a:p>
        </p:txBody>
      </p:sp>
      <p:pic>
        <p:nvPicPr>
          <p:cNvPr id="4" name="Immagine 3">
            <a:extLst>
              <a:ext uri="{FF2B5EF4-FFF2-40B4-BE49-F238E27FC236}">
                <a16:creationId xmlns:a16="http://schemas.microsoft.com/office/drawing/2014/main" id="{CCBCF474-1BC0-0A4A-8384-B3C8EB576C6F}"/>
              </a:ext>
            </a:extLst>
          </p:cNvPr>
          <p:cNvPicPr>
            <a:picLocks noChangeAspect="1"/>
          </p:cNvPicPr>
          <p:nvPr/>
        </p:nvPicPr>
        <p:blipFill>
          <a:blip r:embed="rId2"/>
          <a:stretch>
            <a:fillRect/>
          </a:stretch>
        </p:blipFill>
        <p:spPr>
          <a:xfrm>
            <a:off x="6883837" y="602268"/>
            <a:ext cx="4760925" cy="3116241"/>
          </a:xfrm>
          <a:prstGeom prst="rect">
            <a:avLst/>
          </a:prstGeom>
        </p:spPr>
      </p:pic>
      <p:pic>
        <p:nvPicPr>
          <p:cNvPr id="5" name="Immagine 4">
            <a:extLst>
              <a:ext uri="{FF2B5EF4-FFF2-40B4-BE49-F238E27FC236}">
                <a16:creationId xmlns:a16="http://schemas.microsoft.com/office/drawing/2014/main" id="{12F0A687-A1D9-2042-9046-AF3FBFACEE78}"/>
              </a:ext>
            </a:extLst>
          </p:cNvPr>
          <p:cNvPicPr>
            <a:picLocks noChangeAspect="1"/>
          </p:cNvPicPr>
          <p:nvPr/>
        </p:nvPicPr>
        <p:blipFill>
          <a:blip r:embed="rId3"/>
          <a:stretch>
            <a:fillRect/>
          </a:stretch>
        </p:blipFill>
        <p:spPr>
          <a:xfrm>
            <a:off x="6999544" y="3718509"/>
            <a:ext cx="4366591" cy="2858704"/>
          </a:xfrm>
          <a:prstGeom prst="rect">
            <a:avLst/>
          </a:prstGeom>
        </p:spPr>
      </p:pic>
    </p:spTree>
    <p:extLst>
      <p:ext uri="{BB962C8B-B14F-4D97-AF65-F5344CB8AC3E}">
        <p14:creationId xmlns:p14="http://schemas.microsoft.com/office/powerpoint/2010/main" val="42707235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EFF46A26-D0F2-E240-AFAC-43135AC77BA1}"/>
              </a:ext>
            </a:extLst>
          </p:cNvPr>
          <p:cNvSpPr txBox="1"/>
          <p:nvPr/>
        </p:nvSpPr>
        <p:spPr>
          <a:xfrm>
            <a:off x="265259" y="193380"/>
            <a:ext cx="8917581" cy="461665"/>
          </a:xfrm>
          <a:prstGeom prst="rect">
            <a:avLst/>
          </a:prstGeom>
          <a:noFill/>
        </p:spPr>
        <p:txBody>
          <a:bodyPr wrap="square" rtlCol="0">
            <a:spAutoFit/>
          </a:bodyPr>
          <a:lstStyle/>
          <a:p>
            <a:r>
              <a:rPr lang="it-IT" sz="2400" b="1" dirty="0">
                <a:solidFill>
                  <a:srgbClr val="0070C0"/>
                </a:solidFill>
                <a:latin typeface="Avenir Next" panose="020B0503020202020204" pitchFamily="34" charset="0"/>
              </a:rPr>
              <a:t>Cognitive </a:t>
            </a:r>
            <a:r>
              <a:rPr lang="it-IT" sz="2400" b="1" dirty="0" err="1">
                <a:solidFill>
                  <a:srgbClr val="0070C0"/>
                </a:solidFill>
                <a:latin typeface="Avenir Next" panose="020B0503020202020204" pitchFamily="34" charset="0"/>
              </a:rPr>
              <a:t>Walkthrough</a:t>
            </a:r>
            <a:r>
              <a:rPr lang="it-IT" sz="2400" b="1" dirty="0">
                <a:solidFill>
                  <a:srgbClr val="0070C0"/>
                </a:solidFill>
                <a:latin typeface="Avenir Next" panose="020B0503020202020204" pitchFamily="34" charset="0"/>
              </a:rPr>
              <a:t>: </a:t>
            </a:r>
            <a:r>
              <a:rPr lang="it-IT" sz="2400" b="1" dirty="0" err="1">
                <a:solidFill>
                  <a:srgbClr val="0070C0"/>
                </a:solidFill>
                <a:latin typeface="Avenir Next" panose="020B0503020202020204" pitchFamily="34" charset="0"/>
              </a:rPr>
              <a:t>Find</a:t>
            </a:r>
            <a:r>
              <a:rPr lang="it-IT" sz="2400" b="1" dirty="0">
                <a:solidFill>
                  <a:srgbClr val="0070C0"/>
                </a:solidFill>
                <a:latin typeface="Avenir Next" panose="020B0503020202020204" pitchFamily="34" charset="0"/>
              </a:rPr>
              <a:t>-Rank note (on mobile)</a:t>
            </a:r>
          </a:p>
        </p:txBody>
      </p:sp>
      <p:sp>
        <p:nvSpPr>
          <p:cNvPr id="3" name="TextBox 2">
            <a:extLst>
              <a:ext uri="{FF2B5EF4-FFF2-40B4-BE49-F238E27FC236}">
                <a16:creationId xmlns:a16="http://schemas.microsoft.com/office/drawing/2014/main" id="{78A92568-4D42-6A48-A829-2670B8E71644}"/>
              </a:ext>
            </a:extLst>
          </p:cNvPr>
          <p:cNvSpPr txBox="1"/>
          <p:nvPr/>
        </p:nvSpPr>
        <p:spPr>
          <a:xfrm>
            <a:off x="304962" y="2526149"/>
            <a:ext cx="5868658" cy="4374274"/>
          </a:xfrm>
          <a:prstGeom prst="rect">
            <a:avLst/>
          </a:prstGeom>
          <a:noFill/>
        </p:spPr>
        <p:txBody>
          <a:bodyPr wrap="square" rtlCol="0">
            <a:spAutoFit/>
          </a:bodyPr>
          <a:lstStyle/>
          <a:p>
            <a:r>
              <a:rPr lang="en-IT" sz="1400" b="1" dirty="0">
                <a:latin typeface="Avenir Next" panose="020B0503020202020204" pitchFamily="34" charset="0"/>
              </a:rPr>
              <a:t>Action 1:  </a:t>
            </a:r>
            <a:r>
              <a:rPr lang="it-IT" sz="1400" dirty="0">
                <a:latin typeface="Avenir Next" panose="020B0503020202020204" pitchFamily="34" charset="0"/>
              </a:rPr>
              <a:t>Select the </a:t>
            </a:r>
            <a:r>
              <a:rPr lang="it-IT" sz="1400" i="1" dirty="0">
                <a:latin typeface="Avenir Next" panose="020B0503020202020204" pitchFamily="34" charset="0"/>
              </a:rPr>
              <a:t>Human-Computer Interaction </a:t>
            </a:r>
            <a:r>
              <a:rPr lang="it-IT" sz="1400" dirty="0">
                <a:latin typeface="Avenir Next" panose="020B0503020202020204" pitchFamily="34" charset="0"/>
              </a:rPr>
              <a:t>folder on</a:t>
            </a:r>
            <a:r>
              <a:rPr lang="en-IT" sz="1400" i="1" dirty="0">
                <a:latin typeface="Avenir Next" panose="020B0503020202020204" pitchFamily="34" charset="0"/>
              </a:rPr>
              <a:t>  “</a:t>
            </a:r>
            <a:r>
              <a:rPr lang="it-IT" sz="1400" i="1" dirty="0">
                <a:latin typeface="Avenir Next" panose="020B0503020202020204" pitchFamily="34" charset="0"/>
              </a:rPr>
              <a:t>Share Notes</a:t>
            </a:r>
            <a:r>
              <a:rPr lang="en-IT" sz="1400" i="1" dirty="0">
                <a:latin typeface="Avenir Next" panose="020B0503020202020204" pitchFamily="34" charset="0"/>
              </a:rPr>
              <a:t>”</a:t>
            </a:r>
            <a:r>
              <a:rPr lang="en-IT" sz="1400" dirty="0">
                <a:latin typeface="Avenir Next" panose="020B0503020202020204" pitchFamily="34" charset="0"/>
              </a:rPr>
              <a:t> page.</a:t>
            </a:r>
          </a:p>
          <a:p>
            <a:r>
              <a:rPr lang="en-IT" sz="1400" b="1" dirty="0">
                <a:latin typeface="Avenir Next" panose="020B0503020202020204" pitchFamily="34" charset="0"/>
              </a:rPr>
              <a:t>Response 1</a:t>
            </a:r>
            <a:r>
              <a:rPr lang="en-IT" sz="1400" b="1">
                <a:latin typeface="Avenir Next" panose="020B0503020202020204" pitchFamily="34" charset="0"/>
              </a:rPr>
              <a:t>:</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 shows you the </a:t>
            </a:r>
            <a:r>
              <a:rPr lang="it-IT" sz="1400" dirty="0" err="1">
                <a:latin typeface="Avenir Next" panose="020B0503020202020204" pitchFamily="34" charset="0"/>
              </a:rPr>
              <a:t>shared</a:t>
            </a:r>
            <a:r>
              <a:rPr lang="it-IT" sz="1400" dirty="0">
                <a:latin typeface="Avenir Next" panose="020B0503020202020204" pitchFamily="34" charset="0"/>
              </a:rPr>
              <a:t> notes</a:t>
            </a:r>
            <a:r>
              <a:rPr lang="en-IT" sz="1400" dirty="0">
                <a:latin typeface="Avenir Next" panose="020B0503020202020204" pitchFamily="34" charset="0"/>
              </a:rPr>
              <a:t> list in the </a:t>
            </a:r>
            <a:r>
              <a:rPr lang="it-IT" sz="1400" i="1" dirty="0">
                <a:latin typeface="Avenir Next" panose="020B0503020202020204" pitchFamily="34" charset="0"/>
              </a:rPr>
              <a:t>Human-Computer Interaction </a:t>
            </a:r>
            <a:r>
              <a:rPr lang="it-IT" sz="1400" dirty="0">
                <a:latin typeface="Avenir Next" panose="020B0503020202020204" pitchFamily="34" charset="0"/>
              </a:rPr>
              <a:t>notes</a:t>
            </a:r>
            <a:r>
              <a:rPr lang="en-IT" sz="1400" i="1" dirty="0">
                <a:latin typeface="Avenir Next" panose="020B0503020202020204" pitchFamily="34" charset="0"/>
              </a:rPr>
              <a:t> </a:t>
            </a:r>
            <a:r>
              <a:rPr lang="en-IT" sz="1400" dirty="0">
                <a:latin typeface="Avenir Next" panose="020B0503020202020204" pitchFamily="34" charset="0"/>
              </a:rPr>
              <a:t>page</a:t>
            </a:r>
            <a:r>
              <a:rPr lang="en-IT" sz="1400" i="1" dirty="0">
                <a:latin typeface="Avenir Next" panose="020B0503020202020204" pitchFamily="34" charset="0"/>
              </a:rPr>
              <a:t>.</a:t>
            </a:r>
          </a:p>
          <a:p>
            <a:pPr>
              <a:lnSpc>
                <a:spcPct val="150000"/>
              </a:lnSpc>
            </a:pPr>
            <a:endParaRPr lang="en-IT" sz="1400" dirty="0">
              <a:latin typeface="Avenir Next" panose="020B0503020202020204" pitchFamily="34" charset="0"/>
            </a:endParaRPr>
          </a:p>
          <a:p>
            <a:r>
              <a:rPr lang="en-IT" sz="1400" b="1" dirty="0">
                <a:latin typeface="Avenir Next" panose="020B0503020202020204" pitchFamily="34" charset="0"/>
              </a:rPr>
              <a:t>Action 2</a:t>
            </a:r>
            <a:r>
              <a:rPr lang="en-IT" sz="1400" b="1">
                <a:latin typeface="Avenir Next" panose="020B0503020202020204" pitchFamily="34" charset="0"/>
              </a:rPr>
              <a:t>: </a:t>
            </a:r>
            <a:r>
              <a:rPr lang="it-IT" sz="1400" dirty="0" err="1">
                <a:latin typeface="Avenir Next" panose="020B0503020202020204" pitchFamily="34" charset="0"/>
              </a:rPr>
              <a:t>Search</a:t>
            </a:r>
            <a:r>
              <a:rPr lang="it-IT" sz="1400" dirty="0">
                <a:latin typeface="Avenir Next" panose="020B0503020202020204" pitchFamily="34" charset="0"/>
              </a:rPr>
              <a:t> and </a:t>
            </a:r>
            <a:r>
              <a:rPr lang="it-IT" sz="1400" dirty="0" err="1">
                <a:latin typeface="Avenir Next" panose="020B0503020202020204" pitchFamily="34" charset="0"/>
              </a:rPr>
              <a:t>select</a:t>
            </a:r>
            <a:r>
              <a:rPr lang="en-IT" sz="1400" dirty="0">
                <a:latin typeface="Avenir Next" panose="020B0503020202020204" pitchFamily="34" charset="0"/>
              </a:rPr>
              <a:t> the</a:t>
            </a:r>
            <a:r>
              <a:rPr lang="it-IT" sz="1400" dirty="0">
                <a:latin typeface="Avenir Next" panose="020B0503020202020204" pitchFamily="34" charset="0"/>
              </a:rPr>
              <a:t> </a:t>
            </a:r>
            <a:r>
              <a:rPr lang="it-IT" sz="1400" dirty="0" err="1">
                <a:latin typeface="Avenir Next" panose="020B0503020202020204" pitchFamily="34" charset="0"/>
              </a:rPr>
              <a:t>shared</a:t>
            </a:r>
            <a:r>
              <a:rPr lang="en-IT" sz="1400" dirty="0">
                <a:latin typeface="Avenir Next" panose="020B0503020202020204" pitchFamily="34" charset="0"/>
              </a:rPr>
              <a:t> </a:t>
            </a:r>
            <a:r>
              <a:rPr lang="it-IT" sz="1400" dirty="0">
                <a:latin typeface="Avenir Next" panose="020B0503020202020204" pitchFamily="34" charset="0"/>
              </a:rPr>
              <a:t>note</a:t>
            </a:r>
            <a:r>
              <a:rPr lang="en-IT" sz="1400" dirty="0">
                <a:latin typeface="Avenir Next" panose="020B0503020202020204" pitchFamily="34" charset="0"/>
              </a:rPr>
              <a:t> in the page </a:t>
            </a:r>
            <a:r>
              <a:rPr lang="it-IT" sz="1400" i="1" dirty="0">
                <a:latin typeface="Avenir Next" panose="020B0503020202020204" pitchFamily="34" charset="0"/>
              </a:rPr>
              <a:t>Human-Computer Interaction page </a:t>
            </a:r>
            <a:r>
              <a:rPr lang="it-IT" sz="1400" dirty="0" err="1">
                <a:latin typeface="Avenir Next" panose="020B0503020202020204" pitchFamily="34" charset="0"/>
              </a:rPr>
              <a:t>that</a:t>
            </a:r>
            <a:r>
              <a:rPr lang="it-IT" sz="1400" dirty="0">
                <a:latin typeface="Avenir Next" panose="020B0503020202020204" pitchFamily="34" charset="0"/>
              </a:rPr>
              <a:t> </a:t>
            </a:r>
            <a:r>
              <a:rPr lang="it-IT" sz="1400" dirty="0" err="1">
                <a:latin typeface="Avenir Next" panose="020B0503020202020204" pitchFamily="34" charset="0"/>
              </a:rPr>
              <a:t>you</a:t>
            </a:r>
            <a:r>
              <a:rPr lang="it-IT" sz="1400" dirty="0">
                <a:latin typeface="Avenir Next" panose="020B0503020202020204" pitchFamily="34" charset="0"/>
              </a:rPr>
              <a:t> </a:t>
            </a:r>
            <a:r>
              <a:rPr lang="it-IT" sz="1400" dirty="0" err="1">
                <a:latin typeface="Avenir Next" panose="020B0503020202020204" pitchFamily="34" charset="0"/>
              </a:rPr>
              <a:t>want</a:t>
            </a:r>
            <a:r>
              <a:rPr lang="it-IT" sz="1400" dirty="0">
                <a:latin typeface="Avenir Next" panose="020B0503020202020204" pitchFamily="34" charset="0"/>
              </a:rPr>
              <a:t> to share, </a:t>
            </a:r>
            <a:r>
              <a:rPr lang="it-IT" sz="1400" dirty="0" err="1">
                <a:latin typeface="Avenir Next" panose="020B0503020202020204" pitchFamily="34" charset="0"/>
              </a:rPr>
              <a:t>you</a:t>
            </a:r>
            <a:r>
              <a:rPr lang="it-IT" sz="1400" dirty="0">
                <a:latin typeface="Avenir Next" panose="020B0503020202020204" pitchFamily="34" charset="0"/>
              </a:rPr>
              <a:t> can </a:t>
            </a:r>
            <a:r>
              <a:rPr lang="it-IT" sz="1400" dirty="0" err="1">
                <a:latin typeface="Avenir Next" panose="020B0503020202020204" pitchFamily="34" charset="0"/>
              </a:rPr>
              <a:t>also</a:t>
            </a:r>
            <a:r>
              <a:rPr lang="it-IT" sz="1400" dirty="0">
                <a:latin typeface="Avenir Next" panose="020B0503020202020204" pitchFamily="34" charset="0"/>
              </a:rPr>
              <a:t> </a:t>
            </a:r>
            <a:r>
              <a:rPr lang="it-IT" sz="1400" dirty="0" err="1">
                <a:latin typeface="Avenir Next" panose="020B0503020202020204" pitchFamily="34" charset="0"/>
              </a:rPr>
              <a:t>search</a:t>
            </a:r>
            <a:r>
              <a:rPr lang="it-IT" sz="1400" dirty="0">
                <a:latin typeface="Avenir Next" panose="020B0503020202020204" pitchFamily="34" charset="0"/>
              </a:rPr>
              <a:t> </a:t>
            </a:r>
            <a:r>
              <a:rPr lang="it-IT" sz="1400" dirty="0" err="1">
                <a:latin typeface="Avenir Next" panose="020B0503020202020204" pitchFamily="34" charset="0"/>
              </a:rPr>
              <a:t>applying</a:t>
            </a:r>
            <a:r>
              <a:rPr lang="it-IT" sz="1400" dirty="0">
                <a:latin typeface="Avenir Next" panose="020B0503020202020204" pitchFamily="34" charset="0"/>
              </a:rPr>
              <a:t> filters or </a:t>
            </a:r>
            <a:r>
              <a:rPr lang="en-IT" sz="1400" i="1" dirty="0">
                <a:latin typeface="Avenir Next" panose="020B0503020202020204" pitchFamily="34" charset="0"/>
              </a:rPr>
              <a:t> </a:t>
            </a:r>
            <a:r>
              <a:rPr lang="it-IT" sz="1400" dirty="0">
                <a:latin typeface="Avenir Next" panose="020B0503020202020204" pitchFamily="34" charset="0"/>
              </a:rPr>
              <a:t>by </a:t>
            </a:r>
            <a:r>
              <a:rPr lang="it-IT" sz="1400" dirty="0" err="1">
                <a:latin typeface="Avenir Next" panose="020B0503020202020204" pitchFamily="34" charset="0"/>
              </a:rPr>
              <a:t>typing</a:t>
            </a:r>
            <a:r>
              <a:rPr lang="it-IT" sz="1400" dirty="0">
                <a:latin typeface="Avenir Next" panose="020B0503020202020204" pitchFamily="34" charset="0"/>
              </a:rPr>
              <a:t> in the text area.</a:t>
            </a:r>
            <a:endParaRPr lang="en-IT" sz="1400" dirty="0">
              <a:latin typeface="Avenir Next" panose="020B0503020202020204" pitchFamily="34" charset="0"/>
            </a:endParaRPr>
          </a:p>
          <a:p>
            <a:r>
              <a:rPr lang="en-IT" sz="1400" b="1" dirty="0">
                <a:latin typeface="Avenir Next" panose="020B0503020202020204" pitchFamily="34" charset="0"/>
              </a:rPr>
              <a:t>Response 2</a:t>
            </a:r>
            <a:r>
              <a:rPr lang="en-IT" sz="1400" b="1">
                <a:latin typeface="Avenir Next" panose="020B0503020202020204" pitchFamily="34" charset="0"/>
              </a:rPr>
              <a:t>: </a:t>
            </a:r>
            <a:r>
              <a:rPr lang="it-IT" sz="1400" dirty="0">
                <a:latin typeface="Avenir Next" panose="020B0503020202020204" pitchFamily="34" charset="0"/>
              </a:rPr>
              <a:t>The system shows </a:t>
            </a:r>
            <a:r>
              <a:rPr lang="it-IT" sz="1400" dirty="0" err="1">
                <a:latin typeface="Avenir Next" panose="020B0503020202020204" pitchFamily="34" charset="0"/>
              </a:rPr>
              <a:t>you</a:t>
            </a:r>
            <a:r>
              <a:rPr lang="it-IT" sz="1400" dirty="0">
                <a:latin typeface="Avenir Next" panose="020B0503020202020204" pitchFamily="34" charset="0"/>
              </a:rPr>
              <a:t> the page of the note </a:t>
            </a:r>
            <a:r>
              <a:rPr lang="it-IT" sz="1400" dirty="0" err="1">
                <a:latin typeface="Avenir Next" panose="020B0503020202020204" pitchFamily="34" charset="0"/>
              </a:rPr>
              <a:t>you</a:t>
            </a:r>
            <a:r>
              <a:rPr lang="it-IT" sz="1400" dirty="0">
                <a:latin typeface="Avenir Next" panose="020B0503020202020204" pitchFamily="34" charset="0"/>
              </a:rPr>
              <a:t> </a:t>
            </a:r>
            <a:r>
              <a:rPr lang="it-IT" sz="1400" dirty="0" err="1">
                <a:latin typeface="Avenir Next" panose="020B0503020202020204" pitchFamily="34" charset="0"/>
              </a:rPr>
              <a:t>selected</a:t>
            </a:r>
            <a:r>
              <a:rPr lang="it-IT" sz="1400" dirty="0">
                <a:latin typeface="Avenir Next" panose="020B0503020202020204" pitchFamily="34" charset="0"/>
              </a:rPr>
              <a:t>.</a:t>
            </a:r>
          </a:p>
          <a:p>
            <a:pPr>
              <a:lnSpc>
                <a:spcPct val="150000"/>
              </a:lnSpc>
            </a:pPr>
            <a:endParaRPr lang="en-IT" sz="1400" b="1" dirty="0">
              <a:latin typeface="Avenir Next" panose="020B0503020202020204" pitchFamily="34" charset="0"/>
            </a:endParaRPr>
          </a:p>
          <a:p>
            <a:r>
              <a:rPr lang="en-IT" sz="1400" b="1" dirty="0">
                <a:latin typeface="Avenir Next" panose="020B0503020202020204" pitchFamily="34" charset="0"/>
              </a:rPr>
              <a:t>Action 3</a:t>
            </a:r>
            <a:r>
              <a:rPr lang="en-IT" sz="1400" b="1">
                <a:latin typeface="Avenir Next" panose="020B0503020202020204" pitchFamily="34" charset="0"/>
              </a:rPr>
              <a:t>: </a:t>
            </a:r>
            <a:r>
              <a:rPr lang="it-IT" sz="1400" dirty="0">
                <a:latin typeface="Avenir Next" panose="020B0503020202020204" pitchFamily="34" charset="0"/>
              </a:rPr>
              <a:t>C</a:t>
            </a:r>
            <a:r>
              <a:rPr lang="en-IT" sz="1400">
                <a:latin typeface="Avenir Next" panose="020B0503020202020204" pitchFamily="34" charset="0"/>
              </a:rPr>
              <a:t>lick </a:t>
            </a:r>
            <a:r>
              <a:rPr lang="en-IT" sz="1400" dirty="0">
                <a:latin typeface="Avenir Next" panose="020B0503020202020204" pitchFamily="34" charset="0"/>
              </a:rPr>
              <a:t>on </a:t>
            </a:r>
            <a:r>
              <a:rPr lang="it-IT" sz="1400" dirty="0">
                <a:latin typeface="Avenir Next" panose="020B0503020202020204" pitchFamily="34" charset="0"/>
              </a:rPr>
              <a:t>one of the </a:t>
            </a:r>
            <a:r>
              <a:rPr lang="en-IT" sz="1400" i="1" dirty="0">
                <a:latin typeface="Avenir Next" panose="020B0503020202020204" pitchFamily="34" charset="0"/>
              </a:rPr>
              <a:t>“</a:t>
            </a:r>
            <a:r>
              <a:rPr lang="it-IT" sz="1400" i="1" dirty="0">
                <a:latin typeface="Avenir Next" panose="020B0503020202020204" pitchFamily="34" charset="0"/>
              </a:rPr>
              <a:t>second star</a:t>
            </a:r>
            <a:r>
              <a:rPr lang="en-IT" sz="1400" i="1" dirty="0">
                <a:latin typeface="Avenir Next" panose="020B0503020202020204" pitchFamily="34" charset="0"/>
              </a:rPr>
              <a:t>“</a:t>
            </a:r>
            <a:r>
              <a:rPr lang="it-IT" sz="1400" i="1" dirty="0">
                <a:latin typeface="Avenir Next" panose="020B0503020202020204" pitchFamily="34" charset="0"/>
              </a:rPr>
              <a:t> </a:t>
            </a:r>
            <a:r>
              <a:rPr lang="en-IT" sz="1400" dirty="0">
                <a:latin typeface="Avenir Next" panose="020B0503020202020204" pitchFamily="34" charset="0"/>
              </a:rPr>
              <a:t> </a:t>
            </a:r>
            <a:r>
              <a:rPr lang="en-IT" sz="1400" i="1" dirty="0">
                <a:latin typeface="Avenir Next" panose="020B0503020202020204" pitchFamily="34" charset="0"/>
              </a:rPr>
              <a:t> </a:t>
            </a:r>
            <a:r>
              <a:rPr lang="it-IT" sz="1400" dirty="0" err="1">
                <a:latin typeface="Avenir Next" panose="020B0503020202020204" pitchFamily="34" charset="0"/>
              </a:rPr>
              <a:t>buttons</a:t>
            </a:r>
            <a:r>
              <a:rPr lang="en-IT" sz="1400" dirty="0">
                <a:latin typeface="Avenir Next" panose="020B0503020202020204" pitchFamily="34" charset="0"/>
              </a:rPr>
              <a:t> </a:t>
            </a:r>
            <a:r>
              <a:rPr lang="it-IT" sz="1400" dirty="0">
                <a:latin typeface="Avenir Next" panose="020B0503020202020204" pitchFamily="34" charset="0"/>
              </a:rPr>
              <a:t>on the bottom of the page in </a:t>
            </a:r>
            <a:r>
              <a:rPr lang="it-IT" sz="1400" dirty="0" err="1">
                <a:latin typeface="Avenir Next" panose="020B0503020202020204" pitchFamily="34" charset="0"/>
              </a:rPr>
              <a:t>order</a:t>
            </a:r>
            <a:r>
              <a:rPr lang="it-IT" sz="1400" dirty="0">
                <a:latin typeface="Avenir Next" panose="020B0503020202020204" pitchFamily="34" charset="0"/>
              </a:rPr>
              <a:t> to </a:t>
            </a:r>
            <a:r>
              <a:rPr lang="it-IT" sz="1400" dirty="0" err="1">
                <a:latin typeface="Avenir Next" panose="020B0503020202020204" pitchFamily="34" charset="0"/>
              </a:rPr>
              <a:t>give</a:t>
            </a:r>
            <a:r>
              <a:rPr lang="it-IT" sz="1400" dirty="0">
                <a:latin typeface="Avenir Next" panose="020B0503020202020204" pitchFamily="34" charset="0"/>
              </a:rPr>
              <a:t> a </a:t>
            </a:r>
            <a:r>
              <a:rPr lang="it-IT" sz="1400" dirty="0" err="1">
                <a:latin typeface="Avenir Next" panose="020B0503020202020204" pitchFamily="34" charset="0"/>
              </a:rPr>
              <a:t>rank</a:t>
            </a:r>
            <a:r>
              <a:rPr lang="it-IT" sz="1400" dirty="0">
                <a:latin typeface="Avenir Next" panose="020B0503020202020204" pitchFamily="34" charset="0"/>
              </a:rPr>
              <a:t> of the </a:t>
            </a:r>
            <a:r>
              <a:rPr lang="it-IT" sz="1400" dirty="0" err="1">
                <a:latin typeface="Avenir Next" panose="020B0503020202020204" pitchFamily="34" charset="0"/>
              </a:rPr>
              <a:t>shared</a:t>
            </a:r>
            <a:r>
              <a:rPr lang="it-IT" sz="1400" dirty="0">
                <a:latin typeface="Avenir Next" panose="020B0503020202020204" pitchFamily="34" charset="0"/>
              </a:rPr>
              <a:t> note.</a:t>
            </a:r>
            <a:endParaRPr lang="en-IT" sz="1400" dirty="0">
              <a:latin typeface="Avenir Next" panose="020B0503020202020204" pitchFamily="34" charset="0"/>
            </a:endParaRPr>
          </a:p>
          <a:p>
            <a:r>
              <a:rPr lang="en-IT" sz="1400" b="1" dirty="0">
                <a:latin typeface="Avenir Next" panose="020B0503020202020204" pitchFamily="34" charset="0"/>
              </a:rPr>
              <a:t>Response 3</a:t>
            </a:r>
            <a:r>
              <a:rPr lang="en-IT" sz="1400">
                <a:latin typeface="Avenir Next" panose="020B0503020202020204" pitchFamily="34" charset="0"/>
              </a:rPr>
              <a:t>: </a:t>
            </a:r>
            <a:r>
              <a:rPr lang="it-IT" sz="1400" dirty="0">
                <a:latin typeface="Avenir Next" panose="020B0503020202020204" pitchFamily="34" charset="0"/>
              </a:rPr>
              <a:t>T</a:t>
            </a:r>
            <a:r>
              <a:rPr lang="en-IT" sz="1400">
                <a:latin typeface="Avenir Next" panose="020B0503020202020204" pitchFamily="34" charset="0"/>
              </a:rPr>
              <a:t>he </a:t>
            </a:r>
            <a:r>
              <a:rPr lang="en-IT" sz="1400" dirty="0">
                <a:latin typeface="Avenir Next" panose="020B0503020202020204" pitchFamily="34" charset="0"/>
              </a:rPr>
              <a:t>systems</a:t>
            </a:r>
            <a:r>
              <a:rPr lang="it-IT" sz="1400" dirty="0">
                <a:latin typeface="Avenir Next" panose="020B0503020202020204" pitchFamily="34" charset="0"/>
              </a:rPr>
              <a:t> </a:t>
            </a:r>
            <a:r>
              <a:rPr lang="it-IT" sz="1400" dirty="0" err="1">
                <a:latin typeface="Avenir Next" panose="020B0503020202020204" pitchFamily="34" charset="0"/>
              </a:rPr>
              <a:t>fills</a:t>
            </a:r>
            <a:r>
              <a:rPr lang="it-IT" sz="1400" dirty="0">
                <a:latin typeface="Avenir Next" panose="020B0503020202020204" pitchFamily="34" charset="0"/>
              </a:rPr>
              <a:t> 2 stars and</a:t>
            </a:r>
            <a:r>
              <a:rPr lang="en-IT" sz="1400" dirty="0">
                <a:latin typeface="Avenir Next" panose="020B0503020202020204" pitchFamily="34" charset="0"/>
              </a:rPr>
              <a:t> </a:t>
            </a:r>
            <a:r>
              <a:rPr lang="it-IT" sz="1400" dirty="0" err="1">
                <a:latin typeface="Avenir Next" panose="020B0503020202020204" pitchFamily="34" charset="0"/>
              </a:rPr>
              <a:t>will</a:t>
            </a:r>
            <a:r>
              <a:rPr lang="it-IT" sz="1400" dirty="0">
                <a:latin typeface="Avenir Next" panose="020B0503020202020204" pitchFamily="34" charset="0"/>
              </a:rPr>
              <a:t> </a:t>
            </a:r>
            <a:r>
              <a:rPr lang="it-IT" sz="1400" dirty="0" err="1">
                <a:latin typeface="Avenir Next" panose="020B0503020202020204" pitchFamily="34" charset="0"/>
              </a:rPr>
              <a:t>add</a:t>
            </a:r>
            <a:r>
              <a:rPr lang="it-IT" sz="1400" dirty="0">
                <a:latin typeface="Avenir Next" panose="020B0503020202020204" pitchFamily="34" charset="0"/>
              </a:rPr>
              <a:t> the </a:t>
            </a:r>
            <a:r>
              <a:rPr lang="it-IT" sz="1400" dirty="0" err="1">
                <a:latin typeface="Avenir Next" panose="020B0503020202020204" pitchFamily="34" charset="0"/>
              </a:rPr>
              <a:t>user’s</a:t>
            </a:r>
            <a:r>
              <a:rPr lang="it-IT" sz="1400" dirty="0">
                <a:latin typeface="Avenir Next" panose="020B0503020202020204" pitchFamily="34" charset="0"/>
              </a:rPr>
              <a:t> </a:t>
            </a:r>
            <a:r>
              <a:rPr lang="it-IT" sz="1400" dirty="0" err="1">
                <a:latin typeface="Avenir Next" panose="020B0503020202020204" pitchFamily="34" charset="0"/>
              </a:rPr>
              <a:t>rank</a:t>
            </a:r>
            <a:r>
              <a:rPr lang="en-IT" sz="1400" dirty="0">
                <a:latin typeface="Avenir Next" panose="020B0503020202020204" pitchFamily="34" charset="0"/>
              </a:rPr>
              <a:t> </a:t>
            </a:r>
            <a:r>
              <a:rPr lang="it-IT" sz="1400" dirty="0">
                <a:latin typeface="Avenir Next" panose="020B0503020202020204" pitchFamily="34" charset="0"/>
              </a:rPr>
              <a:t>in </a:t>
            </a:r>
            <a:r>
              <a:rPr lang="it-IT" sz="1400" dirty="0" err="1">
                <a:latin typeface="Avenir Next" panose="020B0503020202020204" pitchFamily="34" charset="0"/>
              </a:rPr>
              <a:t>order</a:t>
            </a:r>
            <a:r>
              <a:rPr lang="it-IT" sz="1400" dirty="0">
                <a:latin typeface="Avenir Next" panose="020B0503020202020204" pitchFamily="34" charset="0"/>
              </a:rPr>
              <a:t> to update the </a:t>
            </a:r>
            <a:r>
              <a:rPr lang="it-IT" sz="1400" dirty="0" err="1">
                <a:latin typeface="Avenir Next" panose="020B0503020202020204" pitchFamily="34" charset="0"/>
              </a:rPr>
              <a:t>average</a:t>
            </a:r>
            <a:r>
              <a:rPr lang="it-IT" sz="1400" dirty="0">
                <a:latin typeface="Avenir Next" panose="020B0503020202020204" pitchFamily="34" charset="0"/>
              </a:rPr>
              <a:t> </a:t>
            </a:r>
            <a:r>
              <a:rPr lang="it-IT" sz="1400" dirty="0" err="1">
                <a:latin typeface="Avenir Next" panose="020B0503020202020204" pitchFamily="34" charset="0"/>
              </a:rPr>
              <a:t>rank</a:t>
            </a:r>
            <a:r>
              <a:rPr lang="it-IT" sz="1400" dirty="0">
                <a:latin typeface="Avenir Next" panose="020B0503020202020204" pitchFamily="34" charset="0"/>
              </a:rPr>
              <a:t> of the note in the page of the </a:t>
            </a:r>
            <a:r>
              <a:rPr lang="it-IT" sz="1400" dirty="0" err="1">
                <a:latin typeface="Avenir Next" panose="020B0503020202020204" pitchFamily="34" charset="0"/>
              </a:rPr>
              <a:t>shared</a:t>
            </a:r>
            <a:r>
              <a:rPr lang="it-IT" sz="1400" dirty="0">
                <a:latin typeface="Avenir Next" panose="020B0503020202020204" pitchFamily="34" charset="0"/>
              </a:rPr>
              <a:t> notes of the </a:t>
            </a:r>
            <a:r>
              <a:rPr lang="it-IT" sz="1400" i="1" dirty="0">
                <a:latin typeface="Avenir Next" panose="020B0503020202020204" pitchFamily="34" charset="0"/>
              </a:rPr>
              <a:t>Human-Computer Interaction </a:t>
            </a:r>
            <a:r>
              <a:rPr lang="it-IT" sz="1400" dirty="0">
                <a:latin typeface="Avenir Next" panose="020B0503020202020204" pitchFamily="34" charset="0"/>
              </a:rPr>
              <a:t>folder.</a:t>
            </a:r>
            <a:endParaRPr lang="en-IT" sz="1400" b="1" dirty="0">
              <a:latin typeface="Avenir Next" panose="020B0503020202020204" pitchFamily="34" charset="0"/>
            </a:endParaRPr>
          </a:p>
          <a:p>
            <a:pPr>
              <a:lnSpc>
                <a:spcPct val="150000"/>
              </a:lnSpc>
            </a:pPr>
            <a:r>
              <a:rPr lang="en-IT" sz="1400" dirty="0">
                <a:latin typeface="Avenir Next" panose="020B0503020202020204" pitchFamily="34" charset="0"/>
              </a:rPr>
              <a:t> </a:t>
            </a:r>
          </a:p>
          <a:p>
            <a:pPr>
              <a:lnSpc>
                <a:spcPct val="150000"/>
              </a:lnSpc>
            </a:pPr>
            <a:endParaRPr lang="en-IT" sz="1400" dirty="0">
              <a:latin typeface="Avenir Next" panose="020B0503020202020204" pitchFamily="34" charset="0"/>
            </a:endParaRPr>
          </a:p>
        </p:txBody>
      </p:sp>
      <p:sp>
        <p:nvSpPr>
          <p:cNvPr id="10" name="TextBox 9">
            <a:extLst>
              <a:ext uri="{FF2B5EF4-FFF2-40B4-BE49-F238E27FC236}">
                <a16:creationId xmlns:a16="http://schemas.microsoft.com/office/drawing/2014/main" id="{01748374-970E-3141-95CE-CF8629249783}"/>
              </a:ext>
            </a:extLst>
          </p:cNvPr>
          <p:cNvSpPr txBox="1"/>
          <p:nvPr/>
        </p:nvSpPr>
        <p:spPr>
          <a:xfrm>
            <a:off x="304962" y="1141154"/>
            <a:ext cx="6467478" cy="1600438"/>
          </a:xfrm>
          <a:prstGeom prst="rect">
            <a:avLst/>
          </a:prstGeom>
          <a:noFill/>
        </p:spPr>
        <p:txBody>
          <a:bodyPr wrap="square" rtlCol="0">
            <a:spAutoFit/>
          </a:bodyPr>
          <a:lstStyle/>
          <a:p>
            <a:r>
              <a:rPr lang="en-IT" sz="1400" b="1" dirty="0">
                <a:solidFill>
                  <a:srgbClr val="00B0F0"/>
                </a:solidFill>
                <a:latin typeface="Avenir Next" panose="020B0503020202020204" pitchFamily="34" charset="0"/>
              </a:rPr>
              <a:t>Task: </a:t>
            </a:r>
            <a:r>
              <a:rPr lang="it-IT" sz="1400" dirty="0" err="1">
                <a:latin typeface="Avenir Next" panose="020B0503020202020204" pitchFamily="34" charset="0"/>
              </a:rPr>
              <a:t>Find</a:t>
            </a:r>
            <a:r>
              <a:rPr lang="it-IT" sz="1400" dirty="0">
                <a:latin typeface="Avenir Next" panose="020B0503020202020204" pitchFamily="34" charset="0"/>
              </a:rPr>
              <a:t> a </a:t>
            </a:r>
            <a:r>
              <a:rPr lang="it-IT" sz="1400" dirty="0" err="1">
                <a:latin typeface="Avenir Next" panose="020B0503020202020204" pitchFamily="34" charset="0"/>
              </a:rPr>
              <a:t>shared</a:t>
            </a:r>
            <a:r>
              <a:rPr lang="it-IT" sz="1400" dirty="0">
                <a:latin typeface="Avenir Next" panose="020B0503020202020204" pitchFamily="34" charset="0"/>
              </a:rPr>
              <a:t> note </a:t>
            </a:r>
            <a:r>
              <a:rPr lang="it-IT" sz="1400" dirty="0" err="1">
                <a:latin typeface="Avenir Next" panose="020B0503020202020204" pitchFamily="34" charset="0"/>
              </a:rPr>
              <a:t>regarding</a:t>
            </a:r>
            <a:r>
              <a:rPr lang="it-IT" sz="1400" dirty="0">
                <a:latin typeface="Avenir Next" panose="020B0503020202020204" pitchFamily="34" charset="0"/>
              </a:rPr>
              <a:t> the </a:t>
            </a:r>
            <a:r>
              <a:rPr lang="it-IT" sz="1400" dirty="0" err="1">
                <a:latin typeface="Avenir Next" panose="020B0503020202020204" pitchFamily="34" charset="0"/>
              </a:rPr>
              <a:t>course</a:t>
            </a:r>
            <a:r>
              <a:rPr lang="it-IT" sz="1400" dirty="0">
                <a:latin typeface="Avenir Next" panose="020B0503020202020204" pitchFamily="34" charset="0"/>
              </a:rPr>
              <a:t> of</a:t>
            </a:r>
            <a:r>
              <a:rPr lang="en-IT" sz="1400" dirty="0">
                <a:latin typeface="Avenir Next" panose="020B0503020202020204" pitchFamily="34" charset="0"/>
              </a:rPr>
              <a:t> </a:t>
            </a:r>
            <a:r>
              <a:rPr lang="en-IT" sz="1400" i="1" dirty="0">
                <a:latin typeface="Avenir Next" panose="020B0503020202020204" pitchFamily="34" charset="0"/>
              </a:rPr>
              <a:t>Human-Computer Interaction </a:t>
            </a:r>
            <a:r>
              <a:rPr lang="it-IT" sz="1400" dirty="0">
                <a:latin typeface="Avenir Next" panose="020B0503020202020204" pitchFamily="34" charset="0"/>
              </a:rPr>
              <a:t>and </a:t>
            </a:r>
            <a:r>
              <a:rPr lang="it-IT" sz="1400" dirty="0" err="1">
                <a:latin typeface="Avenir Next" panose="020B0503020202020204" pitchFamily="34" charset="0"/>
              </a:rPr>
              <a:t>rank</a:t>
            </a:r>
            <a:r>
              <a:rPr lang="it-IT" sz="1400" dirty="0">
                <a:latin typeface="Avenir Next" panose="020B0503020202020204" pitchFamily="34" charset="0"/>
              </a:rPr>
              <a:t> </a:t>
            </a:r>
            <a:r>
              <a:rPr lang="it-IT" sz="1400" dirty="0" err="1">
                <a:latin typeface="Avenir Next" panose="020B0503020202020204" pitchFamily="34" charset="0"/>
              </a:rPr>
              <a:t>it</a:t>
            </a:r>
            <a:r>
              <a:rPr lang="it-IT" sz="1400" dirty="0">
                <a:latin typeface="Avenir Next" panose="020B0503020202020204" pitchFamily="34" charset="0"/>
              </a:rPr>
              <a:t>.</a:t>
            </a:r>
            <a:endParaRPr lang="en-IT" sz="1400" dirty="0">
              <a:latin typeface="Avenir Next" panose="020B0503020202020204" pitchFamily="34" charset="0"/>
            </a:endParaRPr>
          </a:p>
          <a:p>
            <a:r>
              <a:rPr lang="en-GB" sz="1400" b="1" dirty="0">
                <a:solidFill>
                  <a:srgbClr val="00B0F0"/>
                </a:solidFill>
                <a:latin typeface="Avenir Next" panose="020B0503020202020204" pitchFamily="34" charset="0"/>
              </a:rPr>
              <a:t>Hypothesis</a:t>
            </a:r>
            <a:r>
              <a:rPr lang="it-IT" sz="1400" b="1" dirty="0">
                <a:solidFill>
                  <a:srgbClr val="00B0F0"/>
                </a:solidFill>
                <a:latin typeface="Avenir Next" panose="020B0503020202020204" pitchFamily="34" charset="0"/>
              </a:rPr>
              <a:t>:</a:t>
            </a:r>
            <a:r>
              <a:rPr lang="it-IT" sz="1400" dirty="0">
                <a:latin typeface="Avenir Next" panose="020B0503020202020204" pitchFamily="34" charset="0"/>
              </a:rPr>
              <a:t> the </a:t>
            </a:r>
            <a:r>
              <a:rPr lang="it-IT" sz="1400" dirty="0" err="1">
                <a:latin typeface="Avenir Next" panose="020B0503020202020204" pitchFamily="34" charset="0"/>
              </a:rPr>
              <a:t>student</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logged</a:t>
            </a:r>
            <a:r>
              <a:rPr lang="it-IT" sz="1400" dirty="0">
                <a:latin typeface="Avenir Next" panose="020B0503020202020204" pitchFamily="34" charset="0"/>
              </a:rPr>
              <a:t> and he </a:t>
            </a:r>
            <a:r>
              <a:rPr lang="it-IT" sz="1400" dirty="0" err="1">
                <a:latin typeface="Avenir Next" panose="020B0503020202020204" pitchFamily="34" charset="0"/>
              </a:rPr>
              <a:t>wants</a:t>
            </a:r>
            <a:r>
              <a:rPr lang="it-IT" sz="1400" dirty="0">
                <a:latin typeface="Avenir Next" panose="020B0503020202020204" pitchFamily="34" charset="0"/>
              </a:rPr>
              <a:t> to </a:t>
            </a:r>
            <a:r>
              <a:rPr lang="it-IT" sz="1400" dirty="0" err="1">
                <a:latin typeface="Avenir Next" panose="020B0503020202020204" pitchFamily="34" charset="0"/>
              </a:rPr>
              <a:t>find</a:t>
            </a:r>
            <a:r>
              <a:rPr lang="it-IT" sz="1400" dirty="0">
                <a:latin typeface="Avenir Next" panose="020B0503020202020204" pitchFamily="34" charset="0"/>
              </a:rPr>
              <a:t> a note of the </a:t>
            </a:r>
            <a:r>
              <a:rPr lang="it-IT" sz="1400" i="1" dirty="0">
                <a:latin typeface="Avenir Next" panose="020B0503020202020204" pitchFamily="34" charset="0"/>
              </a:rPr>
              <a:t>Human-Computer Interaction</a:t>
            </a:r>
            <a:r>
              <a:rPr lang="it-IT" sz="1400" dirty="0">
                <a:latin typeface="Avenir Next" panose="020B0503020202020204" pitchFamily="34" charset="0"/>
              </a:rPr>
              <a:t> </a:t>
            </a:r>
            <a:r>
              <a:rPr lang="it-IT" sz="1400" dirty="0" err="1">
                <a:latin typeface="Avenir Next" panose="020B0503020202020204" pitchFamily="34" charset="0"/>
              </a:rPr>
              <a:t>course</a:t>
            </a:r>
            <a:r>
              <a:rPr lang="it-IT" sz="1400" dirty="0">
                <a:latin typeface="Avenir Next" panose="020B0503020202020204" pitchFamily="34" charset="0"/>
              </a:rPr>
              <a:t>. </a:t>
            </a:r>
            <a:r>
              <a:rPr lang="it-IT" sz="1400" dirty="0" err="1">
                <a:latin typeface="Avenir Next" panose="020B0503020202020204" pitchFamily="34" charset="0"/>
              </a:rPr>
              <a:t>Let’s</a:t>
            </a:r>
            <a:r>
              <a:rPr lang="it-IT" sz="1400" dirty="0">
                <a:latin typeface="Avenir Next" panose="020B0503020202020204" pitchFamily="34" charset="0"/>
              </a:rPr>
              <a:t> </a:t>
            </a:r>
            <a:r>
              <a:rPr lang="it-IT" sz="1400" dirty="0" err="1">
                <a:latin typeface="Avenir Next" panose="020B0503020202020204" pitchFamily="34" charset="0"/>
              </a:rPr>
              <a:t>also</a:t>
            </a:r>
            <a:r>
              <a:rPr lang="it-IT" sz="1400" dirty="0">
                <a:latin typeface="Avenir Next" panose="020B0503020202020204" pitchFamily="34" charset="0"/>
              </a:rPr>
              <a:t> suppose </a:t>
            </a:r>
            <a:r>
              <a:rPr lang="it-IT" sz="1400" dirty="0" err="1">
                <a:latin typeface="Avenir Next" panose="020B0503020202020204" pitchFamily="34" charset="0"/>
              </a:rPr>
              <a:t>that</a:t>
            </a:r>
            <a:r>
              <a:rPr lang="it-IT" sz="1400" dirty="0">
                <a:latin typeface="Avenir Next" panose="020B0503020202020204" pitchFamily="34" charset="0"/>
              </a:rPr>
              <a:t> the user </a:t>
            </a:r>
            <a:r>
              <a:rPr lang="it-IT" sz="1400" dirty="0" err="1">
                <a:latin typeface="Avenir Next" panose="020B0503020202020204" pitchFamily="34" charset="0"/>
              </a:rPr>
              <a:t>already</a:t>
            </a:r>
            <a:r>
              <a:rPr lang="it-IT" sz="1400" dirty="0">
                <a:latin typeface="Avenir Next" panose="020B0503020202020204" pitchFamily="34" charset="0"/>
              </a:rPr>
              <a:t> </a:t>
            </a:r>
            <a:r>
              <a:rPr lang="it-IT" sz="1400" dirty="0" err="1">
                <a:latin typeface="Avenir Next" panose="020B0503020202020204" pitchFamily="34" charset="0"/>
              </a:rPr>
              <a:t>knows</a:t>
            </a:r>
            <a:r>
              <a:rPr lang="it-IT" sz="1400" dirty="0">
                <a:latin typeface="Avenir Next" panose="020B0503020202020204" pitchFamily="34" charset="0"/>
              </a:rPr>
              <a:t> </a:t>
            </a:r>
            <a:r>
              <a:rPr lang="it-IT" sz="1400" dirty="0" err="1">
                <a:latin typeface="Avenir Next" panose="020B0503020202020204" pitchFamily="34" charset="0"/>
              </a:rPr>
              <a:t>about</a:t>
            </a:r>
            <a:r>
              <a:rPr lang="it-IT" sz="1400" dirty="0">
                <a:latin typeface="Avenir Next" panose="020B0503020202020204" pitchFamily="34" charset="0"/>
              </a:rPr>
              <a:t> the </a:t>
            </a:r>
            <a:r>
              <a:rPr lang="it-IT" sz="1400" dirty="0" err="1">
                <a:latin typeface="Avenir Next" panose="020B0503020202020204" pitchFamily="34" charset="0"/>
              </a:rPr>
              <a:t>existence</a:t>
            </a:r>
            <a:r>
              <a:rPr lang="it-IT" sz="1400" dirty="0">
                <a:latin typeface="Avenir Next" panose="020B0503020202020204" pitchFamily="34" charset="0"/>
              </a:rPr>
              <a:t> of </a:t>
            </a:r>
            <a:r>
              <a:rPr lang="it-IT" sz="1400" dirty="0" err="1">
                <a:latin typeface="Avenir Next" panose="020B0503020202020204" pitchFamily="34" charset="0"/>
              </a:rPr>
              <a:t>shared</a:t>
            </a:r>
            <a:r>
              <a:rPr lang="it-IT" sz="1400" dirty="0">
                <a:latin typeface="Avenir Next" panose="020B0503020202020204" pitchFamily="34" charset="0"/>
              </a:rPr>
              <a:t> notes of the </a:t>
            </a:r>
            <a:r>
              <a:rPr lang="it-IT" sz="1400" dirty="0" err="1">
                <a:latin typeface="Avenir Next" panose="020B0503020202020204" pitchFamily="34" charset="0"/>
              </a:rPr>
              <a:t>course</a:t>
            </a:r>
            <a:r>
              <a:rPr lang="it-IT" sz="1400" dirty="0">
                <a:latin typeface="Avenir Next" panose="020B0503020202020204" pitchFamily="34" charset="0"/>
              </a:rPr>
              <a:t> and </a:t>
            </a:r>
            <a:r>
              <a:rPr lang="it-IT" sz="1400" dirty="0" err="1">
                <a:latin typeface="Avenir Next" panose="020B0503020202020204" pitchFamily="34" charset="0"/>
              </a:rPr>
              <a:t>also</a:t>
            </a:r>
            <a:r>
              <a:rPr lang="it-IT" sz="1400" dirty="0">
                <a:latin typeface="Avenir Next" panose="020B0503020202020204" pitchFamily="34" charset="0"/>
              </a:rPr>
              <a:t> the </a:t>
            </a:r>
            <a:r>
              <a:rPr lang="it-IT" sz="1400" dirty="0" err="1">
                <a:latin typeface="Avenir Next" panose="020B0503020202020204" pitchFamily="34" charset="0"/>
              </a:rPr>
              <a:t>fact</a:t>
            </a:r>
            <a:r>
              <a:rPr lang="it-IT" sz="1400" dirty="0">
                <a:latin typeface="Avenir Next" panose="020B0503020202020204" pitchFamily="34" charset="0"/>
              </a:rPr>
              <a:t> </a:t>
            </a:r>
            <a:r>
              <a:rPr lang="it-IT" sz="1400" dirty="0" err="1">
                <a:latin typeface="Avenir Next" panose="020B0503020202020204" pitchFamily="34" charset="0"/>
              </a:rPr>
              <a:t>that</a:t>
            </a:r>
            <a:r>
              <a:rPr lang="it-IT" sz="1400" dirty="0">
                <a:latin typeface="Avenir Next" panose="020B0503020202020204" pitchFamily="34" charset="0"/>
              </a:rPr>
              <a:t> the user </a:t>
            </a:r>
            <a:r>
              <a:rPr lang="it-IT" sz="1400" dirty="0" err="1">
                <a:latin typeface="Avenir Next" panose="020B0503020202020204" pitchFamily="34" charset="0"/>
              </a:rPr>
              <a:t>will</a:t>
            </a:r>
            <a:r>
              <a:rPr lang="it-IT" sz="1400" dirty="0">
                <a:latin typeface="Avenir Next" panose="020B0503020202020204" pitchFamily="34" charset="0"/>
              </a:rPr>
              <a:t> </a:t>
            </a:r>
            <a:r>
              <a:rPr lang="it-IT" sz="1400" dirty="0" err="1">
                <a:latin typeface="Avenir Next" panose="020B0503020202020204" pitchFamily="34" charset="0"/>
              </a:rPr>
              <a:t>give</a:t>
            </a:r>
            <a:r>
              <a:rPr lang="it-IT" sz="1400" dirty="0">
                <a:latin typeface="Avenir Next" panose="020B0503020202020204" pitchFamily="34" charset="0"/>
              </a:rPr>
              <a:t> 2/3 </a:t>
            </a:r>
            <a:r>
              <a:rPr lang="it-IT" sz="1400" dirty="0" err="1">
                <a:latin typeface="Avenir Next" panose="020B0503020202020204" pitchFamily="34" charset="0"/>
              </a:rPr>
              <a:t>as</a:t>
            </a:r>
            <a:r>
              <a:rPr lang="it-IT" sz="1400" dirty="0">
                <a:latin typeface="Avenir Next" panose="020B0503020202020204" pitchFamily="34" charset="0"/>
              </a:rPr>
              <a:t> feedback of the note.</a:t>
            </a:r>
          </a:p>
          <a:p>
            <a:endParaRPr lang="en-IT" sz="1400" dirty="0">
              <a:latin typeface="Avenir Next" panose="020B0503020202020204" pitchFamily="34" charset="0"/>
            </a:endParaRPr>
          </a:p>
        </p:txBody>
      </p:sp>
      <p:pic>
        <p:nvPicPr>
          <p:cNvPr id="4" name="Immagine 3">
            <a:extLst>
              <a:ext uri="{FF2B5EF4-FFF2-40B4-BE49-F238E27FC236}">
                <a16:creationId xmlns:a16="http://schemas.microsoft.com/office/drawing/2014/main" id="{05DCA127-2E3B-CB44-83B7-7636AA6C19DD}"/>
              </a:ext>
            </a:extLst>
          </p:cNvPr>
          <p:cNvPicPr>
            <a:picLocks noChangeAspect="1"/>
          </p:cNvPicPr>
          <p:nvPr/>
        </p:nvPicPr>
        <p:blipFill>
          <a:blip r:embed="rId2"/>
          <a:stretch>
            <a:fillRect/>
          </a:stretch>
        </p:blipFill>
        <p:spPr>
          <a:xfrm>
            <a:off x="5917675" y="2215610"/>
            <a:ext cx="2966312" cy="4232483"/>
          </a:xfrm>
          <a:prstGeom prst="rect">
            <a:avLst/>
          </a:prstGeom>
        </p:spPr>
      </p:pic>
      <p:pic>
        <p:nvPicPr>
          <p:cNvPr id="5" name="Immagine 4">
            <a:extLst>
              <a:ext uri="{FF2B5EF4-FFF2-40B4-BE49-F238E27FC236}">
                <a16:creationId xmlns:a16="http://schemas.microsoft.com/office/drawing/2014/main" id="{59CA92FC-B88C-5B43-84A0-27B91A775B74}"/>
              </a:ext>
            </a:extLst>
          </p:cNvPr>
          <p:cNvPicPr>
            <a:picLocks noChangeAspect="1"/>
          </p:cNvPicPr>
          <p:nvPr/>
        </p:nvPicPr>
        <p:blipFill>
          <a:blip r:embed="rId3"/>
          <a:stretch>
            <a:fillRect/>
          </a:stretch>
        </p:blipFill>
        <p:spPr>
          <a:xfrm>
            <a:off x="7706116" y="585988"/>
            <a:ext cx="2831908" cy="4016338"/>
          </a:xfrm>
          <a:prstGeom prst="rect">
            <a:avLst/>
          </a:prstGeom>
        </p:spPr>
      </p:pic>
      <p:pic>
        <p:nvPicPr>
          <p:cNvPr id="8" name="Immagine 7">
            <a:extLst>
              <a:ext uri="{FF2B5EF4-FFF2-40B4-BE49-F238E27FC236}">
                <a16:creationId xmlns:a16="http://schemas.microsoft.com/office/drawing/2014/main" id="{5C5BE006-8BDF-E645-AE48-A43257FE214B}"/>
              </a:ext>
            </a:extLst>
          </p:cNvPr>
          <p:cNvPicPr>
            <a:picLocks noChangeAspect="1"/>
          </p:cNvPicPr>
          <p:nvPr/>
        </p:nvPicPr>
        <p:blipFill>
          <a:blip r:embed="rId4"/>
          <a:stretch>
            <a:fillRect/>
          </a:stretch>
        </p:blipFill>
        <p:spPr>
          <a:xfrm>
            <a:off x="9054867" y="2529076"/>
            <a:ext cx="2966313" cy="4197707"/>
          </a:xfrm>
          <a:prstGeom prst="rect">
            <a:avLst/>
          </a:prstGeom>
        </p:spPr>
      </p:pic>
    </p:spTree>
    <p:extLst>
      <p:ext uri="{BB962C8B-B14F-4D97-AF65-F5344CB8AC3E}">
        <p14:creationId xmlns:p14="http://schemas.microsoft.com/office/powerpoint/2010/main" val="34857847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680730" y="2202133"/>
            <a:ext cx="7766936" cy="1646302"/>
          </a:xfrm>
        </p:spPr>
        <p:txBody>
          <a:bodyPr/>
          <a:lstStyle/>
          <a:p>
            <a:r>
              <a:rPr lang="en-GB" dirty="0">
                <a:solidFill>
                  <a:schemeClr val="tx1"/>
                </a:solidFill>
                <a:latin typeface="Avenir Next" panose="020B0503020202020204" pitchFamily="34" charset="0"/>
              </a:rPr>
              <a:t>PROTOTYPE 1</a:t>
            </a:r>
          </a:p>
        </p:txBody>
      </p:sp>
    </p:spTree>
    <p:extLst>
      <p:ext uri="{BB962C8B-B14F-4D97-AF65-F5344CB8AC3E}">
        <p14:creationId xmlns:p14="http://schemas.microsoft.com/office/powerpoint/2010/main" val="257202417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lemento grafico 9" descr="Ingranaggi con riempimento a tinta unita">
            <a:extLst>
              <a:ext uri="{FF2B5EF4-FFF2-40B4-BE49-F238E27FC236}">
                <a16:creationId xmlns:a16="http://schemas.microsoft.com/office/drawing/2014/main" id="{7B793008-B1AE-5148-9438-611687357B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01324" y="5254027"/>
            <a:ext cx="1590676" cy="1590676"/>
          </a:xfrm>
          <a:prstGeom prst="rect">
            <a:avLst/>
          </a:prstGeom>
        </p:spPr>
      </p:pic>
      <p:pic>
        <p:nvPicPr>
          <p:cNvPr id="14" name="Elemento grafico 13" descr="Segna Pollice su contorno">
            <a:extLst>
              <a:ext uri="{FF2B5EF4-FFF2-40B4-BE49-F238E27FC236}">
                <a16:creationId xmlns:a16="http://schemas.microsoft.com/office/drawing/2014/main" id="{8C089ADB-37E6-4A48-8EEB-AFB3A04FD98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84787" y="2006219"/>
            <a:ext cx="1230788" cy="1153470"/>
          </a:xfrm>
          <a:prstGeom prst="rect">
            <a:avLst/>
          </a:prstGeom>
        </p:spPr>
      </p:pic>
      <p:pic>
        <p:nvPicPr>
          <p:cNvPr id="16" name="Elemento grafico 15" descr="Pollice abbassato contorno">
            <a:extLst>
              <a:ext uri="{FF2B5EF4-FFF2-40B4-BE49-F238E27FC236}">
                <a16:creationId xmlns:a16="http://schemas.microsoft.com/office/drawing/2014/main" id="{92CC9587-7BA6-4840-BDE4-DCAB0AE9F1E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85582" y="2090046"/>
            <a:ext cx="1230790" cy="1153471"/>
          </a:xfrm>
          <a:prstGeom prst="rect">
            <a:avLst/>
          </a:prstGeom>
        </p:spPr>
      </p:pic>
      <p:sp>
        <p:nvSpPr>
          <p:cNvPr id="17" name="Segnaposto contenuto 2">
            <a:extLst>
              <a:ext uri="{FF2B5EF4-FFF2-40B4-BE49-F238E27FC236}">
                <a16:creationId xmlns:a16="http://schemas.microsoft.com/office/drawing/2014/main" id="{D2AA7BE8-5080-684E-BCD0-CABD1E3D4066}"/>
              </a:ext>
            </a:extLst>
          </p:cNvPr>
          <p:cNvSpPr txBox="1">
            <a:spLocks/>
          </p:cNvSpPr>
          <p:nvPr/>
        </p:nvSpPr>
        <p:spPr>
          <a:xfrm>
            <a:off x="7432412" y="3363259"/>
            <a:ext cx="3168911"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tool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usable</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through</a:t>
            </a:r>
            <a:r>
              <a:rPr lang="it-IT" sz="1600" dirty="0">
                <a:solidFill>
                  <a:schemeClr val="tx1"/>
                </a:solidFill>
                <a:latin typeface="Avenir Next" panose="020B0503020202020204" pitchFamily="34" charset="0"/>
              </a:rPr>
              <a:t> the web </a:t>
            </a:r>
            <a:r>
              <a:rPr lang="it-IT" sz="1600" dirty="0" err="1">
                <a:solidFill>
                  <a:schemeClr val="tx1"/>
                </a:solidFill>
                <a:latin typeface="Avenir Next" panose="020B0503020202020204" pitchFamily="34" charset="0"/>
              </a:rPr>
              <a:t>but</a:t>
            </a:r>
            <a:r>
              <a:rPr lang="it-IT" sz="1600" dirty="0">
                <a:solidFill>
                  <a:schemeClr val="tx1"/>
                </a:solidFill>
                <a:latin typeface="Avenir Next" panose="020B0503020202020204" pitchFamily="34" charset="0"/>
              </a:rPr>
              <a:t> the </a:t>
            </a:r>
            <a:r>
              <a:rPr lang="it-IT" sz="1600" dirty="0" err="1">
                <a:solidFill>
                  <a:schemeClr val="tx1"/>
                </a:solidFill>
                <a:latin typeface="Avenir Next" panose="020B0503020202020204" pitchFamily="34" charset="0"/>
              </a:rPr>
              <a:t>app</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only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available</a:t>
            </a:r>
            <a:r>
              <a:rPr lang="it-IT" sz="1600" dirty="0">
                <a:solidFill>
                  <a:schemeClr val="tx1"/>
                </a:solidFill>
                <a:latin typeface="Avenir Next" panose="020B0503020202020204" pitchFamily="34" charset="0"/>
              </a:rPr>
              <a:t> for mobile </a:t>
            </a:r>
            <a:r>
              <a:rPr lang="it-IT" sz="1600" dirty="0" err="1">
                <a:solidFill>
                  <a:schemeClr val="tx1"/>
                </a:solidFill>
                <a:latin typeface="Avenir Next" panose="020B0503020202020204" pitchFamily="34" charset="0"/>
              </a:rPr>
              <a:t>devices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
        <p:nvSpPr>
          <p:cNvPr id="18" name="CasellaDiTesto 17">
            <a:extLst>
              <a:ext uri="{FF2B5EF4-FFF2-40B4-BE49-F238E27FC236}">
                <a16:creationId xmlns:a16="http://schemas.microsoft.com/office/drawing/2014/main" id="{B06A5C51-9AF7-E446-896F-9736F87E33C2}"/>
              </a:ext>
            </a:extLst>
          </p:cNvPr>
          <p:cNvSpPr txBox="1"/>
          <p:nvPr/>
        </p:nvSpPr>
        <p:spPr>
          <a:xfrm>
            <a:off x="867933" y="3694640"/>
            <a:ext cx="2596934" cy="1323439"/>
          </a:xfrm>
          <a:prstGeom prst="rect">
            <a:avLst/>
          </a:prstGeom>
          <a:noFill/>
        </p:spPr>
        <p:txBody>
          <a:bodyPr wrap="square" rtlCol="0">
            <a:spAutoFit/>
          </a:bodyPr>
          <a:lstStyle/>
          <a:p>
            <a:r>
              <a:rPr lang="en-US" sz="1600" i="1" dirty="0">
                <a:latin typeface="Avenir Next" panose="020B0503020202020204" pitchFamily="34" charset="0"/>
              </a:rPr>
              <a:t>App that allows students to keep track of their votes, progress, write notes and read courses reviews</a:t>
            </a:r>
          </a:p>
        </p:txBody>
      </p:sp>
      <p:sp>
        <p:nvSpPr>
          <p:cNvPr id="24" name="Segnaposto contenuto 2">
            <a:extLst>
              <a:ext uri="{FF2B5EF4-FFF2-40B4-BE49-F238E27FC236}">
                <a16:creationId xmlns:a16="http://schemas.microsoft.com/office/drawing/2014/main" id="{1214256A-0355-1E4E-9840-A7709B19ADB4}"/>
              </a:ext>
            </a:extLst>
          </p:cNvPr>
          <p:cNvSpPr txBox="1">
            <a:spLocks/>
          </p:cNvSpPr>
          <p:nvPr/>
        </p:nvSpPr>
        <p:spPr>
          <a:xfrm>
            <a:off x="7432410" y="5556571"/>
            <a:ext cx="2941675" cy="51800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Automatically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signed</a:t>
            </a:r>
            <a:r>
              <a:rPr lang="it-IT" sz="1600" dirty="0">
                <a:solidFill>
                  <a:schemeClr val="tx1"/>
                </a:solidFill>
                <a:latin typeface="Avenir Next" panose="020B0503020202020204" pitchFamily="34" charset="0"/>
              </a:rPr>
              <a:t> out from </a:t>
            </a:r>
            <a:r>
              <a:rPr lang="it-IT" sz="1600" dirty="0" err="1">
                <a:solidFill>
                  <a:schemeClr val="tx1"/>
                </a:solidFill>
                <a:latin typeface="Avenir Next" panose="020B0503020202020204" pitchFamily="34" charset="0"/>
              </a:rPr>
              <a:t>application</a:t>
            </a:r>
            <a:endParaRPr lang="it-IT" sz="1600" dirty="0">
              <a:solidFill>
                <a:schemeClr val="tx1"/>
              </a:solidFill>
              <a:latin typeface="Avenir Next" panose="020B0503020202020204" pitchFamily="34" charset="0"/>
            </a:endParaRPr>
          </a:p>
        </p:txBody>
      </p:sp>
      <p:sp>
        <p:nvSpPr>
          <p:cNvPr id="25" name="Segnaposto contenuto 2">
            <a:extLst>
              <a:ext uri="{FF2B5EF4-FFF2-40B4-BE49-F238E27FC236}">
                <a16:creationId xmlns:a16="http://schemas.microsoft.com/office/drawing/2014/main" id="{1ADD3E6F-3928-6549-BA54-E274D526CA2C}"/>
              </a:ext>
            </a:extLst>
          </p:cNvPr>
          <p:cNvSpPr txBox="1">
            <a:spLocks/>
          </p:cNvSpPr>
          <p:nvPr/>
        </p:nvSpPr>
        <p:spPr>
          <a:xfrm>
            <a:off x="7432411" y="4918824"/>
            <a:ext cx="2941675" cy="60508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Not </a:t>
            </a:r>
            <a:r>
              <a:rPr lang="it-IT" sz="1600" dirty="0" err="1">
                <a:solidFill>
                  <a:schemeClr val="tx1"/>
                </a:solidFill>
                <a:latin typeface="Avenir Next" panose="020B0503020202020204" pitchFamily="34" charset="0"/>
              </a:rPr>
              <a:t>all</a:t>
            </a:r>
            <a:r>
              <a:rPr lang="it-IT" sz="1600" dirty="0">
                <a:solidFill>
                  <a:schemeClr val="tx1"/>
                </a:solidFill>
                <a:latin typeface="Avenir Next" panose="020B0503020202020204" pitchFamily="34" charset="0"/>
              </a:rPr>
              <a:t> the </a:t>
            </a:r>
            <a:r>
              <a:rPr lang="it-IT" sz="1600" dirty="0" err="1">
                <a:solidFill>
                  <a:schemeClr val="tx1"/>
                </a:solidFill>
                <a:latin typeface="Avenir Next" panose="020B0503020202020204" pitchFamily="34" charset="0"/>
              </a:rPr>
              <a:t>universities</a:t>
            </a:r>
            <a:r>
              <a:rPr lang="it-IT" sz="1600" dirty="0">
                <a:solidFill>
                  <a:schemeClr val="tx1"/>
                </a:solidFill>
                <a:latin typeface="Avenir Next" panose="020B0503020202020204" pitchFamily="34" charset="0"/>
              </a:rPr>
              <a:t> are </a:t>
            </a:r>
            <a:r>
              <a:rPr lang="it-IT" sz="1600" dirty="0" err="1">
                <a:solidFill>
                  <a:schemeClr val="tx1"/>
                </a:solidFill>
                <a:latin typeface="Avenir Next" panose="020B0503020202020204" pitchFamily="34" charset="0"/>
              </a:rPr>
              <a:t>included</a:t>
            </a:r>
            <a:endParaRPr lang="it-IT" sz="1600" dirty="0">
              <a:solidFill>
                <a:schemeClr val="tx1"/>
              </a:solidFill>
              <a:latin typeface="Avenir Next" panose="020B0503020202020204" pitchFamily="34" charset="0"/>
            </a:endParaRPr>
          </a:p>
        </p:txBody>
      </p:sp>
      <p:sp>
        <p:nvSpPr>
          <p:cNvPr id="26" name="Segnaposto contenuto 2">
            <a:extLst>
              <a:ext uri="{FF2B5EF4-FFF2-40B4-BE49-F238E27FC236}">
                <a16:creationId xmlns:a16="http://schemas.microsoft.com/office/drawing/2014/main" id="{D9541735-505B-314F-BE45-C839F8627C14}"/>
              </a:ext>
            </a:extLst>
          </p:cNvPr>
          <p:cNvSpPr txBox="1">
            <a:spLocks/>
          </p:cNvSpPr>
          <p:nvPr/>
        </p:nvSpPr>
        <p:spPr>
          <a:xfrm>
            <a:off x="7432409" y="4257725"/>
            <a:ext cx="3028762" cy="51800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Rudimentary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interface</a:t>
            </a:r>
            <a:r>
              <a:rPr lang="it-IT" sz="1600" dirty="0">
                <a:solidFill>
                  <a:schemeClr val="tx1"/>
                </a:solidFill>
                <a:latin typeface="Avenir Next" panose="020B0503020202020204" pitchFamily="34" charset="0"/>
              </a:rPr>
              <a:t> for </a:t>
            </a:r>
            <a:r>
              <a:rPr lang="it-IT" sz="1600" dirty="0" err="1">
                <a:solidFill>
                  <a:schemeClr val="tx1"/>
                </a:solidFill>
                <a:latin typeface="Avenir Next" panose="020B0503020202020204" pitchFamily="34" charset="0"/>
              </a:rPr>
              <a:t>taking</a:t>
            </a:r>
            <a:r>
              <a:rPr lang="it-IT" sz="1600" dirty="0">
                <a:solidFill>
                  <a:schemeClr val="tx1"/>
                </a:solidFill>
                <a:latin typeface="Avenir Next" panose="020B0503020202020204" pitchFamily="34" charset="0"/>
              </a:rPr>
              <a:t> notes</a:t>
            </a:r>
          </a:p>
        </p:txBody>
      </p:sp>
      <p:sp>
        <p:nvSpPr>
          <p:cNvPr id="28" name="Segnaposto contenuto 2">
            <a:extLst>
              <a:ext uri="{FF2B5EF4-FFF2-40B4-BE49-F238E27FC236}">
                <a16:creationId xmlns:a16="http://schemas.microsoft.com/office/drawing/2014/main" id="{50B9C16A-F575-8D49-A2BD-A1D799A43B46}"/>
              </a:ext>
            </a:extLst>
          </p:cNvPr>
          <p:cNvSpPr txBox="1">
            <a:spLocks/>
          </p:cNvSpPr>
          <p:nvPr/>
        </p:nvSpPr>
        <p:spPr>
          <a:xfrm>
            <a:off x="4438242" y="3308866"/>
            <a:ext cx="2800290"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Data are </a:t>
            </a:r>
            <a:r>
              <a:rPr lang="it-IT" sz="1600" dirty="0" err="1">
                <a:solidFill>
                  <a:schemeClr val="tx1"/>
                </a:solidFill>
                <a:latin typeface="Avenir Next" panose="020B0503020202020204" pitchFamily="34" charset="0"/>
              </a:rPr>
              <a:t>automatically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taken</a:t>
            </a:r>
            <a:r>
              <a:rPr lang="it-IT" sz="1600" dirty="0">
                <a:solidFill>
                  <a:schemeClr val="tx1"/>
                </a:solidFill>
                <a:latin typeface="Avenir Next" panose="020B0503020202020204" pitchFamily="34" charset="0"/>
              </a:rPr>
              <a:t> from </a:t>
            </a:r>
            <a:r>
              <a:rPr lang="it-IT" sz="1600" dirty="0" err="1">
                <a:solidFill>
                  <a:schemeClr val="tx1"/>
                </a:solidFill>
                <a:latin typeface="Avenir Next" panose="020B0503020202020204" pitchFamily="34" charset="0"/>
              </a:rPr>
              <a:t>university</a:t>
            </a:r>
            <a:r>
              <a:rPr lang="it-IT" sz="1600" dirty="0">
                <a:solidFill>
                  <a:schemeClr val="tx1"/>
                </a:solidFill>
                <a:latin typeface="Avenir Next" panose="020B0503020202020204" pitchFamily="34" charset="0"/>
              </a:rPr>
              <a:t> career</a:t>
            </a:r>
          </a:p>
          <a:p>
            <a:pPr>
              <a:buFont typeface="Arial" panose="020B0604020202020204" pitchFamily="34" charset="0"/>
              <a:buChar char="•"/>
            </a:pPr>
            <a:endParaRPr lang="it-IT" sz="14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
        <p:nvSpPr>
          <p:cNvPr id="29" name="Segnaposto contenuto 2">
            <a:extLst>
              <a:ext uri="{FF2B5EF4-FFF2-40B4-BE49-F238E27FC236}">
                <a16:creationId xmlns:a16="http://schemas.microsoft.com/office/drawing/2014/main" id="{51B188E5-2451-6245-AAFC-F32BBA96A3EB}"/>
              </a:ext>
            </a:extLst>
          </p:cNvPr>
          <p:cNvSpPr txBox="1">
            <a:spLocks/>
          </p:cNvSpPr>
          <p:nvPr/>
        </p:nvSpPr>
        <p:spPr>
          <a:xfrm>
            <a:off x="4438241" y="4115214"/>
            <a:ext cx="2800290"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a:t>
            </a:r>
            <a:r>
              <a:rPr lang="it-IT" sz="1600" dirty="0" err="1">
                <a:solidFill>
                  <a:schemeClr val="tx1"/>
                </a:solidFill>
                <a:latin typeface="Avenir Next" panose="020B0503020202020204" pitchFamily="34" charset="0"/>
              </a:rPr>
              <a:t>tool</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intuitive to use</a:t>
            </a:r>
          </a:p>
          <a:p>
            <a:pPr>
              <a:buFont typeface="Arial" panose="020B0604020202020204" pitchFamily="34" charset="0"/>
              <a:buChar char="•"/>
            </a:pPr>
            <a:endParaRPr lang="it-IT" sz="14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
        <p:nvSpPr>
          <p:cNvPr id="31" name="Segnaposto contenuto 2">
            <a:extLst>
              <a:ext uri="{FF2B5EF4-FFF2-40B4-BE49-F238E27FC236}">
                <a16:creationId xmlns:a16="http://schemas.microsoft.com/office/drawing/2014/main" id="{A150BB9D-8818-9849-BD4A-2293522D07B3}"/>
              </a:ext>
            </a:extLst>
          </p:cNvPr>
          <p:cNvSpPr txBox="1">
            <a:spLocks/>
          </p:cNvSpPr>
          <p:nvPr/>
        </p:nvSpPr>
        <p:spPr>
          <a:xfrm>
            <a:off x="4438241" y="4549268"/>
            <a:ext cx="2800290" cy="5968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GB" sz="1600" dirty="0">
                <a:solidFill>
                  <a:schemeClr val="tx1"/>
                </a:solidFill>
                <a:latin typeface="Avenir Next" panose="020B0503020202020204" pitchFamily="34" charset="0"/>
              </a:rPr>
              <a:t>Reminder for the deadline of university fees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
        <p:nvSpPr>
          <p:cNvPr id="40" name="Titolo 1">
            <a:extLst>
              <a:ext uri="{FF2B5EF4-FFF2-40B4-BE49-F238E27FC236}">
                <a16:creationId xmlns:a16="http://schemas.microsoft.com/office/drawing/2014/main" id="{D234961F-0EC3-D64F-8171-BEC5B05C75DA}"/>
              </a:ext>
            </a:extLst>
          </p:cNvPr>
          <p:cNvSpPr txBox="1">
            <a:spLocks/>
          </p:cNvSpPr>
          <p:nvPr/>
        </p:nvSpPr>
        <p:spPr>
          <a:xfrm>
            <a:off x="285083" y="224303"/>
            <a:ext cx="5665247"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Competitors Analysis</a:t>
            </a:r>
          </a:p>
        </p:txBody>
      </p:sp>
      <p:pic>
        <p:nvPicPr>
          <p:cNvPr id="3" name="Elemento grafico 2">
            <a:extLst>
              <a:ext uri="{FF2B5EF4-FFF2-40B4-BE49-F238E27FC236}">
                <a16:creationId xmlns:a16="http://schemas.microsoft.com/office/drawing/2014/main" id="{583DCD25-AEE4-4C9E-90D1-8379632C96B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48039" y="2666781"/>
            <a:ext cx="2436722" cy="842974"/>
          </a:xfrm>
          <a:prstGeom prst="rect">
            <a:avLst/>
          </a:prstGeom>
        </p:spPr>
      </p:pic>
      <p:sp>
        <p:nvSpPr>
          <p:cNvPr id="15" name="Titolo 1">
            <a:extLst>
              <a:ext uri="{FF2B5EF4-FFF2-40B4-BE49-F238E27FC236}">
                <a16:creationId xmlns:a16="http://schemas.microsoft.com/office/drawing/2014/main" id="{CDE6182F-EA1A-FB48-A5ED-4A24F738164D}"/>
              </a:ext>
            </a:extLst>
          </p:cNvPr>
          <p:cNvSpPr txBox="1">
            <a:spLocks/>
          </p:cNvSpPr>
          <p:nvPr/>
        </p:nvSpPr>
        <p:spPr>
          <a:xfrm>
            <a:off x="670491" y="1055300"/>
            <a:ext cx="2338374"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 1</a:t>
            </a:r>
          </a:p>
        </p:txBody>
      </p:sp>
    </p:spTree>
    <p:extLst>
      <p:ext uri="{BB962C8B-B14F-4D97-AF65-F5344CB8AC3E}">
        <p14:creationId xmlns:p14="http://schemas.microsoft.com/office/powerpoint/2010/main" val="6022015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1D78CE4F-CBB0-4B4C-A4AF-1697A0C14786}"/>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Cognitive Evaluation: </a:t>
            </a:r>
            <a:r>
              <a:rPr lang="it-IT" sz="2400" b="1" dirty="0" err="1">
                <a:solidFill>
                  <a:srgbClr val="002060"/>
                </a:solidFill>
                <a:latin typeface="Avenir Next" panose="020B0503020202020204" pitchFamily="34" charset="0"/>
                <a:ea typeface="Palatino" pitchFamily="2" charset="77"/>
              </a:rPr>
              <a:t>second</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prototype</a:t>
            </a:r>
            <a:endParaRPr lang="it-IT" sz="2400" b="1" dirty="0">
              <a:solidFill>
                <a:srgbClr val="002060"/>
              </a:solidFill>
              <a:latin typeface="Avenir Next" panose="020B0503020202020204" pitchFamily="34" charset="0"/>
              <a:ea typeface="Palatino" pitchFamily="2" charset="77"/>
            </a:endParaRPr>
          </a:p>
        </p:txBody>
      </p:sp>
      <p:sp>
        <p:nvSpPr>
          <p:cNvPr id="5" name="CasellaDiTesto 40">
            <a:extLst>
              <a:ext uri="{FF2B5EF4-FFF2-40B4-BE49-F238E27FC236}">
                <a16:creationId xmlns:a16="http://schemas.microsoft.com/office/drawing/2014/main" id="{E13795B4-E671-C74E-822A-C5B98A6B323B}"/>
              </a:ext>
            </a:extLst>
          </p:cNvPr>
          <p:cNvSpPr txBox="1"/>
          <p:nvPr/>
        </p:nvSpPr>
        <p:spPr>
          <a:xfrm>
            <a:off x="198582" y="779428"/>
            <a:ext cx="2676820" cy="400110"/>
          </a:xfrm>
          <a:prstGeom prst="rect">
            <a:avLst/>
          </a:prstGeom>
          <a:noFill/>
        </p:spPr>
        <p:txBody>
          <a:bodyPr wrap="square" rtlCol="0">
            <a:spAutoFit/>
          </a:bodyPr>
          <a:lstStyle/>
          <a:p>
            <a:r>
              <a:rPr lang="it-IT" sz="2000" b="1" dirty="0">
                <a:solidFill>
                  <a:srgbClr val="0070C0"/>
                </a:solidFill>
                <a:latin typeface="Avenir Next" panose="020B0503020202020204" pitchFamily="34" charset="0"/>
              </a:rPr>
              <a:t>Courses list page</a:t>
            </a:r>
          </a:p>
        </p:txBody>
      </p:sp>
      <p:pic>
        <p:nvPicPr>
          <p:cNvPr id="6" name="Picture 19">
            <a:extLst>
              <a:ext uri="{FF2B5EF4-FFF2-40B4-BE49-F238E27FC236}">
                <a16:creationId xmlns:a16="http://schemas.microsoft.com/office/drawing/2014/main" id="{3E2AE18A-6C90-9F4A-9F95-E5B6709210FA}"/>
              </a:ext>
            </a:extLst>
          </p:cNvPr>
          <p:cNvPicPr>
            <a:picLocks noChangeAspect="1"/>
          </p:cNvPicPr>
          <p:nvPr/>
        </p:nvPicPr>
        <p:blipFill>
          <a:blip r:embed="rId2"/>
          <a:stretch>
            <a:fillRect/>
          </a:stretch>
        </p:blipFill>
        <p:spPr>
          <a:xfrm>
            <a:off x="254959" y="1828800"/>
            <a:ext cx="3331655" cy="4714712"/>
          </a:xfrm>
          <a:prstGeom prst="rect">
            <a:avLst/>
          </a:prstGeom>
        </p:spPr>
      </p:pic>
      <p:pic>
        <p:nvPicPr>
          <p:cNvPr id="3" name="Immagine 2">
            <a:extLst>
              <a:ext uri="{FF2B5EF4-FFF2-40B4-BE49-F238E27FC236}">
                <a16:creationId xmlns:a16="http://schemas.microsoft.com/office/drawing/2014/main" id="{069C6901-E278-7942-B6F7-CE4ECC348AAF}"/>
              </a:ext>
            </a:extLst>
          </p:cNvPr>
          <p:cNvPicPr>
            <a:picLocks noChangeAspect="1"/>
          </p:cNvPicPr>
          <p:nvPr/>
        </p:nvPicPr>
        <p:blipFill>
          <a:blip r:embed="rId3"/>
          <a:stretch>
            <a:fillRect/>
          </a:stretch>
        </p:blipFill>
        <p:spPr>
          <a:xfrm>
            <a:off x="4190103" y="835461"/>
            <a:ext cx="4101440" cy="5873319"/>
          </a:xfrm>
          <a:prstGeom prst="rect">
            <a:avLst/>
          </a:prstGeom>
        </p:spPr>
      </p:pic>
      <p:pic>
        <p:nvPicPr>
          <p:cNvPr id="8" name="Immagine 7">
            <a:extLst>
              <a:ext uri="{FF2B5EF4-FFF2-40B4-BE49-F238E27FC236}">
                <a16:creationId xmlns:a16="http://schemas.microsoft.com/office/drawing/2014/main" id="{67E5D51F-9467-104D-B5E3-BCBF268C1973}"/>
              </a:ext>
            </a:extLst>
          </p:cNvPr>
          <p:cNvPicPr>
            <a:picLocks noChangeAspect="1"/>
          </p:cNvPicPr>
          <p:nvPr/>
        </p:nvPicPr>
        <p:blipFill>
          <a:blip r:embed="rId4"/>
          <a:stretch>
            <a:fillRect/>
          </a:stretch>
        </p:blipFill>
        <p:spPr>
          <a:xfrm>
            <a:off x="8001898" y="751190"/>
            <a:ext cx="4101440" cy="5901556"/>
          </a:xfrm>
          <a:prstGeom prst="rect">
            <a:avLst/>
          </a:prstGeom>
        </p:spPr>
      </p:pic>
      <p:sp>
        <p:nvSpPr>
          <p:cNvPr id="10" name="Freccia destra con strisce 9">
            <a:extLst>
              <a:ext uri="{FF2B5EF4-FFF2-40B4-BE49-F238E27FC236}">
                <a16:creationId xmlns:a16="http://schemas.microsoft.com/office/drawing/2014/main" id="{7A030222-D4FA-D542-A66C-20ABD82C203A}"/>
              </a:ext>
            </a:extLst>
          </p:cNvPr>
          <p:cNvSpPr/>
          <p:nvPr/>
        </p:nvSpPr>
        <p:spPr>
          <a:xfrm>
            <a:off x="3505200" y="3603981"/>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085284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1D78CE4F-CBB0-4B4C-A4AF-1697A0C14786}"/>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Cognitive Evaluation: </a:t>
            </a:r>
            <a:r>
              <a:rPr lang="it-IT" sz="2400" b="1" dirty="0" err="1">
                <a:solidFill>
                  <a:srgbClr val="002060"/>
                </a:solidFill>
                <a:latin typeface="Avenir Next" panose="020B0503020202020204" pitchFamily="34" charset="0"/>
                <a:ea typeface="Palatino" pitchFamily="2" charset="77"/>
              </a:rPr>
              <a:t>second</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prototype</a:t>
            </a:r>
            <a:endParaRPr lang="it-IT" sz="2400" b="1" dirty="0">
              <a:solidFill>
                <a:srgbClr val="002060"/>
              </a:solidFill>
              <a:latin typeface="Avenir Next" panose="020B0503020202020204" pitchFamily="34" charset="0"/>
              <a:ea typeface="Palatino" pitchFamily="2" charset="77"/>
            </a:endParaRPr>
          </a:p>
        </p:txBody>
      </p:sp>
      <p:sp>
        <p:nvSpPr>
          <p:cNvPr id="5" name="CasellaDiTesto 40">
            <a:extLst>
              <a:ext uri="{FF2B5EF4-FFF2-40B4-BE49-F238E27FC236}">
                <a16:creationId xmlns:a16="http://schemas.microsoft.com/office/drawing/2014/main" id="{E13795B4-E671-C74E-822A-C5B98A6B323B}"/>
              </a:ext>
            </a:extLst>
          </p:cNvPr>
          <p:cNvSpPr txBox="1"/>
          <p:nvPr/>
        </p:nvSpPr>
        <p:spPr>
          <a:xfrm>
            <a:off x="198582" y="779428"/>
            <a:ext cx="2914732" cy="400110"/>
          </a:xfrm>
          <a:prstGeom prst="rect">
            <a:avLst/>
          </a:prstGeom>
          <a:noFill/>
        </p:spPr>
        <p:txBody>
          <a:bodyPr wrap="square" rtlCol="0">
            <a:spAutoFit/>
          </a:bodyPr>
          <a:lstStyle/>
          <a:p>
            <a:r>
              <a:rPr lang="it-IT" sz="2000" b="1" dirty="0">
                <a:solidFill>
                  <a:srgbClr val="0070C0"/>
                </a:solidFill>
                <a:latin typeface="Avenir Next" panose="020B0503020202020204" pitchFamily="34" charset="0"/>
              </a:rPr>
              <a:t>Add new </a:t>
            </a:r>
            <a:r>
              <a:rPr lang="it-IT" sz="2000" b="1" dirty="0" err="1">
                <a:solidFill>
                  <a:srgbClr val="0070C0"/>
                </a:solidFill>
                <a:latin typeface="Avenir Next" panose="020B0503020202020204" pitchFamily="34" charset="0"/>
              </a:rPr>
              <a:t>course</a:t>
            </a:r>
            <a:r>
              <a:rPr lang="it-IT" sz="2000" b="1" dirty="0">
                <a:solidFill>
                  <a:srgbClr val="0070C0"/>
                </a:solidFill>
                <a:latin typeface="Avenir Next" panose="020B0503020202020204" pitchFamily="34" charset="0"/>
              </a:rPr>
              <a:t> page</a:t>
            </a:r>
          </a:p>
        </p:txBody>
      </p:sp>
      <p:sp>
        <p:nvSpPr>
          <p:cNvPr id="10" name="Freccia destra con strisce 9">
            <a:extLst>
              <a:ext uri="{FF2B5EF4-FFF2-40B4-BE49-F238E27FC236}">
                <a16:creationId xmlns:a16="http://schemas.microsoft.com/office/drawing/2014/main" id="{7A030222-D4FA-D542-A66C-20ABD82C203A}"/>
              </a:ext>
            </a:extLst>
          </p:cNvPr>
          <p:cNvSpPr/>
          <p:nvPr/>
        </p:nvSpPr>
        <p:spPr>
          <a:xfrm>
            <a:off x="4963634" y="3657616"/>
            <a:ext cx="1372663" cy="622351"/>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4" name="Immagine 3">
            <a:extLst>
              <a:ext uri="{FF2B5EF4-FFF2-40B4-BE49-F238E27FC236}">
                <a16:creationId xmlns:a16="http://schemas.microsoft.com/office/drawing/2014/main" id="{3AAE9477-1198-5E43-B3A2-AEE5853503D4}"/>
              </a:ext>
            </a:extLst>
          </p:cNvPr>
          <p:cNvPicPr>
            <a:picLocks noChangeAspect="1"/>
          </p:cNvPicPr>
          <p:nvPr/>
        </p:nvPicPr>
        <p:blipFill>
          <a:blip r:embed="rId2"/>
          <a:stretch>
            <a:fillRect/>
          </a:stretch>
        </p:blipFill>
        <p:spPr>
          <a:xfrm>
            <a:off x="6096000" y="1395040"/>
            <a:ext cx="3637484" cy="5147499"/>
          </a:xfrm>
          <a:prstGeom prst="rect">
            <a:avLst/>
          </a:prstGeom>
        </p:spPr>
      </p:pic>
      <p:pic>
        <p:nvPicPr>
          <p:cNvPr id="9" name="Picture 6">
            <a:extLst>
              <a:ext uri="{FF2B5EF4-FFF2-40B4-BE49-F238E27FC236}">
                <a16:creationId xmlns:a16="http://schemas.microsoft.com/office/drawing/2014/main" id="{DCAB3531-FDC2-5844-BA4E-40419DBB2A77}"/>
              </a:ext>
            </a:extLst>
          </p:cNvPr>
          <p:cNvPicPr>
            <a:picLocks noChangeAspect="1"/>
          </p:cNvPicPr>
          <p:nvPr/>
        </p:nvPicPr>
        <p:blipFill>
          <a:blip r:embed="rId3"/>
          <a:stretch>
            <a:fillRect/>
          </a:stretch>
        </p:blipFill>
        <p:spPr>
          <a:xfrm>
            <a:off x="1094796" y="1395041"/>
            <a:ext cx="3637484" cy="5147499"/>
          </a:xfrm>
          <a:prstGeom prst="rect">
            <a:avLst/>
          </a:prstGeom>
        </p:spPr>
      </p:pic>
    </p:spTree>
    <p:extLst>
      <p:ext uri="{BB962C8B-B14F-4D97-AF65-F5344CB8AC3E}">
        <p14:creationId xmlns:p14="http://schemas.microsoft.com/office/powerpoint/2010/main" val="36628169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4492239" y="2858262"/>
            <a:ext cx="7766936" cy="1646302"/>
          </a:xfrm>
        </p:spPr>
        <p:txBody>
          <a:bodyPr/>
          <a:lstStyle/>
          <a:p>
            <a:pPr algn="l"/>
            <a:r>
              <a:rPr lang="en-GB" dirty="0">
                <a:solidFill>
                  <a:schemeClr val="tx1"/>
                </a:solidFill>
                <a:latin typeface="Avenir Next" panose="020B0503020202020204" pitchFamily="34" charset="0"/>
              </a:rPr>
              <a:t>EXPERT BASED EVALUATION</a:t>
            </a:r>
            <a:br>
              <a:rPr lang="en-GB" dirty="0">
                <a:solidFill>
                  <a:schemeClr val="tx1"/>
                </a:solidFill>
                <a:latin typeface="Avenir Next" panose="020B0503020202020204" pitchFamily="34" charset="0"/>
              </a:rPr>
            </a:br>
            <a:r>
              <a:rPr lang="en-GB" sz="4000" dirty="0">
                <a:solidFill>
                  <a:schemeClr val="tx1"/>
                </a:solidFill>
                <a:latin typeface="Avenir Next" panose="020B0503020202020204" pitchFamily="34" charset="0"/>
              </a:rPr>
              <a:t>Heuristic Evaluation</a:t>
            </a:r>
            <a:endParaRPr lang="en-GB" dirty="0">
              <a:solidFill>
                <a:schemeClr val="tx1"/>
              </a:solidFill>
              <a:latin typeface="Avenir Next" panose="020B0503020202020204" pitchFamily="34" charset="0"/>
            </a:endParaRPr>
          </a:p>
        </p:txBody>
      </p:sp>
    </p:spTree>
    <p:extLst>
      <p:ext uri="{BB962C8B-B14F-4D97-AF65-F5344CB8AC3E}">
        <p14:creationId xmlns:p14="http://schemas.microsoft.com/office/powerpoint/2010/main" val="3919910519"/>
      </p:ext>
    </p:extLst>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815A7B4-532E-48C9-AC24-D78ACF333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10" name="Freeform 14">
              <a:extLst>
                <a:ext uri="{FF2B5EF4-FFF2-40B4-BE49-F238E27FC236}">
                  <a16:creationId xmlns:a16="http://schemas.microsoft.com/office/drawing/2014/main" id="{D40109F4-CE5C-45F4-856E-F3F69C9FD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1" name="Straight Connector 10">
              <a:extLst>
                <a:ext uri="{FF2B5EF4-FFF2-40B4-BE49-F238E27FC236}">
                  <a16:creationId xmlns:a16="http://schemas.microsoft.com/office/drawing/2014/main" id="{3CBAA4DE-3D7B-460B-AE98-D9F9990C0B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BF1ED3E-4F80-4AF6-A41B-44F53DDE61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C0B2D747-3E31-45C5-9A98-A9710A585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A15FD4BA-3020-462D-8BE8-B3A65B8E49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304284A-7318-4DD5-898C-2F6B23C77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9DF48E66-B635-4509-B115-E0987C01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E3B96D94-5F5A-4F4C-810C-917BF4D26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7F3782D6-BFF8-4389-9D39-A023ADAA9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ECE162D4-FCAE-441B-B5E9-C91DE6212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1" name="Isosceles Triangle 20">
            <a:extLst>
              <a:ext uri="{FF2B5EF4-FFF2-40B4-BE49-F238E27FC236}">
                <a16:creationId xmlns:a16="http://schemas.microsoft.com/office/drawing/2014/main" id="{F6E918B1-FA59-42EF-8A8E-B0F3D1E540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4" name="Tabella 3">
            <a:extLst>
              <a:ext uri="{FF2B5EF4-FFF2-40B4-BE49-F238E27FC236}">
                <a16:creationId xmlns:a16="http://schemas.microsoft.com/office/drawing/2014/main" id="{AEB80E1F-EAC4-474D-AE02-EC048BBABA81}"/>
              </a:ext>
            </a:extLst>
          </p:cNvPr>
          <p:cNvGraphicFramePr>
            <a:graphicFrameLocks noGrp="1"/>
          </p:cNvGraphicFramePr>
          <p:nvPr>
            <p:extLst>
              <p:ext uri="{D42A27DB-BD31-4B8C-83A1-F6EECF244321}">
                <p14:modId xmlns:p14="http://schemas.microsoft.com/office/powerpoint/2010/main" val="40955005"/>
              </p:ext>
            </p:extLst>
          </p:nvPr>
        </p:nvGraphicFramePr>
        <p:xfrm>
          <a:off x="964864" y="1425878"/>
          <a:ext cx="6058462" cy="4082506"/>
        </p:xfrm>
        <a:graphic>
          <a:graphicData uri="http://schemas.openxmlformats.org/drawingml/2006/table">
            <a:tbl>
              <a:tblPr firstRow="1" firstCol="1" lastRow="1" lastCol="1" bandRow="1" bandCol="1">
                <a:tableStyleId>{5940675A-B579-460E-94D1-54222C63F5DA}</a:tableStyleId>
              </a:tblPr>
              <a:tblGrid>
                <a:gridCol w="1430780">
                  <a:extLst>
                    <a:ext uri="{9D8B030D-6E8A-4147-A177-3AD203B41FA5}">
                      <a16:colId xmlns:a16="http://schemas.microsoft.com/office/drawing/2014/main" val="3048614636"/>
                    </a:ext>
                  </a:extLst>
                </a:gridCol>
                <a:gridCol w="1618667">
                  <a:extLst>
                    <a:ext uri="{9D8B030D-6E8A-4147-A177-3AD203B41FA5}">
                      <a16:colId xmlns:a16="http://schemas.microsoft.com/office/drawing/2014/main" val="431744205"/>
                    </a:ext>
                  </a:extLst>
                </a:gridCol>
                <a:gridCol w="1173925">
                  <a:extLst>
                    <a:ext uri="{9D8B030D-6E8A-4147-A177-3AD203B41FA5}">
                      <a16:colId xmlns:a16="http://schemas.microsoft.com/office/drawing/2014/main" val="174689296"/>
                    </a:ext>
                  </a:extLst>
                </a:gridCol>
                <a:gridCol w="1835090">
                  <a:extLst>
                    <a:ext uri="{9D8B030D-6E8A-4147-A177-3AD203B41FA5}">
                      <a16:colId xmlns:a16="http://schemas.microsoft.com/office/drawing/2014/main" val="1512502806"/>
                    </a:ext>
                  </a:extLst>
                </a:gridCol>
              </a:tblGrid>
              <a:tr h="612603">
                <a:tc>
                  <a:txBody>
                    <a:bodyPr/>
                    <a:lstStyle/>
                    <a:p>
                      <a:pPr lvl="0" algn="l" fontAlgn="t">
                        <a:spcBef>
                          <a:spcPts val="0"/>
                        </a:spcBef>
                        <a:spcAft>
                          <a:spcPts val="0"/>
                        </a:spcAft>
                      </a:pPr>
                      <a:r>
                        <a:rPr lang="it-IT" sz="1500" b="1" u="none" strike="noStrike" dirty="0">
                          <a:solidFill>
                            <a:schemeClr val="bg1"/>
                          </a:solidFill>
                          <a:effectLst/>
                        </a:rPr>
                        <a:t>Frame</a:t>
                      </a:r>
                      <a:endParaRPr lang="it-IT" sz="2200" b="0" i="0" u="none" strike="noStrike" dirty="0">
                        <a:solidFill>
                          <a:schemeClr val="bg1"/>
                        </a:solidFill>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w="12700" cmpd="sng">
                      <a:noFill/>
                      <a:prstDash val="solid"/>
                    </a:lnTlToBr>
                    <a:lnBlToTr w="12700" cmpd="sng">
                      <a:noFill/>
                      <a:prstDash val="solid"/>
                    </a:lnBlToTr>
                    <a:solidFill>
                      <a:srgbClr val="0071C0"/>
                    </a:solidFill>
                  </a:tcPr>
                </a:tc>
                <a:tc>
                  <a:txBody>
                    <a:bodyPr/>
                    <a:lstStyle/>
                    <a:p>
                      <a:pPr algn="l" fontAlgn="t">
                        <a:spcBef>
                          <a:spcPts val="0"/>
                        </a:spcBef>
                        <a:spcAft>
                          <a:spcPts val="0"/>
                        </a:spcAft>
                      </a:pPr>
                      <a:r>
                        <a:rPr lang="it-IT" sz="1500" b="1" u="none" strike="noStrike" dirty="0" err="1">
                          <a:solidFill>
                            <a:schemeClr val="bg1"/>
                          </a:solidFill>
                          <a:effectLst/>
                        </a:rPr>
                        <a:t>Heuristic</a:t>
                      </a:r>
                      <a:r>
                        <a:rPr lang="it-IT" sz="1500" b="1" u="none" strike="noStrike" dirty="0">
                          <a:solidFill>
                            <a:schemeClr val="bg1"/>
                          </a:solidFill>
                          <a:effectLst/>
                        </a:rPr>
                        <a:t> </a:t>
                      </a:r>
                      <a:r>
                        <a:rPr lang="it-IT" sz="1500" b="1" u="none" strike="noStrike" dirty="0" err="1">
                          <a:solidFill>
                            <a:schemeClr val="bg1"/>
                          </a:solidFill>
                          <a:effectLst/>
                        </a:rPr>
                        <a:t>violated</a:t>
                      </a:r>
                      <a:endParaRPr lang="it-IT" sz="2200" b="0" i="0" u="none" strike="noStrike" dirty="0">
                        <a:solidFill>
                          <a:schemeClr val="bg1"/>
                        </a:solidFill>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w="12700" cmpd="sng">
                      <a:noFill/>
                      <a:prstDash val="solid"/>
                    </a:lnTlToBr>
                    <a:lnBlToTr w="12700" cmpd="sng">
                      <a:noFill/>
                      <a:prstDash val="solid"/>
                    </a:lnBlToTr>
                    <a:solidFill>
                      <a:srgbClr val="0071C0"/>
                    </a:solidFill>
                  </a:tcPr>
                </a:tc>
                <a:tc>
                  <a:txBody>
                    <a:bodyPr/>
                    <a:lstStyle/>
                    <a:p>
                      <a:pPr algn="l" fontAlgn="t">
                        <a:spcBef>
                          <a:spcPts val="0"/>
                        </a:spcBef>
                        <a:spcAft>
                          <a:spcPts val="0"/>
                        </a:spcAft>
                      </a:pPr>
                      <a:r>
                        <a:rPr lang="it-IT" sz="1500" b="1" u="none" strike="noStrike" dirty="0" err="1">
                          <a:solidFill>
                            <a:schemeClr val="bg1"/>
                          </a:solidFill>
                          <a:effectLst/>
                        </a:rPr>
                        <a:t>Severity</a:t>
                      </a:r>
                      <a:endParaRPr lang="it-IT" sz="2200" b="0" i="0" u="none" strike="noStrike" dirty="0">
                        <a:solidFill>
                          <a:schemeClr val="bg1"/>
                        </a:solidFill>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w="12700" cmpd="sng">
                      <a:noFill/>
                      <a:prstDash val="solid"/>
                    </a:lnTlToBr>
                    <a:lnBlToTr w="12700" cmpd="sng">
                      <a:noFill/>
                      <a:prstDash val="solid"/>
                    </a:lnBlToTr>
                    <a:solidFill>
                      <a:srgbClr val="0071C0"/>
                    </a:solidFill>
                  </a:tcPr>
                </a:tc>
                <a:tc>
                  <a:txBody>
                    <a:bodyPr/>
                    <a:lstStyle/>
                    <a:p>
                      <a:pPr algn="l" fontAlgn="t">
                        <a:spcBef>
                          <a:spcPts val="0"/>
                        </a:spcBef>
                        <a:spcAft>
                          <a:spcPts val="0"/>
                        </a:spcAft>
                      </a:pPr>
                      <a:r>
                        <a:rPr lang="it-IT" sz="1500" b="1" u="none" strike="noStrike" dirty="0" err="1">
                          <a:solidFill>
                            <a:schemeClr val="bg1"/>
                          </a:solidFill>
                          <a:effectLst/>
                        </a:rPr>
                        <a:t>Description</a:t>
                      </a:r>
                      <a:r>
                        <a:rPr lang="it-IT" sz="1500" b="1" u="none" strike="noStrike" dirty="0">
                          <a:solidFill>
                            <a:schemeClr val="bg1"/>
                          </a:solidFill>
                          <a:effectLst/>
                        </a:rPr>
                        <a:t> / </a:t>
                      </a:r>
                      <a:r>
                        <a:rPr lang="it-IT" sz="1500" b="1" u="none" strike="noStrike" dirty="0" err="1">
                          <a:solidFill>
                            <a:schemeClr val="bg1"/>
                          </a:solidFill>
                          <a:effectLst/>
                        </a:rPr>
                        <a:t>Comment</a:t>
                      </a:r>
                      <a:endParaRPr lang="it-IT" sz="2200" b="0" i="0" u="none" strike="noStrike" dirty="0">
                        <a:solidFill>
                          <a:schemeClr val="bg1"/>
                        </a:solidFill>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w="12700" cmpd="sng">
                      <a:noFill/>
                      <a:prstDash val="solid"/>
                    </a:lnTlToBr>
                    <a:lnBlToTr w="12700" cmpd="sng">
                      <a:noFill/>
                      <a:prstDash val="solid"/>
                    </a:lnBlToTr>
                    <a:solidFill>
                      <a:srgbClr val="0071C0"/>
                    </a:solidFill>
                  </a:tcPr>
                </a:tc>
                <a:extLst>
                  <a:ext uri="{0D108BD9-81ED-4DB2-BD59-A6C34878D82A}">
                    <a16:rowId xmlns:a16="http://schemas.microsoft.com/office/drawing/2014/main" val="3598726025"/>
                  </a:ext>
                </a:extLst>
              </a:tr>
              <a:tr h="612603">
                <a:tc>
                  <a:txBody>
                    <a:bodyPr/>
                    <a:lstStyle/>
                    <a:p>
                      <a:pPr algn="l" fontAlgn="t">
                        <a:spcBef>
                          <a:spcPts val="0"/>
                        </a:spcBef>
                        <a:spcAft>
                          <a:spcPts val="0"/>
                        </a:spcAft>
                      </a:pPr>
                      <a:r>
                        <a:rPr lang="it-IT" sz="1500" b="0" u="none" strike="noStrike" dirty="0">
                          <a:effectLst/>
                        </a:rPr>
                        <a:t>My </a:t>
                      </a:r>
                      <a:r>
                        <a:rPr lang="it-IT" sz="1500" b="0" u="none" strike="noStrike" dirty="0" err="1">
                          <a:effectLst/>
                        </a:rPr>
                        <a:t>courses</a:t>
                      </a:r>
                      <a:endParaRPr lang="it-IT"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dirty="0">
                          <a:effectLst/>
                        </a:rPr>
                        <a:t>Error prevention</a:t>
                      </a:r>
                      <a:endParaRPr lang="en-GB"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a:effectLst/>
                        </a:rPr>
                        <a:t>3</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a:effectLst/>
                        </a:rPr>
                        <a:t>Make clear how to start the search</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1138812302"/>
                  </a:ext>
                </a:extLst>
              </a:tr>
              <a:tr h="1972681">
                <a:tc>
                  <a:txBody>
                    <a:bodyPr/>
                    <a:lstStyle/>
                    <a:p>
                      <a:pPr algn="l" fontAlgn="t">
                        <a:spcBef>
                          <a:spcPts val="0"/>
                        </a:spcBef>
                        <a:spcAft>
                          <a:spcPts val="0"/>
                        </a:spcAft>
                      </a:pPr>
                      <a:r>
                        <a:rPr lang="it-IT" sz="1500" b="0" u="none" strike="noStrike" dirty="0">
                          <a:effectLst/>
                        </a:rPr>
                        <a:t>My </a:t>
                      </a:r>
                      <a:r>
                        <a:rPr lang="it-IT" sz="1500" b="0" u="none" strike="noStrike" dirty="0" err="1">
                          <a:effectLst/>
                        </a:rPr>
                        <a:t>courses</a:t>
                      </a:r>
                      <a:endParaRPr lang="it-IT"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dirty="0">
                          <a:effectLst/>
                        </a:rPr>
                        <a:t>Aesthetic and minimalist design</a:t>
                      </a:r>
                      <a:endParaRPr lang="en-GB"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a:effectLst/>
                        </a:rPr>
                        <a:t>2</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dirty="0">
                          <a:effectLst/>
                        </a:rPr>
                        <a:t>The page is full of information. Consider to prioritize relevant information and use hierarchy</a:t>
                      </a:r>
                      <a:endParaRPr lang="en-GB"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3787591442"/>
                  </a:ext>
                </a:extLst>
              </a:tr>
              <a:tr h="884619">
                <a:tc>
                  <a:txBody>
                    <a:bodyPr/>
                    <a:lstStyle/>
                    <a:p>
                      <a:pPr algn="l" fontAlgn="t">
                        <a:spcBef>
                          <a:spcPts val="0"/>
                        </a:spcBef>
                        <a:spcAft>
                          <a:spcPts val="0"/>
                        </a:spcAft>
                      </a:pPr>
                      <a:r>
                        <a:rPr lang="en-GB" sz="1500" b="0" u="none" strike="noStrike">
                          <a:effectLst/>
                        </a:rPr>
                        <a:t>Edit note</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a:effectLst/>
                        </a:rPr>
                        <a:t>Error prevention</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a:effectLst/>
                        </a:rPr>
                        <a:t>3</a:t>
                      </a:r>
                      <a:endParaRPr lang="en-GB" sz="2200" b="0" i="0" u="none" strike="noStrike">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tc>
                  <a:txBody>
                    <a:bodyPr/>
                    <a:lstStyle/>
                    <a:p>
                      <a:pPr algn="l" fontAlgn="t">
                        <a:spcBef>
                          <a:spcPts val="0"/>
                        </a:spcBef>
                        <a:spcAft>
                          <a:spcPts val="0"/>
                        </a:spcAft>
                      </a:pPr>
                      <a:r>
                        <a:rPr lang="en-GB" sz="1500" b="0" u="none" strike="noStrike" dirty="0">
                          <a:effectLst/>
                        </a:rPr>
                        <a:t>Consider to add a confirmation message</a:t>
                      </a:r>
                      <a:endParaRPr lang="en-GB" sz="2200" b="0" i="0" u="none" strike="noStrike" dirty="0">
                        <a:effectLst/>
                        <a:latin typeface="Avenir Next" panose="020B0503020202020204" pitchFamily="34" charset="0"/>
                      </a:endParaRPr>
                    </a:p>
                  </a:txBody>
                  <a:tcPr marL="82882" marR="82882" marT="11511" marB="0" anchor="ctr">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1677208962"/>
                  </a:ext>
                </a:extLst>
              </a:tr>
            </a:tbl>
          </a:graphicData>
        </a:graphic>
      </p:graphicFrame>
      <p:sp>
        <p:nvSpPr>
          <p:cNvPr id="20" name="CasellaDiTesto 40">
            <a:extLst>
              <a:ext uri="{FF2B5EF4-FFF2-40B4-BE49-F238E27FC236}">
                <a16:creationId xmlns:a16="http://schemas.microsoft.com/office/drawing/2014/main" id="{AAA627F6-0DA3-FE48-8471-CC16D0164C5A}"/>
              </a:ext>
            </a:extLst>
          </p:cNvPr>
          <p:cNvSpPr txBox="1"/>
          <p:nvPr/>
        </p:nvSpPr>
        <p:spPr>
          <a:xfrm>
            <a:off x="863600" y="300257"/>
            <a:ext cx="3416092"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Heuristic</a:t>
            </a:r>
            <a:r>
              <a:rPr lang="it-IT" sz="2400" b="1" dirty="0">
                <a:solidFill>
                  <a:srgbClr val="0070C0"/>
                </a:solidFill>
                <a:latin typeface="Avenir Next" panose="020B0503020202020204" pitchFamily="34" charset="0"/>
              </a:rPr>
              <a:t> </a:t>
            </a:r>
            <a:r>
              <a:rPr lang="it-IT" sz="2400" b="1" dirty="0">
                <a:solidFill>
                  <a:srgbClr val="002060"/>
                </a:solidFill>
                <a:latin typeface="Avenir Next" panose="020B0503020202020204" pitchFamily="34" charset="0"/>
                <a:ea typeface="Palatino" pitchFamily="2" charset="77"/>
              </a:rPr>
              <a:t>Evaluation</a:t>
            </a:r>
          </a:p>
        </p:txBody>
      </p:sp>
      <p:sp>
        <p:nvSpPr>
          <p:cNvPr id="22" name="CasellaDiTesto 40">
            <a:extLst>
              <a:ext uri="{FF2B5EF4-FFF2-40B4-BE49-F238E27FC236}">
                <a16:creationId xmlns:a16="http://schemas.microsoft.com/office/drawing/2014/main" id="{E01B644B-C087-7C44-B49B-4D43B671156F}"/>
              </a:ext>
            </a:extLst>
          </p:cNvPr>
          <p:cNvSpPr txBox="1"/>
          <p:nvPr/>
        </p:nvSpPr>
        <p:spPr>
          <a:xfrm>
            <a:off x="882283" y="893845"/>
            <a:ext cx="1911797" cy="400110"/>
          </a:xfrm>
          <a:prstGeom prst="rect">
            <a:avLst/>
          </a:prstGeom>
          <a:noFill/>
        </p:spPr>
        <p:txBody>
          <a:bodyPr wrap="square" rtlCol="0">
            <a:spAutoFit/>
          </a:bodyPr>
          <a:lstStyle/>
          <a:p>
            <a:r>
              <a:rPr lang="it-IT" sz="2000" b="1" dirty="0">
                <a:solidFill>
                  <a:srgbClr val="0070C0"/>
                </a:solidFill>
                <a:latin typeface="Avenir Next" panose="020B0503020202020204" pitchFamily="34" charset="0"/>
              </a:rPr>
              <a:t>Evaluation</a:t>
            </a:r>
          </a:p>
        </p:txBody>
      </p:sp>
      <p:sp>
        <p:nvSpPr>
          <p:cNvPr id="5" name="Rettangolo 4">
            <a:extLst>
              <a:ext uri="{FF2B5EF4-FFF2-40B4-BE49-F238E27FC236}">
                <a16:creationId xmlns:a16="http://schemas.microsoft.com/office/drawing/2014/main" id="{9913FA95-BAA6-9B4F-8E7A-E137E6D40F8B}"/>
              </a:ext>
            </a:extLst>
          </p:cNvPr>
          <p:cNvSpPr/>
          <p:nvPr/>
        </p:nvSpPr>
        <p:spPr>
          <a:xfrm>
            <a:off x="7603759" y="-82361"/>
            <a:ext cx="4588241" cy="7094250"/>
          </a:xfrm>
          <a:prstGeom prst="rect">
            <a:avLst/>
          </a:prstGeom>
          <a:solidFill>
            <a:schemeClr val="bg1"/>
          </a:solidFill>
        </p:spPr>
        <p:txBody>
          <a:bodyPr wrap="square" tIns="0" bIns="0">
            <a:spAutoFit/>
          </a:bodyPr>
          <a:lstStyle/>
          <a:p>
            <a:endParaRPr lang="it-IT" sz="2000" b="1" dirty="0">
              <a:solidFill>
                <a:srgbClr val="0070C0"/>
              </a:solidFill>
              <a:latin typeface="Avenir Next" panose="020B0503020202020204" pitchFamily="34" charset="0"/>
            </a:endParaRPr>
          </a:p>
          <a:p>
            <a:endParaRPr lang="it-IT" sz="2000" b="1" dirty="0">
              <a:solidFill>
                <a:srgbClr val="0070C0"/>
              </a:solidFill>
              <a:latin typeface="Avenir Next" panose="020B0503020202020204" pitchFamily="34" charset="0"/>
            </a:endParaRPr>
          </a:p>
          <a:p>
            <a:endParaRPr lang="it-IT" sz="2000" b="1" dirty="0">
              <a:solidFill>
                <a:srgbClr val="0070C0"/>
              </a:solidFill>
              <a:latin typeface="Avenir Next" panose="020B0503020202020204" pitchFamily="34" charset="0"/>
            </a:endParaRPr>
          </a:p>
          <a:p>
            <a:r>
              <a:rPr lang="it-IT" sz="2000" b="1" dirty="0" err="1">
                <a:solidFill>
                  <a:srgbClr val="0070C0"/>
                </a:solidFill>
                <a:latin typeface="Avenir Next" panose="020B0503020202020204" pitchFamily="34" charset="0"/>
              </a:rPr>
              <a:t>Heuristics</a:t>
            </a:r>
            <a:r>
              <a:rPr lang="it-IT" b="1" dirty="0">
                <a:latin typeface="Avenir Next" panose="020B0503020202020204" pitchFamily="34" charset="0"/>
                <a:ea typeface="Times New Roman" panose="02020603050405020304" pitchFamily="18" charset="0"/>
              </a:rPr>
              <a:t> </a:t>
            </a:r>
            <a:r>
              <a:rPr lang="it-IT" sz="2000" b="1" dirty="0" err="1">
                <a:solidFill>
                  <a:srgbClr val="0070C0"/>
                </a:solidFill>
                <a:latin typeface="Avenir Next" panose="020B0503020202020204" pitchFamily="34" charset="0"/>
              </a:rPr>
              <a:t>used</a:t>
            </a:r>
            <a:endParaRPr lang="it-IT" sz="2000" b="1" dirty="0">
              <a:solidFill>
                <a:srgbClr val="0070C0"/>
              </a:solidFill>
              <a:latin typeface="Avenir Next" panose="020B0503020202020204" pitchFamily="34" charset="0"/>
            </a:endParaRPr>
          </a:p>
          <a:p>
            <a:endParaRPr lang="it-IT" sz="12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it-IT" sz="1600" dirty="0" err="1">
                <a:latin typeface="Avenir Next" panose="020B0503020202020204" pitchFamily="34" charset="0"/>
                <a:ea typeface="Times New Roman" panose="02020603050405020304" pitchFamily="18" charset="0"/>
              </a:rPr>
              <a:t>Visibility</a:t>
            </a:r>
            <a:r>
              <a:rPr lang="it-IT" sz="1600" dirty="0">
                <a:latin typeface="Avenir Next" panose="020B0503020202020204" pitchFamily="34" charset="0"/>
                <a:ea typeface="Times New Roman" panose="02020603050405020304" pitchFamily="18" charset="0"/>
              </a:rPr>
              <a:t> of </a:t>
            </a:r>
            <a:r>
              <a:rPr lang="it-IT" sz="1600" dirty="0" err="1">
                <a:latin typeface="Avenir Next" panose="020B0503020202020204" pitchFamily="34" charset="0"/>
                <a:ea typeface="Times New Roman" panose="02020603050405020304" pitchFamily="18" charset="0"/>
              </a:rPr>
              <a:t>system</a:t>
            </a:r>
            <a:r>
              <a:rPr lang="it-IT" sz="1600" dirty="0">
                <a:latin typeface="Avenir Next" panose="020B0503020202020204" pitchFamily="34" charset="0"/>
                <a:ea typeface="Times New Roman" panose="02020603050405020304" pitchFamily="18" charset="0"/>
              </a:rPr>
              <a:t> status</a:t>
            </a:r>
          </a:p>
          <a:p>
            <a:pPr marL="800100" lvl="1" indent="-342900">
              <a:buFont typeface="+mj-lt"/>
              <a:buAutoNum type="arabicPeriod"/>
              <a:tabLst>
                <a:tab pos="457200" algn="l"/>
              </a:tabLst>
            </a:pPr>
            <a:r>
              <a:rPr lang="en-US" sz="1600" dirty="0">
                <a:latin typeface="Avenir Next" panose="020B0503020202020204" pitchFamily="34" charset="0"/>
                <a:ea typeface="Times New Roman" panose="02020603050405020304" pitchFamily="18" charset="0"/>
              </a:rPr>
              <a:t>Match between the  system and the real world</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it-IT" sz="1600" dirty="0">
                <a:latin typeface="Avenir Next" panose="020B0503020202020204" pitchFamily="34" charset="0"/>
                <a:ea typeface="Times New Roman" panose="02020603050405020304" pitchFamily="18" charset="0"/>
              </a:rPr>
              <a:t>User control a</a:t>
            </a:r>
            <a:r>
              <a:rPr lang="en-GB" sz="1600" dirty="0" err="1">
                <a:latin typeface="Avenir Next" panose="020B0503020202020204" pitchFamily="34" charset="0"/>
                <a:ea typeface="Times New Roman" panose="02020603050405020304" pitchFamily="18" charset="0"/>
              </a:rPr>
              <a:t>nd</a:t>
            </a:r>
            <a:r>
              <a:rPr lang="en-GB" sz="1600" dirty="0">
                <a:latin typeface="Avenir Next" panose="020B0503020202020204" pitchFamily="34" charset="0"/>
                <a:ea typeface="Times New Roman" panose="02020603050405020304" pitchFamily="18" charset="0"/>
              </a:rPr>
              <a:t> freedom</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Consistency and standards</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Error prevention</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Recognition rather than recall</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Flexibility and efficiency of use</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Aesthetic and minimalist design</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Help users recognize, diagnose and recover    from errors</a:t>
            </a:r>
            <a:endParaRPr lang="it-IT" sz="1600" dirty="0">
              <a:latin typeface="Avenir Next" panose="020B0503020202020204" pitchFamily="34" charset="0"/>
              <a:ea typeface="Times New Roman" panose="02020603050405020304" pitchFamily="18" charset="0"/>
            </a:endParaRPr>
          </a:p>
          <a:p>
            <a:pPr marL="800100" lvl="1" indent="-342900">
              <a:buFont typeface="+mj-lt"/>
              <a:buAutoNum type="arabicPeriod"/>
              <a:tabLst>
                <a:tab pos="457200" algn="l"/>
              </a:tabLst>
            </a:pPr>
            <a:r>
              <a:rPr lang="en-GB" sz="1600" dirty="0">
                <a:latin typeface="Avenir Next" panose="020B0503020202020204" pitchFamily="34" charset="0"/>
                <a:ea typeface="Times New Roman" panose="02020603050405020304" pitchFamily="18" charset="0"/>
              </a:rPr>
              <a:t>Help and documentation</a:t>
            </a:r>
          </a:p>
          <a:p>
            <a:endParaRPr lang="it-IT" sz="1600" b="1" dirty="0">
              <a:solidFill>
                <a:srgbClr val="0070C0"/>
              </a:solidFill>
              <a:latin typeface="Avenir Next" panose="020B0503020202020204" pitchFamily="34" charset="0"/>
            </a:endParaRPr>
          </a:p>
          <a:p>
            <a:r>
              <a:rPr lang="it-IT" sz="1600" b="1" dirty="0">
                <a:solidFill>
                  <a:srgbClr val="0070C0"/>
                </a:solidFill>
                <a:latin typeface="Avenir Next" panose="020B0503020202020204" pitchFamily="34" charset="0"/>
                <a:ea typeface="Times New Roman" panose="02020603050405020304" pitchFamily="18" charset="0"/>
              </a:rPr>
              <a:t>Severity rating scale</a:t>
            </a:r>
          </a:p>
          <a:p>
            <a:endParaRPr lang="it-IT" sz="1000" dirty="0">
              <a:latin typeface="Avenir Next" panose="020B0503020202020204" pitchFamily="34" charset="0"/>
              <a:ea typeface="Times New Roman" panose="02020603050405020304" pitchFamily="18" charset="0"/>
            </a:endParaRPr>
          </a:p>
          <a:p>
            <a:r>
              <a:rPr lang="en-GB" sz="1600" dirty="0">
                <a:latin typeface="Avenir Next" panose="020B0503020202020204" pitchFamily="34" charset="0"/>
                <a:ea typeface="Times New Roman" panose="02020603050405020304" pitchFamily="18" charset="0"/>
              </a:rPr>
              <a:t>0 = 	I don’t agree that this is a usability 	problem at all</a:t>
            </a:r>
            <a:endParaRPr lang="it-IT" sz="1600" dirty="0">
              <a:latin typeface="Avenir Next" panose="020B0503020202020204" pitchFamily="34" charset="0"/>
              <a:ea typeface="Times New Roman" panose="02020603050405020304" pitchFamily="18" charset="0"/>
            </a:endParaRPr>
          </a:p>
          <a:p>
            <a:r>
              <a:rPr lang="en-GB" sz="1600" dirty="0">
                <a:latin typeface="Avenir Next" panose="020B0503020202020204" pitchFamily="34" charset="0"/>
                <a:ea typeface="Times New Roman" panose="02020603050405020304" pitchFamily="18" charset="0"/>
              </a:rPr>
              <a:t>1 = 	Cosmetic problem only</a:t>
            </a:r>
            <a:endParaRPr lang="it-IT" sz="1600" dirty="0">
              <a:latin typeface="Avenir Next" panose="020B0503020202020204" pitchFamily="34" charset="0"/>
              <a:ea typeface="Times New Roman" panose="02020603050405020304" pitchFamily="18" charset="0"/>
            </a:endParaRPr>
          </a:p>
          <a:p>
            <a:r>
              <a:rPr lang="en-GB" sz="1600" dirty="0">
                <a:latin typeface="Avenir Next" panose="020B0503020202020204" pitchFamily="34" charset="0"/>
                <a:ea typeface="Times New Roman" panose="02020603050405020304" pitchFamily="18" charset="0"/>
              </a:rPr>
              <a:t>2 = 	Minor usability problem</a:t>
            </a:r>
            <a:endParaRPr lang="it-IT" sz="1600" dirty="0">
              <a:latin typeface="Avenir Next" panose="020B0503020202020204" pitchFamily="34" charset="0"/>
              <a:ea typeface="Times New Roman" panose="02020603050405020304" pitchFamily="18" charset="0"/>
            </a:endParaRPr>
          </a:p>
          <a:p>
            <a:r>
              <a:rPr lang="en-GB" sz="1600" dirty="0">
                <a:latin typeface="Avenir Next" panose="020B0503020202020204" pitchFamily="34" charset="0"/>
                <a:ea typeface="Times New Roman" panose="02020603050405020304" pitchFamily="18" charset="0"/>
              </a:rPr>
              <a:t>3 =  Major usability problem</a:t>
            </a:r>
            <a:endParaRPr lang="it-IT" sz="1600" dirty="0">
              <a:latin typeface="Avenir Next" panose="020B0503020202020204" pitchFamily="34" charset="0"/>
              <a:ea typeface="Times New Roman" panose="02020603050405020304" pitchFamily="18" charset="0"/>
            </a:endParaRPr>
          </a:p>
          <a:p>
            <a:r>
              <a:rPr lang="en-GB" sz="1600" dirty="0">
                <a:latin typeface="Avenir Next" panose="020B0503020202020204" pitchFamily="34" charset="0"/>
                <a:ea typeface="Times New Roman" panose="02020603050405020304" pitchFamily="18" charset="0"/>
              </a:rPr>
              <a:t>4 = 	Usability catastrophe</a:t>
            </a:r>
          </a:p>
          <a:p>
            <a:endParaRPr lang="en-GB" sz="1200" dirty="0">
              <a:latin typeface="Avenir Next" panose="020B0503020202020204" pitchFamily="34" charset="0"/>
              <a:ea typeface="Times New Roman" panose="02020603050405020304" pitchFamily="18" charset="0"/>
            </a:endParaRPr>
          </a:p>
          <a:p>
            <a:endParaRPr lang="en-GB" sz="1100" dirty="0">
              <a:latin typeface="Avenir Next" panose="020B0503020202020204" pitchFamily="34" charset="0"/>
              <a:ea typeface="Times New Roman" panose="02020603050405020304" pitchFamily="18" charset="0"/>
            </a:endParaRPr>
          </a:p>
          <a:p>
            <a:endParaRPr lang="en-GB" sz="1000" dirty="0">
              <a:latin typeface="Avenir Next" panose="020B0503020202020204" pitchFamily="34" charset="0"/>
              <a:ea typeface="Times New Roman" panose="02020603050405020304" pitchFamily="18" charset="0"/>
            </a:endParaRPr>
          </a:p>
        </p:txBody>
      </p:sp>
    </p:spTree>
    <p:extLst>
      <p:ext uri="{BB962C8B-B14F-4D97-AF65-F5344CB8AC3E}">
        <p14:creationId xmlns:p14="http://schemas.microsoft.com/office/powerpoint/2010/main" val="32988010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680730" y="2202133"/>
            <a:ext cx="7766936" cy="1646302"/>
          </a:xfrm>
        </p:spPr>
        <p:txBody>
          <a:bodyPr/>
          <a:lstStyle/>
          <a:p>
            <a:r>
              <a:rPr lang="en-GB" dirty="0">
                <a:solidFill>
                  <a:schemeClr val="tx1"/>
                </a:solidFill>
                <a:latin typeface="Avenir Next" panose="020B0503020202020204" pitchFamily="34" charset="0"/>
              </a:rPr>
              <a:t>PROTOTYPE 2</a:t>
            </a:r>
          </a:p>
        </p:txBody>
      </p:sp>
    </p:spTree>
    <p:extLst>
      <p:ext uri="{BB962C8B-B14F-4D97-AF65-F5344CB8AC3E}">
        <p14:creationId xmlns:p14="http://schemas.microsoft.com/office/powerpoint/2010/main" val="2820204249"/>
      </p:ext>
    </p:extLst>
  </p:cSld>
  <p:clrMapOvr>
    <a:overrideClrMapping bg1="dk1" tx1="lt1" bg2="dk2" tx2="lt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1D78CE4F-CBB0-4B4C-A4AF-1697A0C14786}"/>
              </a:ext>
            </a:extLst>
          </p:cNvPr>
          <p:cNvSpPr txBox="1"/>
          <p:nvPr/>
        </p:nvSpPr>
        <p:spPr>
          <a:xfrm>
            <a:off x="198581" y="106101"/>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a:t>
            </a:r>
            <a:r>
              <a:rPr lang="it-IT" sz="2400" b="1" dirty="0" err="1">
                <a:solidFill>
                  <a:srgbClr val="002060"/>
                </a:solidFill>
                <a:latin typeface="Avenir Next" panose="020B0503020202020204" pitchFamily="34" charset="0"/>
                <a:ea typeface="Palatino" pitchFamily="2" charset="77"/>
              </a:rPr>
              <a:t>Heuristic</a:t>
            </a:r>
            <a:r>
              <a:rPr lang="it-IT" sz="2400" b="1" dirty="0">
                <a:solidFill>
                  <a:srgbClr val="0070C0"/>
                </a:solidFill>
                <a:latin typeface="Avenir Next" panose="020B0503020202020204" pitchFamily="34" charset="0"/>
              </a:rPr>
              <a:t> </a:t>
            </a:r>
            <a:r>
              <a:rPr lang="it-IT" sz="2400" b="1" dirty="0">
                <a:solidFill>
                  <a:srgbClr val="002060"/>
                </a:solidFill>
                <a:latin typeface="Avenir Next" panose="020B0503020202020204" pitchFamily="34" charset="0"/>
                <a:ea typeface="Palatino" pitchFamily="2" charset="77"/>
              </a:rPr>
              <a:t>Evaluation: </a:t>
            </a:r>
            <a:r>
              <a:rPr lang="it-IT" sz="2400" b="1" dirty="0" err="1">
                <a:solidFill>
                  <a:srgbClr val="002060"/>
                </a:solidFill>
                <a:latin typeface="Avenir Next" panose="020B0503020202020204" pitchFamily="34" charset="0"/>
                <a:ea typeface="Palatino" pitchFamily="2" charset="77"/>
              </a:rPr>
              <a:t>third</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prototype</a:t>
            </a:r>
            <a:endParaRPr lang="it-IT" sz="2400" b="1" dirty="0">
              <a:solidFill>
                <a:srgbClr val="002060"/>
              </a:solidFill>
              <a:latin typeface="Avenir Next" panose="020B0503020202020204" pitchFamily="34" charset="0"/>
              <a:ea typeface="Palatino" pitchFamily="2" charset="77"/>
            </a:endParaRPr>
          </a:p>
        </p:txBody>
      </p:sp>
      <p:sp>
        <p:nvSpPr>
          <p:cNvPr id="5" name="CasellaDiTesto 40">
            <a:extLst>
              <a:ext uri="{FF2B5EF4-FFF2-40B4-BE49-F238E27FC236}">
                <a16:creationId xmlns:a16="http://schemas.microsoft.com/office/drawing/2014/main" id="{E13795B4-E671-C74E-822A-C5B98A6B323B}"/>
              </a:ext>
            </a:extLst>
          </p:cNvPr>
          <p:cNvSpPr txBox="1"/>
          <p:nvPr/>
        </p:nvSpPr>
        <p:spPr>
          <a:xfrm>
            <a:off x="198581" y="779428"/>
            <a:ext cx="2347805" cy="400110"/>
          </a:xfrm>
          <a:prstGeom prst="rect">
            <a:avLst/>
          </a:prstGeom>
          <a:noFill/>
        </p:spPr>
        <p:txBody>
          <a:bodyPr wrap="square" rtlCol="0">
            <a:spAutoFit/>
          </a:bodyPr>
          <a:lstStyle/>
          <a:p>
            <a:r>
              <a:rPr lang="it-IT" sz="2000" b="1" dirty="0" err="1">
                <a:solidFill>
                  <a:srgbClr val="0070C0"/>
                </a:solidFill>
                <a:latin typeface="Avenir Next" panose="020B0503020202020204" pitchFamily="34" charset="0"/>
              </a:rPr>
              <a:t>MyCourses</a:t>
            </a:r>
            <a:r>
              <a:rPr lang="it-IT" sz="2000" b="1" dirty="0">
                <a:solidFill>
                  <a:srgbClr val="0070C0"/>
                </a:solidFill>
                <a:latin typeface="Avenir Next" panose="020B0503020202020204" pitchFamily="34" charset="0"/>
              </a:rPr>
              <a:t> page</a:t>
            </a:r>
          </a:p>
        </p:txBody>
      </p:sp>
      <p:pic>
        <p:nvPicPr>
          <p:cNvPr id="3" name="Immagine 2">
            <a:extLst>
              <a:ext uri="{FF2B5EF4-FFF2-40B4-BE49-F238E27FC236}">
                <a16:creationId xmlns:a16="http://schemas.microsoft.com/office/drawing/2014/main" id="{36A03349-9C46-FC44-891C-2EE486A95E5D}"/>
              </a:ext>
            </a:extLst>
          </p:cNvPr>
          <p:cNvPicPr>
            <a:picLocks noChangeAspect="1"/>
          </p:cNvPicPr>
          <p:nvPr/>
        </p:nvPicPr>
        <p:blipFill>
          <a:blip r:embed="rId2"/>
          <a:stretch>
            <a:fillRect/>
          </a:stretch>
        </p:blipFill>
        <p:spPr>
          <a:xfrm>
            <a:off x="1244462" y="1147646"/>
            <a:ext cx="7954622" cy="5622217"/>
          </a:xfrm>
          <a:prstGeom prst="rect">
            <a:avLst/>
          </a:prstGeom>
        </p:spPr>
      </p:pic>
      <p:pic>
        <p:nvPicPr>
          <p:cNvPr id="6" name="Immagine 5">
            <a:extLst>
              <a:ext uri="{FF2B5EF4-FFF2-40B4-BE49-F238E27FC236}">
                <a16:creationId xmlns:a16="http://schemas.microsoft.com/office/drawing/2014/main" id="{44388C0A-D653-DC41-89F8-7AD35EE9485C}"/>
              </a:ext>
            </a:extLst>
          </p:cNvPr>
          <p:cNvPicPr>
            <a:picLocks noChangeAspect="1"/>
          </p:cNvPicPr>
          <p:nvPr/>
        </p:nvPicPr>
        <p:blipFill>
          <a:blip r:embed="rId3"/>
          <a:stretch>
            <a:fillRect/>
          </a:stretch>
        </p:blipFill>
        <p:spPr>
          <a:xfrm>
            <a:off x="2546386" y="510541"/>
            <a:ext cx="4099046" cy="850885"/>
          </a:xfrm>
          <a:prstGeom prst="rect">
            <a:avLst/>
          </a:prstGeom>
        </p:spPr>
      </p:pic>
    </p:spTree>
    <p:extLst>
      <p:ext uri="{BB962C8B-B14F-4D97-AF65-F5344CB8AC3E}">
        <p14:creationId xmlns:p14="http://schemas.microsoft.com/office/powerpoint/2010/main" val="36073955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FC73A484-6390-914A-99BB-F67A272B398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143991" y="2032525"/>
            <a:ext cx="3344851" cy="4733386"/>
          </a:xfrm>
          <a:prstGeom prst="rect">
            <a:avLst/>
          </a:prstGeom>
        </p:spPr>
      </p:pic>
      <p:pic>
        <p:nvPicPr>
          <p:cNvPr id="11" name="Immagine 10">
            <a:extLst>
              <a:ext uri="{FF2B5EF4-FFF2-40B4-BE49-F238E27FC236}">
                <a16:creationId xmlns:a16="http://schemas.microsoft.com/office/drawing/2014/main" id="{963F4EF6-F74D-1D48-8FF2-367217F4E861}"/>
              </a:ext>
            </a:extLst>
          </p:cNvPr>
          <p:cNvPicPr>
            <a:picLocks noChangeAspect="1"/>
          </p:cNvPicPr>
          <p:nvPr/>
        </p:nvPicPr>
        <p:blipFill>
          <a:blip r:embed="rId3"/>
          <a:stretch>
            <a:fillRect/>
          </a:stretch>
        </p:blipFill>
        <p:spPr>
          <a:xfrm>
            <a:off x="8659385" y="1921934"/>
            <a:ext cx="3580483" cy="5028801"/>
          </a:xfrm>
          <a:prstGeom prst="rect">
            <a:avLst/>
          </a:prstGeom>
        </p:spPr>
      </p:pic>
      <p:sp>
        <p:nvSpPr>
          <p:cNvPr id="2" name="CasellaDiTesto 40">
            <a:extLst>
              <a:ext uri="{FF2B5EF4-FFF2-40B4-BE49-F238E27FC236}">
                <a16:creationId xmlns:a16="http://schemas.microsoft.com/office/drawing/2014/main" id="{41035661-D283-CC41-9F0B-D1242118B31C}"/>
              </a:ext>
            </a:extLst>
          </p:cNvPr>
          <p:cNvSpPr txBox="1"/>
          <p:nvPr/>
        </p:nvSpPr>
        <p:spPr>
          <a:xfrm>
            <a:off x="198581" y="150169"/>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a:t>
            </a:r>
            <a:r>
              <a:rPr lang="it-IT" sz="2400" b="1" dirty="0" err="1">
                <a:solidFill>
                  <a:srgbClr val="002060"/>
                </a:solidFill>
                <a:latin typeface="Avenir Next" panose="020B0503020202020204" pitchFamily="34" charset="0"/>
                <a:ea typeface="Palatino" pitchFamily="2" charset="77"/>
              </a:rPr>
              <a:t>Heuristic</a:t>
            </a:r>
            <a:r>
              <a:rPr lang="it-IT" sz="2400" b="1" dirty="0">
                <a:solidFill>
                  <a:srgbClr val="0070C0"/>
                </a:solidFill>
                <a:latin typeface="Avenir Next" panose="020B0503020202020204" pitchFamily="34" charset="0"/>
              </a:rPr>
              <a:t> </a:t>
            </a:r>
            <a:r>
              <a:rPr lang="it-IT" sz="2400" b="1" dirty="0">
                <a:solidFill>
                  <a:srgbClr val="002060"/>
                </a:solidFill>
                <a:latin typeface="Avenir Next" panose="020B0503020202020204" pitchFamily="34" charset="0"/>
                <a:ea typeface="Palatino" pitchFamily="2" charset="77"/>
              </a:rPr>
              <a:t>Evaluation: </a:t>
            </a:r>
            <a:r>
              <a:rPr lang="it-IT" sz="2400" b="1" dirty="0" err="1">
                <a:solidFill>
                  <a:srgbClr val="002060"/>
                </a:solidFill>
                <a:latin typeface="Avenir Next" panose="020B0503020202020204" pitchFamily="34" charset="0"/>
                <a:ea typeface="Palatino" pitchFamily="2" charset="77"/>
              </a:rPr>
              <a:t>third</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prototype</a:t>
            </a:r>
            <a:endParaRPr lang="it-IT" sz="2400" b="1" dirty="0">
              <a:solidFill>
                <a:srgbClr val="002060"/>
              </a:solidFill>
              <a:latin typeface="Avenir Next" panose="020B0503020202020204" pitchFamily="34" charset="0"/>
              <a:ea typeface="Palatino" pitchFamily="2" charset="77"/>
            </a:endParaRPr>
          </a:p>
        </p:txBody>
      </p:sp>
      <p:sp>
        <p:nvSpPr>
          <p:cNvPr id="3" name="CasellaDiTesto 40">
            <a:extLst>
              <a:ext uri="{FF2B5EF4-FFF2-40B4-BE49-F238E27FC236}">
                <a16:creationId xmlns:a16="http://schemas.microsoft.com/office/drawing/2014/main" id="{10D2677A-81B9-6749-BF50-BFB78CC0D3C4}"/>
              </a:ext>
            </a:extLst>
          </p:cNvPr>
          <p:cNvSpPr txBox="1"/>
          <p:nvPr/>
        </p:nvSpPr>
        <p:spPr>
          <a:xfrm>
            <a:off x="198581" y="779428"/>
            <a:ext cx="2347805" cy="400110"/>
          </a:xfrm>
          <a:prstGeom prst="rect">
            <a:avLst/>
          </a:prstGeom>
          <a:noFill/>
        </p:spPr>
        <p:txBody>
          <a:bodyPr wrap="square" rtlCol="0">
            <a:spAutoFit/>
          </a:bodyPr>
          <a:lstStyle/>
          <a:p>
            <a:r>
              <a:rPr lang="it-IT" sz="2000" b="1" dirty="0" err="1">
                <a:solidFill>
                  <a:srgbClr val="0070C0"/>
                </a:solidFill>
                <a:latin typeface="Avenir Next" panose="020B0503020202020204" pitchFamily="34" charset="0"/>
              </a:rPr>
              <a:t>MyCourses</a:t>
            </a:r>
            <a:r>
              <a:rPr lang="it-IT" sz="2000" b="1" dirty="0">
                <a:solidFill>
                  <a:srgbClr val="0070C0"/>
                </a:solidFill>
                <a:latin typeface="Avenir Next" panose="020B0503020202020204" pitchFamily="34" charset="0"/>
              </a:rPr>
              <a:t> page</a:t>
            </a:r>
          </a:p>
        </p:txBody>
      </p:sp>
      <p:pic>
        <p:nvPicPr>
          <p:cNvPr id="5" name="Immagine 4">
            <a:extLst>
              <a:ext uri="{FF2B5EF4-FFF2-40B4-BE49-F238E27FC236}">
                <a16:creationId xmlns:a16="http://schemas.microsoft.com/office/drawing/2014/main" id="{02D41F52-5A07-6E43-92D1-29BB461D5FA8}"/>
              </a:ext>
            </a:extLst>
          </p:cNvPr>
          <p:cNvPicPr>
            <a:picLocks noChangeAspect="1"/>
          </p:cNvPicPr>
          <p:nvPr/>
        </p:nvPicPr>
        <p:blipFill>
          <a:blip r:embed="rId4"/>
          <a:stretch>
            <a:fillRect/>
          </a:stretch>
        </p:blipFill>
        <p:spPr>
          <a:xfrm>
            <a:off x="6096000" y="2011273"/>
            <a:ext cx="3344851" cy="4733386"/>
          </a:xfrm>
          <a:prstGeom prst="rect">
            <a:avLst/>
          </a:prstGeom>
        </p:spPr>
      </p:pic>
      <p:pic>
        <p:nvPicPr>
          <p:cNvPr id="8" name="Immagine 7">
            <a:extLst>
              <a:ext uri="{FF2B5EF4-FFF2-40B4-BE49-F238E27FC236}">
                <a16:creationId xmlns:a16="http://schemas.microsoft.com/office/drawing/2014/main" id="{3059D33B-19C0-574F-B6AB-B92528AC2D0D}"/>
              </a:ext>
            </a:extLst>
          </p:cNvPr>
          <p:cNvPicPr>
            <a:picLocks noChangeAspect="1"/>
          </p:cNvPicPr>
          <p:nvPr/>
        </p:nvPicPr>
        <p:blipFill>
          <a:blip r:embed="rId5"/>
          <a:stretch>
            <a:fillRect/>
          </a:stretch>
        </p:blipFill>
        <p:spPr>
          <a:xfrm>
            <a:off x="-305737" y="2032523"/>
            <a:ext cx="3344852" cy="4733388"/>
          </a:xfrm>
          <a:prstGeom prst="rect">
            <a:avLst/>
          </a:prstGeom>
        </p:spPr>
      </p:pic>
      <p:sp>
        <p:nvSpPr>
          <p:cNvPr id="13" name="Freccia destra con strisce 12">
            <a:extLst>
              <a:ext uri="{FF2B5EF4-FFF2-40B4-BE49-F238E27FC236}">
                <a16:creationId xmlns:a16="http://schemas.microsoft.com/office/drawing/2014/main" id="{10A58EEE-8169-3D47-B478-D04B9FAFB592}"/>
              </a:ext>
            </a:extLst>
          </p:cNvPr>
          <p:cNvSpPr/>
          <p:nvPr/>
        </p:nvSpPr>
        <p:spPr>
          <a:xfrm>
            <a:off x="5395817" y="3942120"/>
            <a:ext cx="1372663" cy="622351"/>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4" name="Immagine 3">
            <a:extLst>
              <a:ext uri="{FF2B5EF4-FFF2-40B4-BE49-F238E27FC236}">
                <a16:creationId xmlns:a16="http://schemas.microsoft.com/office/drawing/2014/main" id="{20607390-EDE4-9341-836C-ACB8260C86B1}"/>
              </a:ext>
            </a:extLst>
          </p:cNvPr>
          <p:cNvPicPr>
            <a:picLocks noChangeAspect="1"/>
          </p:cNvPicPr>
          <p:nvPr/>
        </p:nvPicPr>
        <p:blipFill>
          <a:blip r:embed="rId6"/>
          <a:stretch>
            <a:fillRect/>
          </a:stretch>
        </p:blipFill>
        <p:spPr>
          <a:xfrm>
            <a:off x="2773957" y="655477"/>
            <a:ext cx="4210132" cy="1253920"/>
          </a:xfrm>
          <a:prstGeom prst="rect">
            <a:avLst/>
          </a:prstGeom>
        </p:spPr>
      </p:pic>
    </p:spTree>
    <p:extLst>
      <p:ext uri="{BB962C8B-B14F-4D97-AF65-F5344CB8AC3E}">
        <p14:creationId xmlns:p14="http://schemas.microsoft.com/office/powerpoint/2010/main" val="5745653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3B9DD8C7-6109-5741-AD34-B7BF5C8198C2}"/>
              </a:ext>
            </a:extLst>
          </p:cNvPr>
          <p:cNvPicPr>
            <a:picLocks noChangeAspect="1"/>
          </p:cNvPicPr>
          <p:nvPr/>
        </p:nvPicPr>
        <p:blipFill>
          <a:blip r:embed="rId2"/>
          <a:stretch>
            <a:fillRect/>
          </a:stretch>
        </p:blipFill>
        <p:spPr>
          <a:xfrm>
            <a:off x="198581" y="1620218"/>
            <a:ext cx="10985500" cy="5245100"/>
          </a:xfrm>
          <a:prstGeom prst="rect">
            <a:avLst/>
          </a:prstGeom>
        </p:spPr>
      </p:pic>
      <p:sp>
        <p:nvSpPr>
          <p:cNvPr id="8" name="CasellaDiTesto 40">
            <a:extLst>
              <a:ext uri="{FF2B5EF4-FFF2-40B4-BE49-F238E27FC236}">
                <a16:creationId xmlns:a16="http://schemas.microsoft.com/office/drawing/2014/main" id="{99ED2795-6F1D-A749-ABA2-93B2248B2371}"/>
              </a:ext>
            </a:extLst>
          </p:cNvPr>
          <p:cNvSpPr txBox="1"/>
          <p:nvPr/>
        </p:nvSpPr>
        <p:spPr>
          <a:xfrm>
            <a:off x="198581" y="106101"/>
            <a:ext cx="10370458"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Corrections</a:t>
            </a:r>
            <a:r>
              <a:rPr lang="it-IT" sz="2400" b="1" dirty="0">
                <a:solidFill>
                  <a:srgbClr val="002060"/>
                </a:solidFill>
                <a:latin typeface="Avenir Next" panose="020B0503020202020204" pitchFamily="34" charset="0"/>
                <a:ea typeface="Palatino" pitchFamily="2" charset="77"/>
              </a:rPr>
              <a:t> made </a:t>
            </a:r>
            <a:r>
              <a:rPr lang="it-IT" sz="2400" b="1" dirty="0" err="1">
                <a:solidFill>
                  <a:srgbClr val="002060"/>
                </a:solidFill>
                <a:latin typeface="Avenir Next" panose="020B0503020202020204" pitchFamily="34" charset="0"/>
                <a:ea typeface="Palatino" pitchFamily="2" charset="77"/>
              </a:rPr>
              <a:t>after</a:t>
            </a:r>
            <a:r>
              <a:rPr lang="it-IT" sz="2400" b="1" dirty="0">
                <a:solidFill>
                  <a:srgbClr val="002060"/>
                </a:solidFill>
                <a:latin typeface="Avenir Next" panose="020B0503020202020204" pitchFamily="34" charset="0"/>
                <a:ea typeface="Palatino" pitchFamily="2" charset="77"/>
              </a:rPr>
              <a:t> the </a:t>
            </a:r>
            <a:r>
              <a:rPr lang="it-IT" sz="2400" b="1" dirty="0" err="1">
                <a:solidFill>
                  <a:srgbClr val="002060"/>
                </a:solidFill>
                <a:latin typeface="Avenir Next" panose="020B0503020202020204" pitchFamily="34" charset="0"/>
                <a:ea typeface="Palatino" pitchFamily="2" charset="77"/>
              </a:rPr>
              <a:t>Heuristic</a:t>
            </a:r>
            <a:r>
              <a:rPr lang="it-IT" sz="2400" b="1" dirty="0">
                <a:solidFill>
                  <a:srgbClr val="0070C0"/>
                </a:solidFill>
                <a:latin typeface="Avenir Next" panose="020B0503020202020204" pitchFamily="34" charset="0"/>
              </a:rPr>
              <a:t> </a:t>
            </a:r>
            <a:r>
              <a:rPr lang="it-IT" sz="2400" b="1" dirty="0">
                <a:solidFill>
                  <a:srgbClr val="002060"/>
                </a:solidFill>
                <a:latin typeface="Avenir Next" panose="020B0503020202020204" pitchFamily="34" charset="0"/>
                <a:ea typeface="Palatino" pitchFamily="2" charset="77"/>
              </a:rPr>
              <a:t>Evaluation: </a:t>
            </a:r>
            <a:r>
              <a:rPr lang="it-IT" sz="2400" b="1" dirty="0" err="1">
                <a:solidFill>
                  <a:srgbClr val="002060"/>
                </a:solidFill>
                <a:latin typeface="Avenir Next" panose="020B0503020202020204" pitchFamily="34" charset="0"/>
                <a:ea typeface="Palatino" pitchFamily="2" charset="77"/>
              </a:rPr>
              <a:t>third</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prototype</a:t>
            </a:r>
            <a:endParaRPr lang="it-IT" sz="2400" b="1" dirty="0">
              <a:solidFill>
                <a:srgbClr val="002060"/>
              </a:solidFill>
              <a:latin typeface="Avenir Next" panose="020B0503020202020204" pitchFamily="34" charset="0"/>
              <a:ea typeface="Palatino" pitchFamily="2" charset="77"/>
            </a:endParaRPr>
          </a:p>
        </p:txBody>
      </p:sp>
      <p:sp>
        <p:nvSpPr>
          <p:cNvPr id="9" name="CasellaDiTesto 40">
            <a:extLst>
              <a:ext uri="{FF2B5EF4-FFF2-40B4-BE49-F238E27FC236}">
                <a16:creationId xmlns:a16="http://schemas.microsoft.com/office/drawing/2014/main" id="{8C8547A8-9DD5-5349-853B-3FD7E1183CF7}"/>
              </a:ext>
            </a:extLst>
          </p:cNvPr>
          <p:cNvSpPr txBox="1"/>
          <p:nvPr/>
        </p:nvSpPr>
        <p:spPr>
          <a:xfrm>
            <a:off x="198581" y="779428"/>
            <a:ext cx="2347805" cy="400110"/>
          </a:xfrm>
          <a:prstGeom prst="rect">
            <a:avLst/>
          </a:prstGeom>
          <a:noFill/>
        </p:spPr>
        <p:txBody>
          <a:bodyPr wrap="square" rtlCol="0">
            <a:spAutoFit/>
          </a:bodyPr>
          <a:lstStyle/>
          <a:p>
            <a:r>
              <a:rPr lang="it-IT" sz="2000" b="1" dirty="0" err="1">
                <a:solidFill>
                  <a:srgbClr val="0070C0"/>
                </a:solidFill>
                <a:latin typeface="Avenir Next" panose="020B0503020202020204" pitchFamily="34" charset="0"/>
              </a:rPr>
              <a:t>Edit</a:t>
            </a:r>
            <a:r>
              <a:rPr lang="it-IT" sz="2000" b="1" dirty="0">
                <a:solidFill>
                  <a:srgbClr val="0070C0"/>
                </a:solidFill>
                <a:latin typeface="Avenir Next" panose="020B0503020202020204" pitchFamily="34" charset="0"/>
              </a:rPr>
              <a:t> note page</a:t>
            </a:r>
          </a:p>
        </p:txBody>
      </p:sp>
      <p:pic>
        <p:nvPicPr>
          <p:cNvPr id="3" name="Immagine 2">
            <a:extLst>
              <a:ext uri="{FF2B5EF4-FFF2-40B4-BE49-F238E27FC236}">
                <a16:creationId xmlns:a16="http://schemas.microsoft.com/office/drawing/2014/main" id="{D16962AC-7256-C242-ABD2-2194169EAFAB}"/>
              </a:ext>
            </a:extLst>
          </p:cNvPr>
          <p:cNvPicPr>
            <a:picLocks noChangeAspect="1"/>
          </p:cNvPicPr>
          <p:nvPr/>
        </p:nvPicPr>
        <p:blipFill>
          <a:blip r:embed="rId3"/>
          <a:stretch>
            <a:fillRect/>
          </a:stretch>
        </p:blipFill>
        <p:spPr>
          <a:xfrm>
            <a:off x="2508122" y="583184"/>
            <a:ext cx="4357111" cy="1101075"/>
          </a:xfrm>
          <a:prstGeom prst="rect">
            <a:avLst/>
          </a:prstGeom>
        </p:spPr>
      </p:pic>
    </p:spTree>
    <p:extLst>
      <p:ext uri="{BB962C8B-B14F-4D97-AF65-F5344CB8AC3E}">
        <p14:creationId xmlns:p14="http://schemas.microsoft.com/office/powerpoint/2010/main" val="16674009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4222230" y="3048000"/>
            <a:ext cx="7766936" cy="1646302"/>
          </a:xfrm>
        </p:spPr>
        <p:txBody>
          <a:bodyPr/>
          <a:lstStyle/>
          <a:p>
            <a:pPr algn="l"/>
            <a:r>
              <a:rPr lang="en-GB" dirty="0">
                <a:solidFill>
                  <a:schemeClr val="tx1"/>
                </a:solidFill>
                <a:latin typeface="Avenir Next" panose="020B0503020202020204" pitchFamily="34" charset="0"/>
              </a:rPr>
              <a:t>USER BASED EVALUATION</a:t>
            </a:r>
          </a:p>
        </p:txBody>
      </p:sp>
    </p:spTree>
    <p:extLst>
      <p:ext uri="{BB962C8B-B14F-4D97-AF65-F5344CB8AC3E}">
        <p14:creationId xmlns:p14="http://schemas.microsoft.com/office/powerpoint/2010/main" val="3678466051"/>
      </p:ext>
    </p:extLst>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59388F63-8394-9349-91F7-0833A2D49578}"/>
              </a:ext>
            </a:extLst>
          </p:cNvPr>
          <p:cNvSpPr txBox="1"/>
          <p:nvPr/>
        </p:nvSpPr>
        <p:spPr>
          <a:xfrm>
            <a:off x="488367" y="306660"/>
            <a:ext cx="6232401" cy="584775"/>
          </a:xfrm>
          <a:prstGeom prst="rect">
            <a:avLst/>
          </a:prstGeom>
          <a:noFill/>
        </p:spPr>
        <p:txBody>
          <a:bodyPr wrap="square" rtlCol="0">
            <a:spAutoFit/>
          </a:bodyPr>
          <a:lstStyle/>
          <a:p>
            <a:r>
              <a:rPr lang="it-IT" sz="3200" b="1" dirty="0" err="1">
                <a:solidFill>
                  <a:srgbClr val="002060"/>
                </a:solidFill>
                <a:latin typeface="Avenir Next" panose="020B0503020202020204" pitchFamily="34" charset="0"/>
              </a:rPr>
              <a:t>Think</a:t>
            </a:r>
            <a:r>
              <a:rPr lang="it-IT" sz="3200" b="1" dirty="0">
                <a:solidFill>
                  <a:srgbClr val="002060"/>
                </a:solidFill>
                <a:latin typeface="Avenir Next" panose="020B0503020202020204" pitchFamily="34" charset="0"/>
              </a:rPr>
              <a:t> </a:t>
            </a:r>
            <a:r>
              <a:rPr lang="it-IT" sz="3200" b="1" dirty="0" err="1">
                <a:solidFill>
                  <a:srgbClr val="002060"/>
                </a:solidFill>
                <a:latin typeface="Avenir Next" panose="020B0503020202020204" pitchFamily="34" charset="0"/>
              </a:rPr>
              <a:t>Aloud</a:t>
            </a:r>
            <a:endParaRPr lang="it-IT" sz="3200" dirty="0">
              <a:solidFill>
                <a:srgbClr val="002060"/>
              </a:solidFill>
              <a:latin typeface="Avenir Next" panose="020B0503020202020204" pitchFamily="34" charset="0"/>
            </a:endParaRPr>
          </a:p>
        </p:txBody>
      </p:sp>
      <p:sp>
        <p:nvSpPr>
          <p:cNvPr id="3" name="CasellaDiTesto 40">
            <a:extLst>
              <a:ext uri="{FF2B5EF4-FFF2-40B4-BE49-F238E27FC236}">
                <a16:creationId xmlns:a16="http://schemas.microsoft.com/office/drawing/2014/main" id="{D3166093-D6A9-2A48-9335-847C42F6885E}"/>
              </a:ext>
            </a:extLst>
          </p:cNvPr>
          <p:cNvSpPr txBox="1"/>
          <p:nvPr/>
        </p:nvSpPr>
        <p:spPr>
          <a:xfrm>
            <a:off x="488367" y="891435"/>
            <a:ext cx="9552545" cy="646331"/>
          </a:xfrm>
          <a:prstGeom prst="rect">
            <a:avLst/>
          </a:prstGeom>
          <a:noFill/>
        </p:spPr>
        <p:txBody>
          <a:bodyPr wrap="square" rtlCol="0">
            <a:spAutoFit/>
          </a:bodyPr>
          <a:lstStyle/>
          <a:p>
            <a:r>
              <a:rPr lang="it-IT" sz="1400" b="1" dirty="0">
                <a:solidFill>
                  <a:srgbClr val="002060"/>
                </a:solidFill>
                <a:latin typeface="Avenir Next" panose="020B0503020202020204" pitchFamily="34" charset="0"/>
              </a:rPr>
              <a:t>Task 1: </a:t>
            </a:r>
            <a:r>
              <a:rPr lang="it-IT" dirty="0">
                <a:solidFill>
                  <a:schemeClr val="tx1">
                    <a:lumMod val="95000"/>
                    <a:lumOff val="5000"/>
                  </a:schemeClr>
                </a:solidFill>
                <a:latin typeface="Avenir Next" panose="020B0503020202020204" pitchFamily="34" charset="0"/>
              </a:rPr>
              <a:t>The new </a:t>
            </a:r>
            <a:r>
              <a:rPr lang="it-IT" dirty="0" err="1">
                <a:solidFill>
                  <a:schemeClr val="tx1">
                    <a:lumMod val="95000"/>
                    <a:lumOff val="5000"/>
                  </a:schemeClr>
                </a:solidFill>
                <a:latin typeface="Avenir Next" panose="020B0503020202020204" pitchFamily="34" charset="0"/>
              </a:rPr>
              <a:t>semester</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has</a:t>
            </a:r>
            <a:r>
              <a:rPr lang="it-IT" dirty="0">
                <a:solidFill>
                  <a:schemeClr val="tx1">
                    <a:lumMod val="95000"/>
                    <a:lumOff val="5000"/>
                  </a:schemeClr>
                </a:solidFill>
                <a:latin typeface="Avenir Next" panose="020B0503020202020204" pitchFamily="34" charset="0"/>
              </a:rPr>
              <a:t> just </a:t>
            </a:r>
            <a:r>
              <a:rPr lang="it-IT" dirty="0" err="1">
                <a:solidFill>
                  <a:schemeClr val="tx1">
                    <a:lumMod val="95000"/>
                    <a:lumOff val="5000"/>
                  </a:schemeClr>
                </a:solidFill>
                <a:latin typeface="Avenir Next" panose="020B0503020202020204" pitchFamily="34" charset="0"/>
              </a:rPr>
              <a:t>begun</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you</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need</a:t>
            </a:r>
            <a:r>
              <a:rPr lang="it-IT" dirty="0">
                <a:solidFill>
                  <a:schemeClr val="tx1">
                    <a:lumMod val="95000"/>
                    <a:lumOff val="5000"/>
                  </a:schemeClr>
                </a:solidFill>
                <a:latin typeface="Avenir Next" panose="020B0503020202020204" pitchFamily="34" charset="0"/>
              </a:rPr>
              <a:t> to know </a:t>
            </a:r>
            <a:r>
              <a:rPr lang="it-IT" dirty="0" err="1">
                <a:solidFill>
                  <a:schemeClr val="tx1">
                    <a:lumMod val="95000"/>
                    <a:lumOff val="5000"/>
                  </a:schemeClr>
                </a:solidFill>
                <a:latin typeface="Avenir Next" panose="020B0503020202020204" pitchFamily="34" charset="0"/>
              </a:rPr>
              <a:t>what</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is</a:t>
            </a:r>
            <a:r>
              <a:rPr lang="it-IT" dirty="0">
                <a:solidFill>
                  <a:schemeClr val="tx1">
                    <a:lumMod val="95000"/>
                    <a:lumOff val="5000"/>
                  </a:schemeClr>
                </a:solidFill>
                <a:latin typeface="Avenir Next" panose="020B0503020202020204" pitchFamily="34" charset="0"/>
              </a:rPr>
              <a:t> the Data Management </a:t>
            </a:r>
            <a:r>
              <a:rPr lang="it-IT" dirty="0" err="1">
                <a:solidFill>
                  <a:schemeClr val="tx1">
                    <a:lumMod val="95000"/>
                    <a:lumOff val="5000"/>
                  </a:schemeClr>
                </a:solidFill>
                <a:latin typeface="Avenir Next" panose="020B0503020202020204" pitchFamily="34" charset="0"/>
              </a:rPr>
              <a:t>course’s</a:t>
            </a:r>
            <a:r>
              <a:rPr lang="it-IT" dirty="0">
                <a:solidFill>
                  <a:schemeClr val="tx1">
                    <a:lumMod val="95000"/>
                    <a:lumOff val="5000"/>
                  </a:schemeClr>
                </a:solidFill>
                <a:latin typeface="Avenir Next" panose="020B0503020202020204" pitchFamily="34" charset="0"/>
              </a:rPr>
              <a:t> web page in order to </a:t>
            </a:r>
            <a:r>
              <a:rPr lang="it-IT" dirty="0" err="1">
                <a:solidFill>
                  <a:schemeClr val="tx1">
                    <a:lumMod val="95000"/>
                    <a:lumOff val="5000"/>
                  </a:schemeClr>
                </a:solidFill>
                <a:latin typeface="Avenir Next" panose="020B0503020202020204" pitchFamily="34" charset="0"/>
              </a:rPr>
              <a:t>read</a:t>
            </a:r>
            <a:r>
              <a:rPr lang="it-IT" dirty="0">
                <a:solidFill>
                  <a:schemeClr val="tx1">
                    <a:lumMod val="95000"/>
                    <a:lumOff val="5000"/>
                  </a:schemeClr>
                </a:solidFill>
                <a:latin typeface="Avenir Next" panose="020B0503020202020204" pitchFamily="34" charset="0"/>
              </a:rPr>
              <a:t> the professor </a:t>
            </a:r>
            <a:r>
              <a:rPr lang="it-IT" dirty="0" err="1">
                <a:solidFill>
                  <a:schemeClr val="tx1">
                    <a:lumMod val="95000"/>
                    <a:lumOff val="5000"/>
                  </a:schemeClr>
                </a:solidFill>
                <a:latin typeface="Avenir Next" panose="020B0503020202020204" pitchFamily="34" charset="0"/>
              </a:rPr>
              <a:t>communications</a:t>
            </a:r>
            <a:r>
              <a:rPr lang="it-IT" dirty="0">
                <a:solidFill>
                  <a:schemeClr val="tx1">
                    <a:lumMod val="95000"/>
                    <a:lumOff val="5000"/>
                  </a:schemeClr>
                </a:solidFill>
                <a:latin typeface="Avenir Next" panose="020B0503020202020204" pitchFamily="34" charset="0"/>
              </a:rPr>
              <a:t>.  </a:t>
            </a:r>
          </a:p>
        </p:txBody>
      </p:sp>
      <p:graphicFrame>
        <p:nvGraphicFramePr>
          <p:cNvPr id="4" name="Tabella 4">
            <a:extLst>
              <a:ext uri="{FF2B5EF4-FFF2-40B4-BE49-F238E27FC236}">
                <a16:creationId xmlns:a16="http://schemas.microsoft.com/office/drawing/2014/main" id="{B08A4CD0-8206-A440-895A-40E67CFBBF62}"/>
              </a:ext>
            </a:extLst>
          </p:cNvPr>
          <p:cNvGraphicFramePr>
            <a:graphicFrameLocks noGrp="1"/>
          </p:cNvGraphicFramePr>
          <p:nvPr>
            <p:extLst>
              <p:ext uri="{D42A27DB-BD31-4B8C-83A1-F6EECF244321}">
                <p14:modId xmlns:p14="http://schemas.microsoft.com/office/powerpoint/2010/main" val="1987128206"/>
              </p:ext>
            </p:extLst>
          </p:nvPr>
        </p:nvGraphicFramePr>
        <p:xfrm>
          <a:off x="743856" y="1748496"/>
          <a:ext cx="10704287" cy="4560027"/>
        </p:xfrm>
        <a:graphic>
          <a:graphicData uri="http://schemas.openxmlformats.org/drawingml/2006/table">
            <a:tbl>
              <a:tblPr firstRow="1" bandRow="1">
                <a:tableStyleId>{21E4AEA4-8DFA-4A89-87EB-49C32662AFE0}</a:tableStyleId>
              </a:tblPr>
              <a:tblGrid>
                <a:gridCol w="1774977">
                  <a:extLst>
                    <a:ext uri="{9D8B030D-6E8A-4147-A177-3AD203B41FA5}">
                      <a16:colId xmlns:a16="http://schemas.microsoft.com/office/drawing/2014/main" val="330803002"/>
                    </a:ext>
                  </a:extLst>
                </a:gridCol>
                <a:gridCol w="1283390">
                  <a:extLst>
                    <a:ext uri="{9D8B030D-6E8A-4147-A177-3AD203B41FA5}">
                      <a16:colId xmlns:a16="http://schemas.microsoft.com/office/drawing/2014/main" val="2429314522"/>
                    </a:ext>
                  </a:extLst>
                </a:gridCol>
                <a:gridCol w="1529184">
                  <a:extLst>
                    <a:ext uri="{9D8B030D-6E8A-4147-A177-3AD203B41FA5}">
                      <a16:colId xmlns:a16="http://schemas.microsoft.com/office/drawing/2014/main" val="1758312280"/>
                    </a:ext>
                  </a:extLst>
                </a:gridCol>
                <a:gridCol w="1529184">
                  <a:extLst>
                    <a:ext uri="{9D8B030D-6E8A-4147-A177-3AD203B41FA5}">
                      <a16:colId xmlns:a16="http://schemas.microsoft.com/office/drawing/2014/main" val="4261511340"/>
                    </a:ext>
                  </a:extLst>
                </a:gridCol>
                <a:gridCol w="1529184">
                  <a:extLst>
                    <a:ext uri="{9D8B030D-6E8A-4147-A177-3AD203B41FA5}">
                      <a16:colId xmlns:a16="http://schemas.microsoft.com/office/drawing/2014/main" val="1788217775"/>
                    </a:ext>
                  </a:extLst>
                </a:gridCol>
                <a:gridCol w="1529184">
                  <a:extLst>
                    <a:ext uri="{9D8B030D-6E8A-4147-A177-3AD203B41FA5}">
                      <a16:colId xmlns:a16="http://schemas.microsoft.com/office/drawing/2014/main" val="605310363"/>
                    </a:ext>
                  </a:extLst>
                </a:gridCol>
                <a:gridCol w="1529184">
                  <a:extLst>
                    <a:ext uri="{9D8B030D-6E8A-4147-A177-3AD203B41FA5}">
                      <a16:colId xmlns:a16="http://schemas.microsoft.com/office/drawing/2014/main" val="950556474"/>
                    </a:ext>
                  </a:extLst>
                </a:gridCol>
              </a:tblGrid>
              <a:tr h="1083129">
                <a:tc>
                  <a:txBody>
                    <a:bodyPr/>
                    <a:lstStyle/>
                    <a:p>
                      <a:pPr algn="ctr"/>
                      <a:endParaRPr lang="en-GB" sz="1600" dirty="0">
                        <a:latin typeface="Avenir Next" panose="020B0503020202020204" pitchFamily="34" charset="0"/>
                      </a:endParaRPr>
                    </a:p>
                  </a:txBody>
                  <a:tcPr marT="180000">
                    <a:noFill/>
                  </a:tcPr>
                </a:tc>
                <a:tc>
                  <a:txBody>
                    <a:bodyPr/>
                    <a:lstStyle/>
                    <a:p>
                      <a:pPr algn="ctr"/>
                      <a:r>
                        <a:rPr lang="en-GB" sz="1600" b="0" i="1" dirty="0">
                          <a:latin typeface="Avenir Next" panose="020B0503020202020204" pitchFamily="34" charset="0"/>
                        </a:rPr>
                        <a:t>Related incidents</a:t>
                      </a:r>
                    </a:p>
                  </a:txBody>
                  <a:tcPr marT="288000" marB="288000"/>
                </a:tc>
                <a:tc>
                  <a:txBody>
                    <a:bodyPr/>
                    <a:lstStyle/>
                    <a:p>
                      <a:pPr algn="ctr"/>
                      <a:r>
                        <a:rPr lang="en-GB" sz="1600" b="0" i="1" dirty="0">
                          <a:latin typeface="Avenir Next" panose="020B0503020202020204" pitchFamily="34" charset="0"/>
                        </a:rPr>
                        <a:t>Priority</a:t>
                      </a:r>
                    </a:p>
                  </a:txBody>
                  <a:tcPr marT="396000" marB="288000"/>
                </a:tc>
                <a:tc>
                  <a:txBody>
                    <a:bodyPr/>
                    <a:lstStyle/>
                    <a:p>
                      <a:pPr algn="ctr"/>
                      <a:r>
                        <a:rPr lang="en-GB" sz="1600" b="0" i="1" dirty="0">
                          <a:latin typeface="Avenir Next" panose="020B0503020202020204" pitchFamily="34" charset="0"/>
                        </a:rPr>
                        <a:t>Description</a:t>
                      </a:r>
                    </a:p>
                  </a:txBody>
                  <a:tcPr marT="396000" marB="288000"/>
                </a:tc>
                <a:tc>
                  <a:txBody>
                    <a:bodyPr/>
                    <a:lstStyle/>
                    <a:p>
                      <a:pPr algn="ctr"/>
                      <a:r>
                        <a:rPr lang="en-GB" sz="1600" b="0" i="1" dirty="0">
                          <a:latin typeface="Avenir Next" panose="020B0503020202020204" pitchFamily="34" charset="0"/>
                        </a:rPr>
                        <a:t>Reason</a:t>
                      </a:r>
                    </a:p>
                  </a:txBody>
                  <a:tcPr marT="396000" marB="288000"/>
                </a:tc>
                <a:tc>
                  <a:txBody>
                    <a:bodyPr/>
                    <a:lstStyle/>
                    <a:p>
                      <a:pPr algn="ctr"/>
                      <a:r>
                        <a:rPr lang="en-GB" sz="1600" b="0" i="1" dirty="0">
                          <a:latin typeface="Avenir Next" panose="020B0503020202020204" pitchFamily="34" charset="0"/>
                        </a:rPr>
                        <a:t>Good or bad</a:t>
                      </a:r>
                    </a:p>
                  </a:txBody>
                  <a:tcPr marT="396000" marB="288000"/>
                </a:tc>
                <a:tc>
                  <a:txBody>
                    <a:bodyPr/>
                    <a:lstStyle/>
                    <a:p>
                      <a:pPr algn="ctr"/>
                      <a:r>
                        <a:rPr lang="en-GB" sz="1600" b="0" i="1" dirty="0">
                          <a:latin typeface="Avenir Next" panose="020B0503020202020204" pitchFamily="34" charset="0"/>
                        </a:rPr>
                        <a:t>Solution</a:t>
                      </a:r>
                    </a:p>
                  </a:txBody>
                  <a:tcPr marT="396000" marB="288000"/>
                </a:tc>
                <a:extLst>
                  <a:ext uri="{0D108BD9-81ED-4DB2-BD59-A6C34878D82A}">
                    <a16:rowId xmlns:a16="http://schemas.microsoft.com/office/drawing/2014/main" val="2883788898"/>
                  </a:ext>
                </a:extLst>
              </a:tr>
              <a:tr h="1083129">
                <a:tc>
                  <a:txBody>
                    <a:bodyPr/>
                    <a:lstStyle/>
                    <a:p>
                      <a:pPr algn="ctr"/>
                      <a:r>
                        <a:rPr lang="en-GB" sz="1600" i="1" dirty="0">
                          <a:solidFill>
                            <a:schemeClr val="bg1"/>
                          </a:solidFill>
                          <a:latin typeface="Avenir Next" panose="020B0503020202020204" pitchFamily="34" charset="0"/>
                        </a:rPr>
                        <a:t>Finding the Data Management course</a:t>
                      </a:r>
                    </a:p>
                  </a:txBody>
                  <a:tcPr marT="180000">
                    <a:solidFill>
                      <a:schemeClr val="accent2"/>
                    </a:solidFill>
                  </a:tcPr>
                </a:tc>
                <a:tc>
                  <a:txBody>
                    <a:bodyPr/>
                    <a:lstStyle/>
                    <a:p>
                      <a:r>
                        <a:rPr lang="en-GB" sz="1600" dirty="0">
                          <a:latin typeface="Avenir Next" panose="020B0503020202020204" pitchFamily="34" charset="0"/>
                        </a:rPr>
                        <a:t>none</a:t>
                      </a:r>
                    </a:p>
                  </a:txBody>
                  <a:tcPr/>
                </a:tc>
                <a:tc>
                  <a:txBody>
                    <a:bodyPr/>
                    <a:lstStyle/>
                    <a:p>
                      <a:endParaRPr lang="en-GB" sz="1600" dirty="0">
                        <a:latin typeface="Avenir Next" panose="020B0503020202020204" pitchFamily="34" charset="0"/>
                      </a:endParaRPr>
                    </a:p>
                  </a:txBody>
                  <a:tcPr/>
                </a:tc>
                <a:tc>
                  <a:txBody>
                    <a:bodyPr/>
                    <a:lstStyle/>
                    <a:p>
                      <a:endParaRPr lang="en-GB" sz="1600" dirty="0">
                        <a:latin typeface="Avenir Next" panose="020B0503020202020204" pitchFamily="34" charset="0"/>
                      </a:endParaRPr>
                    </a:p>
                  </a:txBody>
                  <a:tcPr/>
                </a:tc>
                <a:tc>
                  <a:txBody>
                    <a:bodyPr/>
                    <a:lstStyle/>
                    <a:p>
                      <a:endParaRPr lang="en-GB" sz="1600">
                        <a:latin typeface="Avenir Next" panose="020B0503020202020204" pitchFamily="34" charset="0"/>
                      </a:endParaRPr>
                    </a:p>
                  </a:txBody>
                  <a:tcPr/>
                </a:tc>
                <a:tc>
                  <a:txBody>
                    <a:bodyPr/>
                    <a:lstStyle/>
                    <a:p>
                      <a:r>
                        <a:rPr lang="en-GB" sz="1600" dirty="0">
                          <a:latin typeface="Avenir Next" panose="020B0503020202020204" pitchFamily="34" charset="0"/>
                        </a:rPr>
                        <a:t>Good</a:t>
                      </a:r>
                    </a:p>
                  </a:txBody>
                  <a:tcPr/>
                </a:tc>
                <a:tc>
                  <a:txBody>
                    <a:bodyPr/>
                    <a:lstStyle/>
                    <a:p>
                      <a:endParaRPr lang="en-GB" sz="1600" dirty="0">
                        <a:latin typeface="Avenir Next" panose="020B0503020202020204" pitchFamily="34" charset="0"/>
                      </a:endParaRPr>
                    </a:p>
                  </a:txBody>
                  <a:tcPr/>
                </a:tc>
                <a:extLst>
                  <a:ext uri="{0D108BD9-81ED-4DB2-BD59-A6C34878D82A}">
                    <a16:rowId xmlns:a16="http://schemas.microsoft.com/office/drawing/2014/main" val="1977496471"/>
                  </a:ext>
                </a:extLst>
              </a:tr>
              <a:tr h="1083129">
                <a:tc>
                  <a:txBody>
                    <a:bodyPr/>
                    <a:lstStyle/>
                    <a:p>
                      <a:pPr algn="ctr"/>
                      <a:r>
                        <a:rPr lang="en-GB" sz="1600" i="1" dirty="0">
                          <a:solidFill>
                            <a:schemeClr val="bg1"/>
                          </a:solidFill>
                          <a:latin typeface="Avenir Next" panose="020B0503020202020204" pitchFamily="34" charset="0"/>
                        </a:rPr>
                        <a:t>Open the Data Management course details</a:t>
                      </a:r>
                    </a:p>
                  </a:txBody>
                  <a:tcPr marT="180000">
                    <a:solidFill>
                      <a:schemeClr val="accent2"/>
                    </a:solidFill>
                  </a:tcPr>
                </a:tc>
                <a:tc>
                  <a:txBody>
                    <a:bodyPr/>
                    <a:lstStyle/>
                    <a:p>
                      <a:r>
                        <a:rPr lang="en-GB" sz="1600" dirty="0">
                          <a:latin typeface="Avenir Next" panose="020B0503020202020204" pitchFamily="34" charset="0"/>
                        </a:rPr>
                        <a:t>none</a:t>
                      </a:r>
                    </a:p>
                  </a:txBody>
                  <a:tcPr/>
                </a:tc>
                <a:tc>
                  <a:txBody>
                    <a:bodyPr/>
                    <a:lstStyle/>
                    <a:p>
                      <a:r>
                        <a:rPr lang="en-GB" sz="1600" dirty="0">
                          <a:latin typeface="Avenir Next" panose="020B0503020202020204" pitchFamily="34" charset="0"/>
                        </a:rPr>
                        <a:t>1</a:t>
                      </a:r>
                    </a:p>
                  </a:txBody>
                  <a:tcPr/>
                </a:tc>
                <a:tc>
                  <a:txBody>
                    <a:bodyPr/>
                    <a:lstStyle/>
                    <a:p>
                      <a:r>
                        <a:rPr lang="en-GB" sz="1600" dirty="0">
                          <a:latin typeface="Avenir Next" panose="020B0503020202020204" pitchFamily="34" charset="0"/>
                        </a:rPr>
                        <a:t>User had difficulties into open the course details</a:t>
                      </a:r>
                    </a:p>
                  </a:txBody>
                  <a:tcPr/>
                </a:tc>
                <a:tc>
                  <a:txBody>
                    <a:bodyPr/>
                    <a:lstStyle/>
                    <a:p>
                      <a:r>
                        <a:rPr lang="en-GB" sz="1600" dirty="0">
                          <a:latin typeface="Avenir Next" panose="020B0503020202020204" pitchFamily="34" charset="0"/>
                        </a:rPr>
                        <a:t>It is not so intuitive to click on the course name</a:t>
                      </a:r>
                    </a:p>
                  </a:txBody>
                  <a:tcPr/>
                </a:tc>
                <a:tc>
                  <a:txBody>
                    <a:bodyPr/>
                    <a:lstStyle/>
                    <a:p>
                      <a:r>
                        <a:rPr lang="en-GB" sz="1600" dirty="0">
                          <a:latin typeface="Avenir Next" panose="020B0503020202020204" pitchFamily="34" charset="0"/>
                        </a:rPr>
                        <a:t>Bad</a:t>
                      </a:r>
                    </a:p>
                  </a:txBody>
                  <a:tcPr/>
                </a:tc>
                <a:tc>
                  <a:txBody>
                    <a:bodyPr/>
                    <a:lstStyle/>
                    <a:p>
                      <a:r>
                        <a:rPr lang="en-GB" sz="1600" dirty="0">
                          <a:latin typeface="Avenir Next" panose="020B0503020202020204" pitchFamily="34" charset="0"/>
                        </a:rPr>
                        <a:t>Make the course name a link or a button</a:t>
                      </a:r>
                    </a:p>
                  </a:txBody>
                  <a:tcPr/>
                </a:tc>
                <a:extLst>
                  <a:ext uri="{0D108BD9-81ED-4DB2-BD59-A6C34878D82A}">
                    <a16:rowId xmlns:a16="http://schemas.microsoft.com/office/drawing/2014/main" val="433772851"/>
                  </a:ext>
                </a:extLst>
              </a:tr>
              <a:tr h="1083129">
                <a:tc>
                  <a:txBody>
                    <a:bodyPr/>
                    <a:lstStyle/>
                    <a:p>
                      <a:pPr lvl="0" algn="ctr"/>
                      <a:r>
                        <a:rPr lang="en-GB" sz="1600" i="1" dirty="0">
                          <a:solidFill>
                            <a:schemeClr val="bg1"/>
                          </a:solidFill>
                          <a:latin typeface="Avenir Next" panose="020B0503020202020204" pitchFamily="34" charset="0"/>
                        </a:rPr>
                        <a:t>Use the needed information</a:t>
                      </a:r>
                    </a:p>
                  </a:txBody>
                  <a:tcPr marT="360000" marB="144000">
                    <a:solidFill>
                      <a:schemeClr val="accent2"/>
                    </a:solidFill>
                  </a:tcPr>
                </a:tc>
                <a:tc>
                  <a:txBody>
                    <a:bodyPr/>
                    <a:lstStyle/>
                    <a:p>
                      <a:r>
                        <a:rPr lang="en-GB" sz="1600" dirty="0">
                          <a:latin typeface="Avenir Next" panose="020B0503020202020204" pitchFamily="34" charset="0"/>
                        </a:rPr>
                        <a:t>none</a:t>
                      </a:r>
                    </a:p>
                  </a:txBody>
                  <a:tcPr/>
                </a:tc>
                <a:tc>
                  <a:txBody>
                    <a:bodyPr/>
                    <a:lstStyle/>
                    <a:p>
                      <a:r>
                        <a:rPr lang="en-GB" sz="1600" dirty="0">
                          <a:latin typeface="Avenir Next" panose="020B0503020202020204" pitchFamily="34" charset="0"/>
                        </a:rPr>
                        <a:t>1</a:t>
                      </a:r>
                    </a:p>
                  </a:txBody>
                  <a:tcPr/>
                </a:tc>
                <a:tc>
                  <a:txBody>
                    <a:bodyPr/>
                    <a:lstStyle/>
                    <a:p>
                      <a:r>
                        <a:rPr lang="en-GB" sz="1600" dirty="0">
                          <a:latin typeface="Avenir Next" panose="020B0503020202020204" pitchFamily="34" charset="0"/>
                        </a:rPr>
                        <a:t>The user was undecided on what link to click</a:t>
                      </a:r>
                    </a:p>
                  </a:txBody>
                  <a:tcPr/>
                </a:tc>
                <a:tc>
                  <a:txBody>
                    <a:bodyPr/>
                    <a:lstStyle/>
                    <a:p>
                      <a:r>
                        <a:rPr lang="en-GB" sz="1600" dirty="0">
                          <a:latin typeface="Avenir Next" panose="020B0503020202020204" pitchFamily="34" charset="0"/>
                        </a:rPr>
                        <a:t>There are several links and not so detailed labels</a:t>
                      </a:r>
                    </a:p>
                  </a:txBody>
                  <a:tcPr/>
                </a:tc>
                <a:tc>
                  <a:txBody>
                    <a:bodyPr/>
                    <a:lstStyle/>
                    <a:p>
                      <a:r>
                        <a:rPr lang="en-GB" sz="1600" dirty="0">
                          <a:latin typeface="Avenir Next" panose="020B0503020202020204" pitchFamily="34" charset="0"/>
                        </a:rPr>
                        <a:t>Bad</a:t>
                      </a:r>
                    </a:p>
                  </a:txBody>
                  <a:tcPr/>
                </a:tc>
                <a:tc>
                  <a:txBody>
                    <a:bodyPr/>
                    <a:lstStyle/>
                    <a:p>
                      <a:r>
                        <a:rPr lang="en-GB" sz="1600" dirty="0">
                          <a:latin typeface="Avenir Next" panose="020B0503020202020204" pitchFamily="34" charset="0"/>
                        </a:rPr>
                        <a:t>Add some more info or make the existing labels more detailed</a:t>
                      </a:r>
                    </a:p>
                  </a:txBody>
                  <a:tcPr/>
                </a:tc>
                <a:extLst>
                  <a:ext uri="{0D108BD9-81ED-4DB2-BD59-A6C34878D82A}">
                    <a16:rowId xmlns:a16="http://schemas.microsoft.com/office/drawing/2014/main" val="3108948755"/>
                  </a:ext>
                </a:extLst>
              </a:tr>
            </a:tbl>
          </a:graphicData>
        </a:graphic>
      </p:graphicFrame>
    </p:spTree>
    <p:extLst>
      <p:ext uri="{BB962C8B-B14F-4D97-AF65-F5344CB8AC3E}">
        <p14:creationId xmlns:p14="http://schemas.microsoft.com/office/powerpoint/2010/main" val="2154888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egnaposto contenuto 2">
            <a:extLst>
              <a:ext uri="{FF2B5EF4-FFF2-40B4-BE49-F238E27FC236}">
                <a16:creationId xmlns:a16="http://schemas.microsoft.com/office/drawing/2014/main" id="{BE462FA1-FA44-1E48-B163-52A79E2212E2}"/>
              </a:ext>
            </a:extLst>
          </p:cNvPr>
          <p:cNvSpPr txBox="1">
            <a:spLocks/>
          </p:cNvSpPr>
          <p:nvPr/>
        </p:nvSpPr>
        <p:spPr>
          <a:xfrm>
            <a:off x="7443294" y="5291573"/>
            <a:ext cx="3072306" cy="106036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app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an online app, </a:t>
            </a:r>
            <a:r>
              <a:rPr lang="it-IT" sz="1600" dirty="0" err="1">
                <a:solidFill>
                  <a:schemeClr val="tx1"/>
                </a:solidFill>
                <a:latin typeface="Avenir Next" panose="020B0503020202020204" pitchFamily="34" charset="0"/>
              </a:rPr>
              <a:t>it</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would</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not</a:t>
            </a:r>
            <a:r>
              <a:rPr lang="it-IT" sz="1600" dirty="0">
                <a:solidFill>
                  <a:schemeClr val="tx1"/>
                </a:solidFill>
                <a:latin typeface="Avenir Next" panose="020B0503020202020204" pitchFamily="34" charset="0"/>
              </a:rPr>
              <a:t> work </a:t>
            </a:r>
            <a:r>
              <a:rPr lang="it-IT" sz="1600" dirty="0" err="1">
                <a:solidFill>
                  <a:schemeClr val="tx1"/>
                </a:solidFill>
                <a:latin typeface="Avenir Next" panose="020B0503020202020204" pitchFamily="34" charset="0"/>
              </a:rPr>
              <a:t>if</a:t>
            </a:r>
            <a:r>
              <a:rPr lang="it-IT" sz="1600" dirty="0">
                <a:solidFill>
                  <a:schemeClr val="tx1"/>
                </a:solidFill>
                <a:latin typeface="Avenir Next" panose="020B0503020202020204" pitchFamily="34" charset="0"/>
              </a:rPr>
              <a:t> the user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offline</a:t>
            </a:r>
          </a:p>
        </p:txBody>
      </p:sp>
      <p:sp>
        <p:nvSpPr>
          <p:cNvPr id="8" name="Segnaposto contenuto 2">
            <a:extLst>
              <a:ext uri="{FF2B5EF4-FFF2-40B4-BE49-F238E27FC236}">
                <a16:creationId xmlns:a16="http://schemas.microsoft.com/office/drawing/2014/main" id="{D8AF4C4A-9701-2C4F-A54B-CFFDBB2705D7}"/>
              </a:ext>
            </a:extLst>
          </p:cNvPr>
          <p:cNvSpPr txBox="1">
            <a:spLocks/>
          </p:cNvSpPr>
          <p:nvPr/>
        </p:nvSpPr>
        <p:spPr>
          <a:xfrm>
            <a:off x="7432408" y="4859151"/>
            <a:ext cx="2624374" cy="60508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It</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 </a:t>
            </a:r>
            <a:r>
              <a:rPr lang="it-IT" sz="1600" dirty="0" err="1">
                <a:solidFill>
                  <a:schemeClr val="tx1"/>
                </a:solidFill>
                <a:latin typeface="Avenir Next" panose="020B0503020202020204" pitchFamily="34" charset="0"/>
              </a:rPr>
              <a:t>very</a:t>
            </a:r>
            <a:r>
              <a:rPr lang="it-IT" sz="1600" dirty="0">
                <a:solidFill>
                  <a:schemeClr val="tx1"/>
                </a:solidFill>
                <a:latin typeface="Avenir Next" panose="020B0503020202020204" pitchFamily="34" charset="0"/>
              </a:rPr>
              <a:t> slow </a:t>
            </a:r>
            <a:r>
              <a:rPr lang="it-IT" sz="1600" dirty="0" err="1">
                <a:solidFill>
                  <a:schemeClr val="tx1"/>
                </a:solidFill>
                <a:latin typeface="Avenir Next" panose="020B0503020202020204" pitchFamily="34" charset="0"/>
              </a:rPr>
              <a:t>tool</a:t>
            </a:r>
            <a:endParaRPr lang="it-IT" sz="1600" dirty="0">
              <a:solidFill>
                <a:schemeClr val="tx1"/>
              </a:solidFill>
              <a:latin typeface="Avenir Next" panose="020B0503020202020204" pitchFamily="34" charset="0"/>
            </a:endParaRPr>
          </a:p>
        </p:txBody>
      </p:sp>
      <p:sp>
        <p:nvSpPr>
          <p:cNvPr id="9" name="Segnaposto contenuto 2">
            <a:extLst>
              <a:ext uri="{FF2B5EF4-FFF2-40B4-BE49-F238E27FC236}">
                <a16:creationId xmlns:a16="http://schemas.microsoft.com/office/drawing/2014/main" id="{E4E40E43-0026-3F4A-9237-C491A1CB9E9C}"/>
              </a:ext>
            </a:extLst>
          </p:cNvPr>
          <p:cNvSpPr txBox="1">
            <a:spLocks/>
          </p:cNvSpPr>
          <p:nvPr/>
        </p:nvSpPr>
        <p:spPr>
          <a:xfrm>
            <a:off x="7432410" y="4236462"/>
            <a:ext cx="3168911" cy="995264"/>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a:t>
            </a:r>
            <a:r>
              <a:rPr lang="it-IT" sz="1600" dirty="0" err="1">
                <a:solidFill>
                  <a:schemeClr val="tx1"/>
                </a:solidFill>
                <a:latin typeface="Avenir Next" panose="020B0503020202020204" pitchFamily="34" charset="0"/>
              </a:rPr>
              <a:t>tool</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not</a:t>
            </a:r>
            <a:r>
              <a:rPr lang="it-IT" sz="1600" dirty="0">
                <a:solidFill>
                  <a:schemeClr val="tx1"/>
                </a:solidFill>
                <a:latin typeface="Avenir Next" panose="020B0503020202020204" pitchFamily="34" charset="0"/>
              </a:rPr>
              <a:t> intuitive, </a:t>
            </a:r>
            <a:r>
              <a:rPr lang="it-IT" sz="1600" dirty="0" err="1">
                <a:solidFill>
                  <a:schemeClr val="tx1"/>
                </a:solidFill>
                <a:latin typeface="Avenir Next" panose="020B0503020202020204" pitchFamily="34" charset="0"/>
              </a:rPr>
              <a:t>it</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needs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better</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instructions</a:t>
            </a:r>
            <a:endParaRPr lang="it-IT" sz="1600" dirty="0">
              <a:solidFill>
                <a:schemeClr val="tx1"/>
              </a:solidFill>
              <a:latin typeface="Avenir Next" panose="020B0503020202020204" pitchFamily="34" charset="0"/>
            </a:endParaRPr>
          </a:p>
        </p:txBody>
      </p:sp>
      <p:sp>
        <p:nvSpPr>
          <p:cNvPr id="10" name="Segnaposto contenuto 2">
            <a:extLst>
              <a:ext uri="{FF2B5EF4-FFF2-40B4-BE49-F238E27FC236}">
                <a16:creationId xmlns:a16="http://schemas.microsoft.com/office/drawing/2014/main" id="{9274E04F-54A9-C34D-B44B-6A6EC72EA790}"/>
              </a:ext>
            </a:extLst>
          </p:cNvPr>
          <p:cNvSpPr txBox="1">
            <a:spLocks/>
          </p:cNvSpPr>
          <p:nvPr/>
        </p:nvSpPr>
        <p:spPr>
          <a:xfrm>
            <a:off x="4438110" y="3296988"/>
            <a:ext cx="2624375"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User can </a:t>
            </a:r>
            <a:r>
              <a:rPr lang="it-IT" sz="1600" dirty="0" err="1">
                <a:solidFill>
                  <a:schemeClr val="tx1"/>
                </a:solidFill>
                <a:latin typeface="Avenir Next" panose="020B0503020202020204" pitchFamily="34" charset="0"/>
              </a:rPr>
              <a:t>choose</a:t>
            </a:r>
            <a:r>
              <a:rPr lang="it-IT" sz="1600" dirty="0">
                <a:solidFill>
                  <a:schemeClr val="tx1"/>
                </a:solidFill>
                <a:latin typeface="Avenir Next" panose="020B0503020202020204" pitchFamily="34" charset="0"/>
              </a:rPr>
              <a:t> the </a:t>
            </a:r>
            <a:r>
              <a:rPr lang="it-IT" sz="1600" dirty="0" err="1">
                <a:solidFill>
                  <a:schemeClr val="tx1"/>
                </a:solidFill>
                <a:latin typeface="Avenir Next" panose="020B0503020202020204" pitchFamily="34" charset="0"/>
              </a:rPr>
              <a:t>template</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sp>
        <p:nvSpPr>
          <p:cNvPr id="11" name="Segnaposto contenuto 2">
            <a:extLst>
              <a:ext uri="{FF2B5EF4-FFF2-40B4-BE49-F238E27FC236}">
                <a16:creationId xmlns:a16="http://schemas.microsoft.com/office/drawing/2014/main" id="{AB9DA043-D1E1-B741-90EC-FF3293BB160B}"/>
              </a:ext>
            </a:extLst>
          </p:cNvPr>
          <p:cNvSpPr txBox="1">
            <a:spLocks/>
          </p:cNvSpPr>
          <p:nvPr/>
        </p:nvSpPr>
        <p:spPr>
          <a:xfrm>
            <a:off x="4438109" y="3915848"/>
            <a:ext cx="2624375" cy="46204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It</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provides</a:t>
            </a:r>
            <a:r>
              <a:rPr lang="it-IT" sz="1600" dirty="0">
                <a:solidFill>
                  <a:schemeClr val="tx1"/>
                </a:solidFill>
                <a:latin typeface="Avenir Next" panose="020B0503020202020204" pitchFamily="34" charset="0"/>
              </a:rPr>
              <a:t> a </a:t>
            </a:r>
            <a:r>
              <a:rPr lang="it-IT" sz="1600" dirty="0" err="1">
                <a:solidFill>
                  <a:schemeClr val="tx1"/>
                </a:solidFill>
                <a:latin typeface="Avenir Next" panose="020B0503020202020204" pitchFamily="34" charset="0"/>
              </a:rPr>
              <a:t>useful</a:t>
            </a:r>
            <a:r>
              <a:rPr lang="it-IT" sz="1600" dirty="0">
                <a:solidFill>
                  <a:schemeClr val="tx1"/>
                </a:solidFill>
                <a:latin typeface="Avenir Next" panose="020B0503020202020204" pitchFamily="34" charset="0"/>
              </a:rPr>
              <a:t> collaborative </a:t>
            </a:r>
            <a:r>
              <a:rPr lang="it-IT" sz="1600" dirty="0" err="1">
                <a:solidFill>
                  <a:schemeClr val="tx1"/>
                </a:solidFill>
                <a:latin typeface="Avenir Next" panose="020B0503020202020204" pitchFamily="34" charset="0"/>
              </a:rPr>
              <a:t>workspace</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sp>
        <p:nvSpPr>
          <p:cNvPr id="12" name="Segnaposto contenuto 2">
            <a:extLst>
              <a:ext uri="{FF2B5EF4-FFF2-40B4-BE49-F238E27FC236}">
                <a16:creationId xmlns:a16="http://schemas.microsoft.com/office/drawing/2014/main" id="{24266C37-4096-F647-B698-59B517875F47}"/>
              </a:ext>
            </a:extLst>
          </p:cNvPr>
          <p:cNvSpPr txBox="1">
            <a:spLocks/>
          </p:cNvSpPr>
          <p:nvPr/>
        </p:nvSpPr>
        <p:spPr>
          <a:xfrm>
            <a:off x="4438108" y="4749324"/>
            <a:ext cx="2624375" cy="5968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User can share with </a:t>
            </a:r>
            <a:r>
              <a:rPr lang="it-IT" sz="1600" dirty="0" err="1">
                <a:solidFill>
                  <a:schemeClr val="tx1"/>
                </a:solidFill>
                <a:latin typeface="Avenir Next" panose="020B0503020202020204" pitchFamily="34" charset="0"/>
              </a:rPr>
              <a:t>unlimited</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members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pic>
        <p:nvPicPr>
          <p:cNvPr id="18" name="Elemento grafico 17" descr="Ingranaggi con riempimento a tinta unita">
            <a:extLst>
              <a:ext uri="{FF2B5EF4-FFF2-40B4-BE49-F238E27FC236}">
                <a16:creationId xmlns:a16="http://schemas.microsoft.com/office/drawing/2014/main" id="{B0A3F2E2-7C52-D646-8714-F0365A1F2E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01324" y="5265470"/>
            <a:ext cx="1590676" cy="1590676"/>
          </a:xfrm>
          <a:prstGeom prst="rect">
            <a:avLst/>
          </a:prstGeom>
        </p:spPr>
      </p:pic>
      <p:sp>
        <p:nvSpPr>
          <p:cNvPr id="20" name="CasellaDiTesto 19">
            <a:extLst>
              <a:ext uri="{FF2B5EF4-FFF2-40B4-BE49-F238E27FC236}">
                <a16:creationId xmlns:a16="http://schemas.microsoft.com/office/drawing/2014/main" id="{F8EF1E83-BD3F-A74E-9880-00A3A472D377}"/>
              </a:ext>
            </a:extLst>
          </p:cNvPr>
          <p:cNvSpPr txBox="1"/>
          <p:nvPr/>
        </p:nvSpPr>
        <p:spPr>
          <a:xfrm>
            <a:off x="856790" y="3692522"/>
            <a:ext cx="2538685" cy="830997"/>
          </a:xfrm>
          <a:prstGeom prst="rect">
            <a:avLst/>
          </a:prstGeom>
          <a:noFill/>
        </p:spPr>
        <p:txBody>
          <a:bodyPr wrap="square" rtlCol="0">
            <a:spAutoFit/>
          </a:bodyPr>
          <a:lstStyle/>
          <a:p>
            <a:r>
              <a:rPr lang="it-IT" sz="1600" i="1" dirty="0">
                <a:latin typeface="Avenir Next" panose="020B0503020202020204" pitchFamily="34" charset="0"/>
              </a:rPr>
              <a:t>App </a:t>
            </a:r>
            <a:r>
              <a:rPr lang="it-IT" sz="1600" i="1" dirty="0" err="1">
                <a:latin typeface="Avenir Next" panose="020B0503020202020204" pitchFamily="34" charset="0"/>
              </a:rPr>
              <a:t>that</a:t>
            </a:r>
            <a:r>
              <a:rPr lang="it-IT" sz="1600" i="1" dirty="0">
                <a:latin typeface="Avenir Next" panose="020B0503020202020204" pitchFamily="34" charset="0"/>
              </a:rPr>
              <a:t> </a:t>
            </a:r>
            <a:r>
              <a:rPr lang="it-IT" sz="1600" i="1" dirty="0" err="1">
                <a:latin typeface="Avenir Next" panose="020B0503020202020204" pitchFamily="34" charset="0"/>
              </a:rPr>
              <a:t>allows</a:t>
            </a:r>
            <a:r>
              <a:rPr lang="it-IT" sz="1600" i="1" dirty="0">
                <a:latin typeface="Avenir Next" panose="020B0503020202020204" pitchFamily="34" charset="0"/>
              </a:rPr>
              <a:t> to create workspace, take notes and share </a:t>
            </a:r>
            <a:r>
              <a:rPr lang="it-IT" sz="1600" i="1" dirty="0" err="1">
                <a:latin typeface="Avenir Next" panose="020B0503020202020204" pitchFamily="34" charset="0"/>
              </a:rPr>
              <a:t>material</a:t>
            </a:r>
            <a:endParaRPr lang="it-IT" sz="1600" i="1" dirty="0">
              <a:latin typeface="Avenir Next" panose="020B0503020202020204" pitchFamily="34" charset="0"/>
            </a:endParaRPr>
          </a:p>
        </p:txBody>
      </p:sp>
      <p:pic>
        <p:nvPicPr>
          <p:cNvPr id="4" name="Immagine 3">
            <a:extLst>
              <a:ext uri="{FF2B5EF4-FFF2-40B4-BE49-F238E27FC236}">
                <a16:creationId xmlns:a16="http://schemas.microsoft.com/office/drawing/2014/main" id="{23635D3E-4CD2-4DA3-88B5-5ADBD00C387C}"/>
              </a:ext>
            </a:extLst>
          </p:cNvPr>
          <p:cNvPicPr>
            <a:picLocks noChangeAspect="1"/>
          </p:cNvPicPr>
          <p:nvPr/>
        </p:nvPicPr>
        <p:blipFill>
          <a:blip r:embed="rId4"/>
          <a:stretch>
            <a:fillRect/>
          </a:stretch>
        </p:blipFill>
        <p:spPr>
          <a:xfrm>
            <a:off x="856790" y="2582954"/>
            <a:ext cx="2152075" cy="1109568"/>
          </a:xfrm>
          <a:prstGeom prst="rect">
            <a:avLst/>
          </a:prstGeom>
        </p:spPr>
      </p:pic>
      <p:sp>
        <p:nvSpPr>
          <p:cNvPr id="15" name="Titolo 1">
            <a:extLst>
              <a:ext uri="{FF2B5EF4-FFF2-40B4-BE49-F238E27FC236}">
                <a16:creationId xmlns:a16="http://schemas.microsoft.com/office/drawing/2014/main" id="{7D689F32-8E27-D841-8769-57982086E9D8}"/>
              </a:ext>
            </a:extLst>
          </p:cNvPr>
          <p:cNvSpPr txBox="1">
            <a:spLocks/>
          </p:cNvSpPr>
          <p:nvPr/>
        </p:nvSpPr>
        <p:spPr>
          <a:xfrm>
            <a:off x="670491" y="1055300"/>
            <a:ext cx="2338374"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 2</a:t>
            </a:r>
          </a:p>
        </p:txBody>
      </p:sp>
      <p:sp>
        <p:nvSpPr>
          <p:cNvPr id="16" name="Titolo 1">
            <a:extLst>
              <a:ext uri="{FF2B5EF4-FFF2-40B4-BE49-F238E27FC236}">
                <a16:creationId xmlns:a16="http://schemas.microsoft.com/office/drawing/2014/main" id="{8C3A4D9F-8752-3B40-A2A4-C2F8B7153DC0}"/>
              </a:ext>
            </a:extLst>
          </p:cNvPr>
          <p:cNvSpPr txBox="1">
            <a:spLocks/>
          </p:cNvSpPr>
          <p:nvPr/>
        </p:nvSpPr>
        <p:spPr>
          <a:xfrm>
            <a:off x="285083" y="224303"/>
            <a:ext cx="5665247"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Competitors Analysis</a:t>
            </a:r>
          </a:p>
        </p:txBody>
      </p:sp>
      <p:pic>
        <p:nvPicPr>
          <p:cNvPr id="17" name="Elemento grafico 16" descr="Segna Pollice su contorno">
            <a:extLst>
              <a:ext uri="{FF2B5EF4-FFF2-40B4-BE49-F238E27FC236}">
                <a16:creationId xmlns:a16="http://schemas.microsoft.com/office/drawing/2014/main" id="{FBA1E08B-2943-B244-9D67-DA546B708E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84787" y="2006219"/>
            <a:ext cx="1230788" cy="1153470"/>
          </a:xfrm>
          <a:prstGeom prst="rect">
            <a:avLst/>
          </a:prstGeom>
        </p:spPr>
      </p:pic>
      <p:pic>
        <p:nvPicPr>
          <p:cNvPr id="25" name="Elemento grafico 24" descr="Pollice abbassato contorno">
            <a:extLst>
              <a:ext uri="{FF2B5EF4-FFF2-40B4-BE49-F238E27FC236}">
                <a16:creationId xmlns:a16="http://schemas.microsoft.com/office/drawing/2014/main" id="{BCADBF52-1FDD-B347-892E-4B4C07A7E41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85582" y="2090046"/>
            <a:ext cx="1230790" cy="1153471"/>
          </a:xfrm>
          <a:prstGeom prst="rect">
            <a:avLst/>
          </a:prstGeom>
        </p:spPr>
      </p:pic>
      <p:sp>
        <p:nvSpPr>
          <p:cNvPr id="28" name="Segnaposto contenuto 2">
            <a:extLst>
              <a:ext uri="{FF2B5EF4-FFF2-40B4-BE49-F238E27FC236}">
                <a16:creationId xmlns:a16="http://schemas.microsoft.com/office/drawing/2014/main" id="{43EBD9A0-F6E5-5647-8449-17062FE031EB}"/>
              </a:ext>
            </a:extLst>
          </p:cNvPr>
          <p:cNvSpPr txBox="1">
            <a:spLocks/>
          </p:cNvSpPr>
          <p:nvPr/>
        </p:nvSpPr>
        <p:spPr>
          <a:xfrm>
            <a:off x="7432412" y="3363259"/>
            <a:ext cx="3168911"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tool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usable</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through</a:t>
            </a:r>
            <a:r>
              <a:rPr lang="it-IT" sz="1600" dirty="0">
                <a:solidFill>
                  <a:schemeClr val="tx1"/>
                </a:solidFill>
                <a:latin typeface="Avenir Next" panose="020B0503020202020204" pitchFamily="34" charset="0"/>
              </a:rPr>
              <a:t> the web </a:t>
            </a:r>
            <a:r>
              <a:rPr lang="it-IT" sz="1600" dirty="0" err="1">
                <a:solidFill>
                  <a:schemeClr val="tx1"/>
                </a:solidFill>
                <a:latin typeface="Avenir Next" panose="020B0503020202020204" pitchFamily="34" charset="0"/>
              </a:rPr>
              <a:t>but</a:t>
            </a:r>
            <a:r>
              <a:rPr lang="it-IT" sz="1600" dirty="0">
                <a:solidFill>
                  <a:schemeClr val="tx1"/>
                </a:solidFill>
                <a:latin typeface="Avenir Next" panose="020B0503020202020204" pitchFamily="34" charset="0"/>
              </a:rPr>
              <a:t> the </a:t>
            </a:r>
            <a:r>
              <a:rPr lang="it-IT" sz="1600" dirty="0" err="1">
                <a:solidFill>
                  <a:schemeClr val="tx1"/>
                </a:solidFill>
                <a:latin typeface="Avenir Next" panose="020B0503020202020204" pitchFamily="34" charset="0"/>
              </a:rPr>
              <a:t>app</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only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available</a:t>
            </a:r>
            <a:r>
              <a:rPr lang="it-IT" sz="1600" dirty="0">
                <a:solidFill>
                  <a:schemeClr val="tx1"/>
                </a:solidFill>
                <a:latin typeface="Avenir Next" panose="020B0503020202020204" pitchFamily="34" charset="0"/>
              </a:rPr>
              <a:t> for mobile </a:t>
            </a:r>
            <a:r>
              <a:rPr lang="it-IT" sz="1600" dirty="0" err="1">
                <a:solidFill>
                  <a:schemeClr val="tx1"/>
                </a:solidFill>
                <a:latin typeface="Avenir Next" panose="020B0503020202020204" pitchFamily="34" charset="0"/>
              </a:rPr>
              <a:t>devices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Tree>
    <p:extLst>
      <p:ext uri="{BB962C8B-B14F-4D97-AF65-F5344CB8AC3E}">
        <p14:creationId xmlns:p14="http://schemas.microsoft.com/office/powerpoint/2010/main" val="31818858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471F4754-C48C-4742-B8FA-89EEA58E4688}"/>
              </a:ext>
            </a:extLst>
          </p:cNvPr>
          <p:cNvPicPr>
            <a:picLocks noChangeAspect="1"/>
          </p:cNvPicPr>
          <p:nvPr/>
        </p:nvPicPr>
        <p:blipFill>
          <a:blip r:embed="rId2"/>
          <a:stretch>
            <a:fillRect/>
          </a:stretch>
        </p:blipFill>
        <p:spPr>
          <a:xfrm>
            <a:off x="2178391" y="1487705"/>
            <a:ext cx="3518617" cy="5124722"/>
          </a:xfrm>
          <a:prstGeom prst="rect">
            <a:avLst/>
          </a:prstGeom>
        </p:spPr>
      </p:pic>
      <p:pic>
        <p:nvPicPr>
          <p:cNvPr id="3" name="Immagine 2">
            <a:extLst>
              <a:ext uri="{FF2B5EF4-FFF2-40B4-BE49-F238E27FC236}">
                <a16:creationId xmlns:a16="http://schemas.microsoft.com/office/drawing/2014/main" id="{466AD6EC-E808-4697-9039-F833A244EDB3}"/>
              </a:ext>
            </a:extLst>
          </p:cNvPr>
          <p:cNvPicPr>
            <a:picLocks noChangeAspect="1"/>
          </p:cNvPicPr>
          <p:nvPr/>
        </p:nvPicPr>
        <p:blipFill>
          <a:blip r:embed="rId2"/>
          <a:stretch>
            <a:fillRect/>
          </a:stretch>
        </p:blipFill>
        <p:spPr>
          <a:xfrm>
            <a:off x="6350197" y="1192289"/>
            <a:ext cx="3906198" cy="5689218"/>
          </a:xfrm>
          <a:prstGeom prst="rect">
            <a:avLst/>
          </a:prstGeom>
        </p:spPr>
      </p:pic>
      <p:pic>
        <p:nvPicPr>
          <p:cNvPr id="4" name="Immagine 3">
            <a:extLst>
              <a:ext uri="{FF2B5EF4-FFF2-40B4-BE49-F238E27FC236}">
                <a16:creationId xmlns:a16="http://schemas.microsoft.com/office/drawing/2014/main" id="{D122A231-FDA6-495A-9B8B-CFEAE9249BCE}"/>
              </a:ext>
            </a:extLst>
          </p:cNvPr>
          <p:cNvPicPr>
            <a:picLocks noChangeAspect="1"/>
          </p:cNvPicPr>
          <p:nvPr/>
        </p:nvPicPr>
        <p:blipFill>
          <a:blip r:embed="rId3"/>
          <a:stretch>
            <a:fillRect/>
          </a:stretch>
        </p:blipFill>
        <p:spPr>
          <a:xfrm>
            <a:off x="2378152" y="1887818"/>
            <a:ext cx="2143864" cy="4553059"/>
          </a:xfrm>
          <a:prstGeom prst="round2SameRect">
            <a:avLst>
              <a:gd name="adj1" fmla="val 0"/>
              <a:gd name="adj2" fmla="val 11577"/>
            </a:avLst>
          </a:prstGeom>
        </p:spPr>
      </p:pic>
      <p:pic>
        <p:nvPicPr>
          <p:cNvPr id="5" name="Immagine 4">
            <a:extLst>
              <a:ext uri="{FF2B5EF4-FFF2-40B4-BE49-F238E27FC236}">
                <a16:creationId xmlns:a16="http://schemas.microsoft.com/office/drawing/2014/main" id="{F474976E-82B6-4C4A-BA4B-6F1F87D2D500}"/>
              </a:ext>
            </a:extLst>
          </p:cNvPr>
          <p:cNvPicPr>
            <a:picLocks noChangeAspect="1"/>
          </p:cNvPicPr>
          <p:nvPr/>
        </p:nvPicPr>
        <p:blipFill>
          <a:blip r:embed="rId4"/>
          <a:stretch>
            <a:fillRect/>
          </a:stretch>
        </p:blipFill>
        <p:spPr>
          <a:xfrm>
            <a:off x="6589438" y="1638459"/>
            <a:ext cx="2360579" cy="5040684"/>
          </a:xfrm>
          <a:prstGeom prst="round2SameRect">
            <a:avLst>
              <a:gd name="adj1" fmla="val 0"/>
              <a:gd name="adj2" fmla="val 10870"/>
            </a:avLst>
          </a:prstGeom>
        </p:spPr>
      </p:pic>
      <p:sp>
        <p:nvSpPr>
          <p:cNvPr id="6" name="Freccia destra con strisce 5">
            <a:extLst>
              <a:ext uri="{FF2B5EF4-FFF2-40B4-BE49-F238E27FC236}">
                <a16:creationId xmlns:a16="http://schemas.microsoft.com/office/drawing/2014/main" id="{D5A4C66F-6C84-448A-A794-00CE431B07FA}"/>
              </a:ext>
            </a:extLst>
          </p:cNvPr>
          <p:cNvSpPr/>
          <p:nvPr/>
        </p:nvSpPr>
        <p:spPr>
          <a:xfrm>
            <a:off x="4959481" y="4704486"/>
            <a:ext cx="1390716" cy="777396"/>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8" name="Immagine 7">
            <a:extLst>
              <a:ext uri="{FF2B5EF4-FFF2-40B4-BE49-F238E27FC236}">
                <a16:creationId xmlns:a16="http://schemas.microsoft.com/office/drawing/2014/main" id="{50150A5A-2DB3-4FFD-A947-F191051EA948}"/>
              </a:ext>
            </a:extLst>
          </p:cNvPr>
          <p:cNvPicPr>
            <a:picLocks noChangeAspect="1"/>
          </p:cNvPicPr>
          <p:nvPr/>
        </p:nvPicPr>
        <p:blipFill>
          <a:blip r:embed="rId5"/>
          <a:stretch>
            <a:fillRect/>
          </a:stretch>
        </p:blipFill>
        <p:spPr>
          <a:xfrm>
            <a:off x="1728650" y="183595"/>
            <a:ext cx="8226308" cy="1008694"/>
          </a:xfrm>
          <a:prstGeom prst="rect">
            <a:avLst/>
          </a:prstGeom>
        </p:spPr>
      </p:pic>
    </p:spTree>
    <p:extLst>
      <p:ext uri="{BB962C8B-B14F-4D97-AF65-F5344CB8AC3E}">
        <p14:creationId xmlns:p14="http://schemas.microsoft.com/office/powerpoint/2010/main" val="15354996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0">
            <a:extLst>
              <a:ext uri="{FF2B5EF4-FFF2-40B4-BE49-F238E27FC236}">
                <a16:creationId xmlns:a16="http://schemas.microsoft.com/office/drawing/2014/main" id="{158276A2-D28D-8642-9DE0-BB55DEAFE53C}"/>
              </a:ext>
            </a:extLst>
          </p:cNvPr>
          <p:cNvSpPr txBox="1"/>
          <p:nvPr/>
        </p:nvSpPr>
        <p:spPr>
          <a:xfrm>
            <a:off x="488367" y="306660"/>
            <a:ext cx="6232401" cy="584775"/>
          </a:xfrm>
          <a:prstGeom prst="rect">
            <a:avLst/>
          </a:prstGeom>
          <a:noFill/>
        </p:spPr>
        <p:txBody>
          <a:bodyPr wrap="square" rtlCol="0">
            <a:spAutoFit/>
          </a:bodyPr>
          <a:lstStyle/>
          <a:p>
            <a:r>
              <a:rPr lang="it-IT" sz="3200" b="1" dirty="0" err="1">
                <a:solidFill>
                  <a:srgbClr val="002060"/>
                </a:solidFill>
                <a:latin typeface="Avenir Next" panose="020B0503020202020204" pitchFamily="34" charset="0"/>
              </a:rPr>
              <a:t>Think</a:t>
            </a:r>
            <a:r>
              <a:rPr lang="it-IT" sz="3200" b="1" dirty="0">
                <a:solidFill>
                  <a:srgbClr val="002060"/>
                </a:solidFill>
                <a:latin typeface="Avenir Next" panose="020B0503020202020204" pitchFamily="34" charset="0"/>
              </a:rPr>
              <a:t> </a:t>
            </a:r>
            <a:r>
              <a:rPr lang="it-IT" sz="3200" b="1" dirty="0" err="1">
                <a:solidFill>
                  <a:srgbClr val="002060"/>
                </a:solidFill>
                <a:latin typeface="Avenir Next" panose="020B0503020202020204" pitchFamily="34" charset="0"/>
              </a:rPr>
              <a:t>Aloud</a:t>
            </a:r>
            <a:endParaRPr lang="it-IT" sz="3200" dirty="0">
              <a:solidFill>
                <a:srgbClr val="002060"/>
              </a:solidFill>
              <a:latin typeface="Avenir Next" panose="020B0503020202020204" pitchFamily="34" charset="0"/>
            </a:endParaRPr>
          </a:p>
        </p:txBody>
      </p:sp>
      <p:sp>
        <p:nvSpPr>
          <p:cNvPr id="6" name="CasellaDiTesto 40">
            <a:extLst>
              <a:ext uri="{FF2B5EF4-FFF2-40B4-BE49-F238E27FC236}">
                <a16:creationId xmlns:a16="http://schemas.microsoft.com/office/drawing/2014/main" id="{D69460E6-802F-EE40-A48C-A2D86E43E5AC}"/>
              </a:ext>
            </a:extLst>
          </p:cNvPr>
          <p:cNvSpPr txBox="1"/>
          <p:nvPr/>
        </p:nvSpPr>
        <p:spPr>
          <a:xfrm>
            <a:off x="488367" y="891435"/>
            <a:ext cx="9552545" cy="369332"/>
          </a:xfrm>
          <a:prstGeom prst="rect">
            <a:avLst/>
          </a:prstGeom>
          <a:noFill/>
        </p:spPr>
        <p:txBody>
          <a:bodyPr wrap="square" rtlCol="0">
            <a:spAutoFit/>
          </a:bodyPr>
          <a:lstStyle/>
          <a:p>
            <a:r>
              <a:rPr lang="it-IT" sz="1400" b="1" dirty="0">
                <a:solidFill>
                  <a:srgbClr val="002060"/>
                </a:solidFill>
                <a:latin typeface="Avenir Next" panose="020B0503020202020204" pitchFamily="34" charset="0"/>
              </a:rPr>
              <a:t>Task 2: </a:t>
            </a:r>
            <a:r>
              <a:rPr lang="it-IT" dirty="0">
                <a:solidFill>
                  <a:schemeClr val="tx1">
                    <a:lumMod val="95000"/>
                    <a:lumOff val="5000"/>
                  </a:schemeClr>
                </a:solidFill>
                <a:latin typeface="Avenir Next" panose="020B0503020202020204" pitchFamily="34" charset="0"/>
              </a:rPr>
              <a:t>The </a:t>
            </a:r>
            <a:r>
              <a:rPr lang="it-IT" dirty="0" err="1">
                <a:solidFill>
                  <a:schemeClr val="tx1">
                    <a:lumMod val="95000"/>
                    <a:lumOff val="5000"/>
                  </a:schemeClr>
                </a:solidFill>
                <a:latin typeface="Avenir Next" panose="020B0503020202020204" pitchFamily="34" charset="0"/>
              </a:rPr>
              <a:t>lesson</a:t>
            </a:r>
            <a:r>
              <a:rPr lang="it-IT" dirty="0">
                <a:solidFill>
                  <a:schemeClr val="tx1">
                    <a:lumMod val="95000"/>
                    <a:lumOff val="5000"/>
                  </a:schemeClr>
                </a:solidFill>
                <a:latin typeface="Avenir Next" panose="020B0503020202020204" pitchFamily="34" charset="0"/>
              </a:rPr>
              <a:t> session </a:t>
            </a:r>
            <a:r>
              <a:rPr lang="it-IT" dirty="0" err="1">
                <a:solidFill>
                  <a:schemeClr val="tx1">
                    <a:lumMod val="95000"/>
                    <a:lumOff val="5000"/>
                  </a:schemeClr>
                </a:solidFill>
                <a:latin typeface="Avenir Next" panose="020B0503020202020204" pitchFamily="34" charset="0"/>
              </a:rPr>
              <a:t>is</a:t>
            </a:r>
            <a:r>
              <a:rPr lang="it-IT" dirty="0">
                <a:solidFill>
                  <a:schemeClr val="tx1">
                    <a:lumMod val="95000"/>
                    <a:lumOff val="5000"/>
                  </a:schemeClr>
                </a:solidFill>
                <a:latin typeface="Avenir Next" panose="020B0503020202020204" pitchFamily="34" charset="0"/>
              </a:rPr>
              <a:t> just </a:t>
            </a:r>
            <a:r>
              <a:rPr lang="it-IT" dirty="0" err="1">
                <a:solidFill>
                  <a:schemeClr val="tx1">
                    <a:lumMod val="95000"/>
                    <a:lumOff val="5000"/>
                  </a:schemeClr>
                </a:solidFill>
                <a:latin typeface="Avenir Next" panose="020B0503020202020204" pitchFamily="34" charset="0"/>
              </a:rPr>
              <a:t>started</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you</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want</a:t>
            </a:r>
            <a:r>
              <a:rPr lang="it-IT" dirty="0">
                <a:solidFill>
                  <a:schemeClr val="tx1">
                    <a:lumMod val="95000"/>
                    <a:lumOff val="5000"/>
                  </a:schemeClr>
                </a:solidFill>
                <a:latin typeface="Avenir Next" panose="020B0503020202020204" pitchFamily="34" charset="0"/>
              </a:rPr>
              <a:t> to check</a:t>
            </a:r>
            <a:r>
              <a:rPr lang="en-GB" dirty="0">
                <a:solidFill>
                  <a:schemeClr val="tx1">
                    <a:lumMod val="95000"/>
                    <a:lumOff val="5000"/>
                  </a:schemeClr>
                </a:solidFill>
                <a:latin typeface="Avenir Next" panose="020B0503020202020204" pitchFamily="34" charset="0"/>
              </a:rPr>
              <a:t> the timetable of the courses to attend</a:t>
            </a:r>
            <a:endParaRPr lang="it-IT" dirty="0">
              <a:solidFill>
                <a:schemeClr val="tx1">
                  <a:lumMod val="95000"/>
                  <a:lumOff val="5000"/>
                </a:schemeClr>
              </a:solidFill>
              <a:latin typeface="Avenir Next" panose="020B0503020202020204" pitchFamily="34" charset="0"/>
            </a:endParaRPr>
          </a:p>
        </p:txBody>
      </p:sp>
      <p:graphicFrame>
        <p:nvGraphicFramePr>
          <p:cNvPr id="7" name="Tabella 4">
            <a:extLst>
              <a:ext uri="{FF2B5EF4-FFF2-40B4-BE49-F238E27FC236}">
                <a16:creationId xmlns:a16="http://schemas.microsoft.com/office/drawing/2014/main" id="{4F6AAC87-EC8C-7840-B689-07B48A8E39F8}"/>
              </a:ext>
            </a:extLst>
          </p:cNvPr>
          <p:cNvGraphicFramePr>
            <a:graphicFrameLocks noGrp="1"/>
          </p:cNvGraphicFramePr>
          <p:nvPr>
            <p:extLst>
              <p:ext uri="{D42A27DB-BD31-4B8C-83A1-F6EECF244321}">
                <p14:modId xmlns:p14="http://schemas.microsoft.com/office/powerpoint/2010/main" val="2524510384"/>
              </p:ext>
            </p:extLst>
          </p:nvPr>
        </p:nvGraphicFramePr>
        <p:xfrm>
          <a:off x="693522" y="2134390"/>
          <a:ext cx="10704287" cy="3476898"/>
        </p:xfrm>
        <a:graphic>
          <a:graphicData uri="http://schemas.openxmlformats.org/drawingml/2006/table">
            <a:tbl>
              <a:tblPr firstRow="1" bandRow="1">
                <a:tableStyleId>{21E4AEA4-8DFA-4A89-87EB-49C32662AFE0}</a:tableStyleId>
              </a:tblPr>
              <a:tblGrid>
                <a:gridCol w="1774977">
                  <a:extLst>
                    <a:ext uri="{9D8B030D-6E8A-4147-A177-3AD203B41FA5}">
                      <a16:colId xmlns:a16="http://schemas.microsoft.com/office/drawing/2014/main" val="330803002"/>
                    </a:ext>
                  </a:extLst>
                </a:gridCol>
                <a:gridCol w="1283390">
                  <a:extLst>
                    <a:ext uri="{9D8B030D-6E8A-4147-A177-3AD203B41FA5}">
                      <a16:colId xmlns:a16="http://schemas.microsoft.com/office/drawing/2014/main" val="2429314522"/>
                    </a:ext>
                  </a:extLst>
                </a:gridCol>
                <a:gridCol w="1529184">
                  <a:extLst>
                    <a:ext uri="{9D8B030D-6E8A-4147-A177-3AD203B41FA5}">
                      <a16:colId xmlns:a16="http://schemas.microsoft.com/office/drawing/2014/main" val="1758312280"/>
                    </a:ext>
                  </a:extLst>
                </a:gridCol>
                <a:gridCol w="1529184">
                  <a:extLst>
                    <a:ext uri="{9D8B030D-6E8A-4147-A177-3AD203B41FA5}">
                      <a16:colId xmlns:a16="http://schemas.microsoft.com/office/drawing/2014/main" val="4261511340"/>
                    </a:ext>
                  </a:extLst>
                </a:gridCol>
                <a:gridCol w="1529184">
                  <a:extLst>
                    <a:ext uri="{9D8B030D-6E8A-4147-A177-3AD203B41FA5}">
                      <a16:colId xmlns:a16="http://schemas.microsoft.com/office/drawing/2014/main" val="1788217775"/>
                    </a:ext>
                  </a:extLst>
                </a:gridCol>
                <a:gridCol w="1529184">
                  <a:extLst>
                    <a:ext uri="{9D8B030D-6E8A-4147-A177-3AD203B41FA5}">
                      <a16:colId xmlns:a16="http://schemas.microsoft.com/office/drawing/2014/main" val="605310363"/>
                    </a:ext>
                  </a:extLst>
                </a:gridCol>
                <a:gridCol w="1529184">
                  <a:extLst>
                    <a:ext uri="{9D8B030D-6E8A-4147-A177-3AD203B41FA5}">
                      <a16:colId xmlns:a16="http://schemas.microsoft.com/office/drawing/2014/main" val="950556474"/>
                    </a:ext>
                  </a:extLst>
                </a:gridCol>
              </a:tblGrid>
              <a:tr h="1083129">
                <a:tc>
                  <a:txBody>
                    <a:bodyPr/>
                    <a:lstStyle/>
                    <a:p>
                      <a:pPr algn="ctr"/>
                      <a:endParaRPr lang="en-GB" sz="1600" dirty="0">
                        <a:latin typeface="Avenir Next" panose="020B0503020202020204" pitchFamily="34" charset="0"/>
                      </a:endParaRPr>
                    </a:p>
                  </a:txBody>
                  <a:tcPr marT="180000">
                    <a:noFill/>
                  </a:tcPr>
                </a:tc>
                <a:tc>
                  <a:txBody>
                    <a:bodyPr/>
                    <a:lstStyle/>
                    <a:p>
                      <a:pPr algn="ctr"/>
                      <a:r>
                        <a:rPr lang="en-GB" sz="1600" b="0" i="1" dirty="0">
                          <a:latin typeface="Avenir Next" panose="020B0503020202020204" pitchFamily="34" charset="0"/>
                        </a:rPr>
                        <a:t>Related incidents</a:t>
                      </a:r>
                    </a:p>
                  </a:txBody>
                  <a:tcPr marT="288000" marB="288000"/>
                </a:tc>
                <a:tc>
                  <a:txBody>
                    <a:bodyPr/>
                    <a:lstStyle/>
                    <a:p>
                      <a:pPr algn="ctr"/>
                      <a:r>
                        <a:rPr lang="en-GB" sz="1600" b="0" i="1" dirty="0">
                          <a:latin typeface="Avenir Next" panose="020B0503020202020204" pitchFamily="34" charset="0"/>
                        </a:rPr>
                        <a:t>Priority</a:t>
                      </a:r>
                    </a:p>
                  </a:txBody>
                  <a:tcPr marT="396000" marB="288000"/>
                </a:tc>
                <a:tc>
                  <a:txBody>
                    <a:bodyPr/>
                    <a:lstStyle/>
                    <a:p>
                      <a:pPr algn="ctr"/>
                      <a:r>
                        <a:rPr lang="en-GB" sz="1600" b="0" i="1" dirty="0">
                          <a:latin typeface="Avenir Next" panose="020B0503020202020204" pitchFamily="34" charset="0"/>
                        </a:rPr>
                        <a:t>Description</a:t>
                      </a:r>
                    </a:p>
                  </a:txBody>
                  <a:tcPr marT="396000" marB="288000"/>
                </a:tc>
                <a:tc>
                  <a:txBody>
                    <a:bodyPr/>
                    <a:lstStyle/>
                    <a:p>
                      <a:pPr algn="ctr"/>
                      <a:r>
                        <a:rPr lang="en-GB" sz="1600" b="0" i="1" dirty="0">
                          <a:latin typeface="Avenir Next" panose="020B0503020202020204" pitchFamily="34" charset="0"/>
                        </a:rPr>
                        <a:t>Reason</a:t>
                      </a:r>
                    </a:p>
                  </a:txBody>
                  <a:tcPr marT="396000" marB="288000"/>
                </a:tc>
                <a:tc>
                  <a:txBody>
                    <a:bodyPr/>
                    <a:lstStyle/>
                    <a:p>
                      <a:pPr algn="ctr"/>
                      <a:r>
                        <a:rPr lang="en-GB" sz="1600" b="0" i="1" dirty="0">
                          <a:latin typeface="Avenir Next" panose="020B0503020202020204" pitchFamily="34" charset="0"/>
                        </a:rPr>
                        <a:t>Good or bad</a:t>
                      </a:r>
                    </a:p>
                  </a:txBody>
                  <a:tcPr marT="396000" marB="288000"/>
                </a:tc>
                <a:tc>
                  <a:txBody>
                    <a:bodyPr/>
                    <a:lstStyle/>
                    <a:p>
                      <a:pPr algn="ctr"/>
                      <a:r>
                        <a:rPr lang="en-GB" sz="1600" b="0" i="1" dirty="0">
                          <a:latin typeface="Avenir Next" panose="020B0503020202020204" pitchFamily="34" charset="0"/>
                        </a:rPr>
                        <a:t>Solution</a:t>
                      </a:r>
                    </a:p>
                  </a:txBody>
                  <a:tcPr marT="396000" marB="288000"/>
                </a:tc>
                <a:extLst>
                  <a:ext uri="{0D108BD9-81ED-4DB2-BD59-A6C34878D82A}">
                    <a16:rowId xmlns:a16="http://schemas.microsoft.com/office/drawing/2014/main" val="2883788898"/>
                  </a:ext>
                </a:extLst>
              </a:tr>
              <a:tr h="1083129">
                <a:tc>
                  <a:txBody>
                    <a:bodyPr/>
                    <a:lstStyle/>
                    <a:p>
                      <a:pPr algn="ctr"/>
                      <a:r>
                        <a:rPr lang="en-GB" sz="1600" i="1" dirty="0">
                          <a:solidFill>
                            <a:schemeClr val="bg1"/>
                          </a:solidFill>
                          <a:latin typeface="Avenir Next" panose="020B0503020202020204" pitchFamily="34" charset="0"/>
                        </a:rPr>
                        <a:t>Finding the timetable</a:t>
                      </a:r>
                    </a:p>
                  </a:txBody>
                  <a:tcPr marT="180000">
                    <a:solidFill>
                      <a:schemeClr val="accent2"/>
                    </a:solidFill>
                  </a:tcPr>
                </a:tc>
                <a:tc>
                  <a:txBody>
                    <a:bodyPr/>
                    <a:lstStyle/>
                    <a:p>
                      <a:r>
                        <a:rPr lang="en-GB" sz="1600" dirty="0">
                          <a:latin typeface="Avenir Next" panose="020B0503020202020204" pitchFamily="34" charset="0"/>
                        </a:rPr>
                        <a:t>none</a:t>
                      </a:r>
                    </a:p>
                  </a:txBody>
                  <a:tcPr/>
                </a:tc>
                <a:tc>
                  <a:txBody>
                    <a:bodyPr/>
                    <a:lstStyle/>
                    <a:p>
                      <a:endParaRPr lang="en-GB" sz="1600" dirty="0">
                        <a:latin typeface="Avenir Next" panose="020B0503020202020204" pitchFamily="34" charset="0"/>
                      </a:endParaRPr>
                    </a:p>
                  </a:txBody>
                  <a:tcPr/>
                </a:tc>
                <a:tc>
                  <a:txBody>
                    <a:bodyPr/>
                    <a:lstStyle/>
                    <a:p>
                      <a:endParaRPr lang="en-GB" sz="1600" dirty="0">
                        <a:latin typeface="Avenir Next" panose="020B0503020202020204" pitchFamily="34" charset="0"/>
                      </a:endParaRPr>
                    </a:p>
                  </a:txBody>
                  <a:tcPr/>
                </a:tc>
                <a:tc>
                  <a:txBody>
                    <a:bodyPr/>
                    <a:lstStyle/>
                    <a:p>
                      <a:endParaRPr lang="en-GB" sz="1600">
                        <a:latin typeface="Avenir Next" panose="020B0503020202020204" pitchFamily="34" charset="0"/>
                      </a:endParaRPr>
                    </a:p>
                  </a:txBody>
                  <a:tcPr/>
                </a:tc>
                <a:tc>
                  <a:txBody>
                    <a:bodyPr/>
                    <a:lstStyle/>
                    <a:p>
                      <a:r>
                        <a:rPr lang="en-GB" sz="1600" dirty="0">
                          <a:latin typeface="Avenir Next" panose="020B0503020202020204" pitchFamily="34" charset="0"/>
                        </a:rPr>
                        <a:t>Good</a:t>
                      </a:r>
                    </a:p>
                  </a:txBody>
                  <a:tcPr/>
                </a:tc>
                <a:tc>
                  <a:txBody>
                    <a:bodyPr/>
                    <a:lstStyle/>
                    <a:p>
                      <a:endParaRPr lang="en-GB" sz="1600" dirty="0">
                        <a:latin typeface="Avenir Next" panose="020B0503020202020204" pitchFamily="34" charset="0"/>
                      </a:endParaRPr>
                    </a:p>
                  </a:txBody>
                  <a:tcPr/>
                </a:tc>
                <a:extLst>
                  <a:ext uri="{0D108BD9-81ED-4DB2-BD59-A6C34878D82A}">
                    <a16:rowId xmlns:a16="http://schemas.microsoft.com/office/drawing/2014/main" val="1977496471"/>
                  </a:ext>
                </a:extLst>
              </a:tr>
              <a:tr h="1083129">
                <a:tc>
                  <a:txBody>
                    <a:bodyPr/>
                    <a:lstStyle/>
                    <a:p>
                      <a:pPr lvl="0" algn="ctr"/>
                      <a:r>
                        <a:rPr lang="en-GB" sz="1600" i="1" dirty="0">
                          <a:solidFill>
                            <a:schemeClr val="bg1"/>
                          </a:solidFill>
                          <a:latin typeface="Avenir Next" panose="020B0503020202020204" pitchFamily="34" charset="0"/>
                        </a:rPr>
                        <a:t>Use the needed information</a:t>
                      </a:r>
                    </a:p>
                  </a:txBody>
                  <a:tcPr marT="360000" marB="144000">
                    <a:solidFill>
                      <a:schemeClr val="accent2"/>
                    </a:solidFill>
                  </a:tcPr>
                </a:tc>
                <a:tc>
                  <a:txBody>
                    <a:bodyPr/>
                    <a:lstStyle/>
                    <a:p>
                      <a:r>
                        <a:rPr lang="en-GB" sz="1600" dirty="0">
                          <a:latin typeface="Avenir Next" panose="020B0503020202020204" pitchFamily="34" charset="0"/>
                        </a:rPr>
                        <a:t>none</a:t>
                      </a:r>
                    </a:p>
                  </a:txBody>
                  <a:tcPr/>
                </a:tc>
                <a:tc>
                  <a:txBody>
                    <a:bodyPr/>
                    <a:lstStyle/>
                    <a:p>
                      <a:r>
                        <a:rPr lang="it-IT" sz="1600" dirty="0">
                          <a:latin typeface="Avenir Next" panose="020B0503020202020204" pitchFamily="34" charset="0"/>
                        </a:rPr>
                        <a:t>4</a:t>
                      </a:r>
                      <a:endParaRPr lang="en-GB" sz="1600" dirty="0">
                        <a:latin typeface="Avenir Next" panose="020B0503020202020204" pitchFamily="34" charset="0"/>
                      </a:endParaRPr>
                    </a:p>
                  </a:txBody>
                  <a:tcPr/>
                </a:tc>
                <a:tc>
                  <a:txBody>
                    <a:bodyPr/>
                    <a:lstStyle/>
                    <a:p>
                      <a:r>
                        <a:rPr lang="en-GB" sz="1600" dirty="0">
                          <a:latin typeface="Avenir Next" panose="020B0503020202020204" pitchFamily="34" charset="0"/>
                        </a:rPr>
                        <a:t>The user had difficulties in reading the courses names</a:t>
                      </a:r>
                    </a:p>
                  </a:txBody>
                  <a:tcPr/>
                </a:tc>
                <a:tc>
                  <a:txBody>
                    <a:bodyPr/>
                    <a:lstStyle/>
                    <a:p>
                      <a:r>
                        <a:rPr lang="it-IT" sz="1600" dirty="0">
                          <a:latin typeface="Avenir Next" panose="020B0503020202020204" pitchFamily="34" charset="0"/>
                        </a:rPr>
                        <a:t>T</a:t>
                      </a:r>
                      <a:r>
                        <a:rPr lang="en-GB" sz="1600" dirty="0">
                          <a:latin typeface="Avenir Next" panose="020B0503020202020204" pitchFamily="34" charset="0"/>
                        </a:rPr>
                        <a:t>he timetable of all the week lies in a single page, so very little text</a:t>
                      </a:r>
                    </a:p>
                  </a:txBody>
                  <a:tcPr/>
                </a:tc>
                <a:tc>
                  <a:txBody>
                    <a:bodyPr/>
                    <a:lstStyle/>
                    <a:p>
                      <a:r>
                        <a:rPr lang="en-GB" sz="1600" dirty="0">
                          <a:latin typeface="Avenir Next" panose="020B0503020202020204" pitchFamily="34" charset="0"/>
                        </a:rPr>
                        <a:t>Bad</a:t>
                      </a:r>
                    </a:p>
                  </a:txBody>
                  <a:tcPr/>
                </a:tc>
                <a:tc>
                  <a:txBody>
                    <a:bodyPr/>
                    <a:lstStyle/>
                    <a:p>
                      <a:r>
                        <a:rPr lang="it-IT" sz="1600" dirty="0">
                          <a:latin typeface="Avenir Next" panose="020B0503020202020204" pitchFamily="34" charset="0"/>
                        </a:rPr>
                        <a:t>C</a:t>
                      </a:r>
                      <a:r>
                        <a:rPr lang="en-GB" sz="1600" dirty="0" err="1">
                          <a:latin typeface="Avenir Next" panose="020B0503020202020204" pitchFamily="34" charset="0"/>
                        </a:rPr>
                        <a:t>reate</a:t>
                      </a:r>
                      <a:r>
                        <a:rPr lang="en-GB" sz="1600" dirty="0">
                          <a:latin typeface="Avenir Next" panose="020B0503020202020204" pitchFamily="34" charset="0"/>
                        </a:rPr>
                        <a:t> a wider and scrollable timetable to have bigger text</a:t>
                      </a:r>
                    </a:p>
                  </a:txBody>
                  <a:tcPr/>
                </a:tc>
                <a:extLst>
                  <a:ext uri="{0D108BD9-81ED-4DB2-BD59-A6C34878D82A}">
                    <a16:rowId xmlns:a16="http://schemas.microsoft.com/office/drawing/2014/main" val="3108948755"/>
                  </a:ext>
                </a:extLst>
              </a:tr>
            </a:tbl>
          </a:graphicData>
        </a:graphic>
      </p:graphicFrame>
    </p:spTree>
    <p:extLst>
      <p:ext uri="{BB962C8B-B14F-4D97-AF65-F5344CB8AC3E}">
        <p14:creationId xmlns:p14="http://schemas.microsoft.com/office/powerpoint/2010/main" val="25633643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23C4B156-DBA5-45B0-BF00-1D6CB8C1F652}"/>
              </a:ext>
            </a:extLst>
          </p:cNvPr>
          <p:cNvPicPr>
            <a:picLocks noChangeAspect="1"/>
          </p:cNvPicPr>
          <p:nvPr/>
        </p:nvPicPr>
        <p:blipFill>
          <a:blip r:embed="rId2"/>
          <a:stretch>
            <a:fillRect/>
          </a:stretch>
        </p:blipFill>
        <p:spPr>
          <a:xfrm>
            <a:off x="1278038" y="1342787"/>
            <a:ext cx="3759383" cy="5475388"/>
          </a:xfrm>
          <a:prstGeom prst="rect">
            <a:avLst/>
          </a:prstGeom>
        </p:spPr>
      </p:pic>
      <p:pic>
        <p:nvPicPr>
          <p:cNvPr id="3" name="Immagine 2">
            <a:extLst>
              <a:ext uri="{FF2B5EF4-FFF2-40B4-BE49-F238E27FC236}">
                <a16:creationId xmlns:a16="http://schemas.microsoft.com/office/drawing/2014/main" id="{5AAEB277-CE57-4E92-91B1-56F6BC20EDA4}"/>
              </a:ext>
            </a:extLst>
          </p:cNvPr>
          <p:cNvPicPr>
            <a:picLocks noChangeAspect="1"/>
          </p:cNvPicPr>
          <p:nvPr/>
        </p:nvPicPr>
        <p:blipFill>
          <a:blip r:embed="rId2"/>
          <a:stretch>
            <a:fillRect/>
          </a:stretch>
        </p:blipFill>
        <p:spPr>
          <a:xfrm>
            <a:off x="5137154" y="1454192"/>
            <a:ext cx="3493850" cy="5088651"/>
          </a:xfrm>
          <a:prstGeom prst="rect">
            <a:avLst/>
          </a:prstGeom>
        </p:spPr>
      </p:pic>
      <p:pic>
        <p:nvPicPr>
          <p:cNvPr id="4" name="Immagine 3">
            <a:extLst>
              <a:ext uri="{FF2B5EF4-FFF2-40B4-BE49-F238E27FC236}">
                <a16:creationId xmlns:a16="http://schemas.microsoft.com/office/drawing/2014/main" id="{F91771A8-AF11-485C-B2BB-1B7916EC97B9}"/>
              </a:ext>
            </a:extLst>
          </p:cNvPr>
          <p:cNvPicPr>
            <a:picLocks noChangeAspect="1"/>
          </p:cNvPicPr>
          <p:nvPr/>
        </p:nvPicPr>
        <p:blipFill>
          <a:blip r:embed="rId3"/>
          <a:stretch>
            <a:fillRect/>
          </a:stretch>
        </p:blipFill>
        <p:spPr>
          <a:xfrm>
            <a:off x="1507627" y="1734546"/>
            <a:ext cx="2269735" cy="4876800"/>
          </a:xfrm>
          <a:prstGeom prst="round2SameRect">
            <a:avLst>
              <a:gd name="adj1" fmla="val 0"/>
              <a:gd name="adj2" fmla="val 8153"/>
            </a:avLst>
          </a:prstGeom>
        </p:spPr>
      </p:pic>
      <p:pic>
        <p:nvPicPr>
          <p:cNvPr id="5" name="Immagine 4">
            <a:extLst>
              <a:ext uri="{FF2B5EF4-FFF2-40B4-BE49-F238E27FC236}">
                <a16:creationId xmlns:a16="http://schemas.microsoft.com/office/drawing/2014/main" id="{A4C77347-BE9B-44DC-AA01-9705314D6B47}"/>
              </a:ext>
            </a:extLst>
          </p:cNvPr>
          <p:cNvPicPr>
            <a:picLocks noChangeAspect="1"/>
          </p:cNvPicPr>
          <p:nvPr/>
        </p:nvPicPr>
        <p:blipFill>
          <a:blip r:embed="rId2"/>
          <a:stretch>
            <a:fillRect/>
          </a:stretch>
        </p:blipFill>
        <p:spPr>
          <a:xfrm>
            <a:off x="7554074" y="1481974"/>
            <a:ext cx="3493850" cy="5088651"/>
          </a:xfrm>
          <a:prstGeom prst="rect">
            <a:avLst/>
          </a:prstGeom>
        </p:spPr>
      </p:pic>
      <p:pic>
        <p:nvPicPr>
          <p:cNvPr id="6" name="Immagine 5">
            <a:extLst>
              <a:ext uri="{FF2B5EF4-FFF2-40B4-BE49-F238E27FC236}">
                <a16:creationId xmlns:a16="http://schemas.microsoft.com/office/drawing/2014/main" id="{9BB7B951-D8D7-44CE-8AC4-2A34154EB8C8}"/>
              </a:ext>
            </a:extLst>
          </p:cNvPr>
          <p:cNvPicPr>
            <a:picLocks noChangeAspect="1"/>
          </p:cNvPicPr>
          <p:nvPr/>
        </p:nvPicPr>
        <p:blipFill>
          <a:blip r:embed="rId4"/>
          <a:stretch>
            <a:fillRect/>
          </a:stretch>
        </p:blipFill>
        <p:spPr>
          <a:xfrm>
            <a:off x="5339167" y="1821645"/>
            <a:ext cx="2134662" cy="4525041"/>
          </a:xfrm>
          <a:prstGeom prst="round2SameRect">
            <a:avLst>
              <a:gd name="adj1" fmla="val 0"/>
              <a:gd name="adj2" fmla="val 12380"/>
            </a:avLst>
          </a:prstGeom>
        </p:spPr>
      </p:pic>
      <p:pic>
        <p:nvPicPr>
          <p:cNvPr id="7" name="Immagine 6">
            <a:extLst>
              <a:ext uri="{FF2B5EF4-FFF2-40B4-BE49-F238E27FC236}">
                <a16:creationId xmlns:a16="http://schemas.microsoft.com/office/drawing/2014/main" id="{B4FA7B9A-2AB2-4CDB-A643-EA05CBD91F45}"/>
              </a:ext>
            </a:extLst>
          </p:cNvPr>
          <p:cNvPicPr>
            <a:picLocks noChangeAspect="1"/>
          </p:cNvPicPr>
          <p:nvPr/>
        </p:nvPicPr>
        <p:blipFill>
          <a:blip r:embed="rId5"/>
          <a:stretch>
            <a:fillRect/>
          </a:stretch>
        </p:blipFill>
        <p:spPr>
          <a:xfrm>
            <a:off x="7771582" y="1867886"/>
            <a:ext cx="2110511" cy="4515928"/>
          </a:xfrm>
          <a:prstGeom prst="round2SameRect">
            <a:avLst>
              <a:gd name="adj1" fmla="val 0"/>
              <a:gd name="adj2" fmla="val 11658"/>
            </a:avLst>
          </a:prstGeom>
        </p:spPr>
      </p:pic>
      <p:sp>
        <p:nvSpPr>
          <p:cNvPr id="8" name="Freccia destra con strisce 7">
            <a:extLst>
              <a:ext uri="{FF2B5EF4-FFF2-40B4-BE49-F238E27FC236}">
                <a16:creationId xmlns:a16="http://schemas.microsoft.com/office/drawing/2014/main" id="{AE69D0BB-43A6-432A-B3F0-3BABADFDFC1E}"/>
              </a:ext>
            </a:extLst>
          </p:cNvPr>
          <p:cNvSpPr/>
          <p:nvPr/>
        </p:nvSpPr>
        <p:spPr>
          <a:xfrm>
            <a:off x="3814687" y="4650985"/>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10" name="Immagine 9">
            <a:extLst>
              <a:ext uri="{FF2B5EF4-FFF2-40B4-BE49-F238E27FC236}">
                <a16:creationId xmlns:a16="http://schemas.microsoft.com/office/drawing/2014/main" id="{A8EF9E8A-B8EC-4447-9157-916C87327899}"/>
              </a:ext>
            </a:extLst>
          </p:cNvPr>
          <p:cNvPicPr>
            <a:picLocks noChangeAspect="1"/>
          </p:cNvPicPr>
          <p:nvPr/>
        </p:nvPicPr>
        <p:blipFill>
          <a:blip r:embed="rId6"/>
          <a:stretch>
            <a:fillRect/>
          </a:stretch>
        </p:blipFill>
        <p:spPr>
          <a:xfrm>
            <a:off x="1642023" y="171182"/>
            <a:ext cx="8549542" cy="1070465"/>
          </a:xfrm>
          <a:prstGeom prst="rect">
            <a:avLst/>
          </a:prstGeom>
        </p:spPr>
      </p:pic>
    </p:spTree>
    <p:extLst>
      <p:ext uri="{BB962C8B-B14F-4D97-AF65-F5344CB8AC3E}">
        <p14:creationId xmlns:p14="http://schemas.microsoft.com/office/powerpoint/2010/main" val="16368323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BEE2F82B-4ED2-D348-A017-362D4D9C61EC}"/>
              </a:ext>
            </a:extLst>
          </p:cNvPr>
          <p:cNvSpPr txBox="1"/>
          <p:nvPr/>
        </p:nvSpPr>
        <p:spPr>
          <a:xfrm>
            <a:off x="323475" y="236861"/>
            <a:ext cx="6232401" cy="584775"/>
          </a:xfrm>
          <a:prstGeom prst="rect">
            <a:avLst/>
          </a:prstGeom>
          <a:noFill/>
        </p:spPr>
        <p:txBody>
          <a:bodyPr wrap="square" rtlCol="0">
            <a:spAutoFit/>
          </a:bodyPr>
          <a:lstStyle/>
          <a:p>
            <a:r>
              <a:rPr lang="it-IT" sz="3200" b="1" dirty="0">
                <a:solidFill>
                  <a:srgbClr val="002060"/>
                </a:solidFill>
                <a:latin typeface="Avenir Next" panose="020B0503020202020204" pitchFamily="34" charset="0"/>
              </a:rPr>
              <a:t>Cooperative Evaluation</a:t>
            </a:r>
            <a:endParaRPr lang="it-IT" sz="3200" dirty="0">
              <a:solidFill>
                <a:srgbClr val="002060"/>
              </a:solidFill>
              <a:latin typeface="Avenir Next" panose="020B0503020202020204" pitchFamily="34" charset="0"/>
            </a:endParaRPr>
          </a:p>
        </p:txBody>
      </p:sp>
      <p:sp>
        <p:nvSpPr>
          <p:cNvPr id="3" name="CasellaDiTesto 40">
            <a:extLst>
              <a:ext uri="{FF2B5EF4-FFF2-40B4-BE49-F238E27FC236}">
                <a16:creationId xmlns:a16="http://schemas.microsoft.com/office/drawing/2014/main" id="{528D2BE0-CDD8-E642-829E-D2AFC84C8F95}"/>
              </a:ext>
            </a:extLst>
          </p:cNvPr>
          <p:cNvSpPr txBox="1"/>
          <p:nvPr/>
        </p:nvSpPr>
        <p:spPr>
          <a:xfrm>
            <a:off x="323475" y="778761"/>
            <a:ext cx="11380158" cy="646331"/>
          </a:xfrm>
          <a:prstGeom prst="rect">
            <a:avLst/>
          </a:prstGeom>
          <a:noFill/>
        </p:spPr>
        <p:txBody>
          <a:bodyPr wrap="square" rtlCol="0">
            <a:spAutoFit/>
          </a:bodyPr>
          <a:lstStyle/>
          <a:p>
            <a:r>
              <a:rPr lang="it-IT" sz="1400" b="1" dirty="0">
                <a:solidFill>
                  <a:srgbClr val="002060"/>
                </a:solidFill>
                <a:latin typeface="Avenir Next" panose="020B0503020202020204" pitchFamily="34" charset="0"/>
              </a:rPr>
              <a:t>Task 1: </a:t>
            </a:r>
            <a:r>
              <a:rPr lang="it-IT" sz="1400" b="1"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You</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have</a:t>
            </a:r>
            <a:r>
              <a:rPr lang="it-IT" dirty="0">
                <a:solidFill>
                  <a:schemeClr val="tx1">
                    <a:lumMod val="95000"/>
                    <a:lumOff val="5000"/>
                  </a:schemeClr>
                </a:solidFill>
                <a:latin typeface="Avenir Next" panose="020B0503020202020204" pitchFamily="34" charset="0"/>
              </a:rPr>
              <a:t> just </a:t>
            </a:r>
            <a:r>
              <a:rPr lang="it-IT" dirty="0" err="1">
                <a:solidFill>
                  <a:schemeClr val="tx1">
                    <a:lumMod val="95000"/>
                    <a:lumOff val="5000"/>
                  </a:schemeClr>
                </a:solidFill>
                <a:latin typeface="Avenir Next" panose="020B0503020202020204" pitchFamily="34" charset="0"/>
              </a:rPr>
              <a:t>found</a:t>
            </a:r>
            <a:r>
              <a:rPr lang="it-IT" dirty="0">
                <a:solidFill>
                  <a:schemeClr val="tx1">
                    <a:lumMod val="95000"/>
                    <a:lumOff val="5000"/>
                  </a:schemeClr>
                </a:solidFill>
                <a:latin typeface="Avenir Next" panose="020B0503020202020204" pitchFamily="34" charset="0"/>
              </a:rPr>
              <a:t> a </a:t>
            </a:r>
            <a:r>
              <a:rPr lang="it-IT" dirty="0" err="1">
                <a:solidFill>
                  <a:schemeClr val="tx1">
                    <a:lumMod val="95000"/>
                    <a:lumOff val="5000"/>
                  </a:schemeClr>
                </a:solidFill>
                <a:latin typeface="Avenir Next" panose="020B0503020202020204" pitchFamily="34" charset="0"/>
              </a:rPr>
              <a:t>good</a:t>
            </a:r>
            <a:r>
              <a:rPr lang="it-IT" dirty="0">
                <a:solidFill>
                  <a:schemeClr val="tx1">
                    <a:lumMod val="95000"/>
                    <a:lumOff val="5000"/>
                  </a:schemeClr>
                </a:solidFill>
                <a:latin typeface="Avenir Next" panose="020B0503020202020204" pitchFamily="34" charset="0"/>
              </a:rPr>
              <a:t> note. </a:t>
            </a:r>
            <a:r>
              <a:rPr lang="it-IT" dirty="0" err="1">
                <a:solidFill>
                  <a:schemeClr val="tx1">
                    <a:lumMod val="95000"/>
                    <a:lumOff val="5000"/>
                  </a:schemeClr>
                </a:solidFill>
                <a:latin typeface="Avenir Next" panose="020B0503020202020204" pitchFamily="34" charset="0"/>
              </a:rPr>
              <a:t>You</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want</a:t>
            </a:r>
            <a:r>
              <a:rPr lang="it-IT" dirty="0">
                <a:solidFill>
                  <a:schemeClr val="tx1">
                    <a:lumMod val="95000"/>
                    <a:lumOff val="5000"/>
                  </a:schemeClr>
                </a:solidFill>
                <a:latin typeface="Avenir Next" panose="020B0503020202020204" pitchFamily="34" charset="0"/>
              </a:rPr>
              <a:t> to </a:t>
            </a:r>
            <a:r>
              <a:rPr lang="it-IT" dirty="0" err="1">
                <a:solidFill>
                  <a:schemeClr val="tx1">
                    <a:lumMod val="95000"/>
                    <a:lumOff val="5000"/>
                  </a:schemeClr>
                </a:solidFill>
                <a:latin typeface="Avenir Next" panose="020B0503020202020204" pitchFamily="34" charset="0"/>
              </a:rPr>
              <a:t>save</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it</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as</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favourite</a:t>
            </a:r>
            <a:r>
              <a:rPr lang="it-IT" dirty="0">
                <a:solidFill>
                  <a:schemeClr val="tx1">
                    <a:lumMod val="95000"/>
                    <a:lumOff val="5000"/>
                  </a:schemeClr>
                </a:solidFill>
                <a:latin typeface="Avenir Next" panose="020B0503020202020204" pitchFamily="34" charset="0"/>
              </a:rPr>
              <a:t> and </a:t>
            </a:r>
            <a:r>
              <a:rPr lang="it-IT" dirty="0" err="1">
                <a:solidFill>
                  <a:schemeClr val="tx1">
                    <a:lumMod val="95000"/>
                    <a:lumOff val="5000"/>
                  </a:schemeClr>
                </a:solidFill>
                <a:latin typeface="Avenir Next" panose="020B0503020202020204" pitchFamily="34" charset="0"/>
              </a:rPr>
              <a:t>then</a:t>
            </a:r>
            <a:r>
              <a:rPr lang="it-IT" dirty="0">
                <a:solidFill>
                  <a:schemeClr val="tx1">
                    <a:lumMod val="95000"/>
                    <a:lumOff val="5000"/>
                  </a:schemeClr>
                </a:solidFill>
                <a:latin typeface="Avenir Next" panose="020B0503020202020204" pitchFamily="34" charset="0"/>
              </a:rPr>
              <a:t> open </a:t>
            </a:r>
            <a:r>
              <a:rPr lang="it-IT" dirty="0" err="1">
                <a:solidFill>
                  <a:schemeClr val="tx1">
                    <a:lumMod val="95000"/>
                    <a:lumOff val="5000"/>
                  </a:schemeClr>
                </a:solidFill>
                <a:latin typeface="Avenir Next" panose="020B0503020202020204" pitchFamily="34" charset="0"/>
              </a:rPr>
              <a:t>it</a:t>
            </a:r>
            <a:r>
              <a:rPr lang="it-IT" dirty="0">
                <a:solidFill>
                  <a:schemeClr val="tx1">
                    <a:lumMod val="95000"/>
                    <a:lumOff val="5000"/>
                  </a:schemeClr>
                </a:solidFill>
                <a:latin typeface="Avenir Next" panose="020B0503020202020204" pitchFamily="34" charset="0"/>
              </a:rPr>
              <a:t> from the My </a:t>
            </a:r>
            <a:r>
              <a:rPr lang="it-IT" dirty="0" err="1">
                <a:solidFill>
                  <a:schemeClr val="tx1">
                    <a:lumMod val="95000"/>
                    <a:lumOff val="5000"/>
                  </a:schemeClr>
                </a:solidFill>
                <a:latin typeface="Avenir Next" panose="020B0503020202020204" pitchFamily="34" charset="0"/>
              </a:rPr>
              <a:t>Favourite</a:t>
            </a:r>
            <a:r>
              <a:rPr lang="it-IT" dirty="0">
                <a:solidFill>
                  <a:schemeClr val="tx1">
                    <a:lumMod val="95000"/>
                    <a:lumOff val="5000"/>
                  </a:schemeClr>
                </a:solidFill>
                <a:latin typeface="Avenir Next" panose="020B0503020202020204" pitchFamily="34" charset="0"/>
              </a:rPr>
              <a:t> </a:t>
            </a:r>
            <a:r>
              <a:rPr lang="it-IT" dirty="0" err="1">
                <a:solidFill>
                  <a:schemeClr val="tx1">
                    <a:lumMod val="95000"/>
                    <a:lumOff val="5000"/>
                  </a:schemeClr>
                </a:solidFill>
                <a:latin typeface="Avenir Next" panose="020B0503020202020204" pitchFamily="34" charset="0"/>
              </a:rPr>
              <a:t>courses</a:t>
            </a:r>
            <a:r>
              <a:rPr lang="it-IT" dirty="0">
                <a:solidFill>
                  <a:schemeClr val="tx1">
                    <a:lumMod val="95000"/>
                    <a:lumOff val="5000"/>
                  </a:schemeClr>
                </a:solidFill>
                <a:latin typeface="Avenir Next" panose="020B0503020202020204" pitchFamily="34" charset="0"/>
              </a:rPr>
              <a:t>’ list. </a:t>
            </a:r>
          </a:p>
        </p:txBody>
      </p:sp>
      <p:graphicFrame>
        <p:nvGraphicFramePr>
          <p:cNvPr id="4" name="Tabella 4">
            <a:extLst>
              <a:ext uri="{FF2B5EF4-FFF2-40B4-BE49-F238E27FC236}">
                <a16:creationId xmlns:a16="http://schemas.microsoft.com/office/drawing/2014/main" id="{775FE29A-CF06-5942-B809-95BFE6843767}"/>
              </a:ext>
            </a:extLst>
          </p:cNvPr>
          <p:cNvGraphicFramePr>
            <a:graphicFrameLocks noGrp="1"/>
          </p:cNvGraphicFramePr>
          <p:nvPr>
            <p:extLst>
              <p:ext uri="{D42A27DB-BD31-4B8C-83A1-F6EECF244321}">
                <p14:modId xmlns:p14="http://schemas.microsoft.com/office/powerpoint/2010/main" val="216101882"/>
              </p:ext>
            </p:extLst>
          </p:nvPr>
        </p:nvGraphicFramePr>
        <p:xfrm>
          <a:off x="484683" y="1537766"/>
          <a:ext cx="11218950" cy="4790178"/>
        </p:xfrm>
        <a:graphic>
          <a:graphicData uri="http://schemas.openxmlformats.org/drawingml/2006/table">
            <a:tbl>
              <a:tblPr firstRow="1" bandRow="1">
                <a:tableStyleId>{21E4AEA4-8DFA-4A89-87EB-49C32662AFE0}</a:tableStyleId>
              </a:tblPr>
              <a:tblGrid>
                <a:gridCol w="1860318">
                  <a:extLst>
                    <a:ext uri="{9D8B030D-6E8A-4147-A177-3AD203B41FA5}">
                      <a16:colId xmlns:a16="http://schemas.microsoft.com/office/drawing/2014/main" val="330803002"/>
                    </a:ext>
                  </a:extLst>
                </a:gridCol>
                <a:gridCol w="1177808">
                  <a:extLst>
                    <a:ext uri="{9D8B030D-6E8A-4147-A177-3AD203B41FA5}">
                      <a16:colId xmlns:a16="http://schemas.microsoft.com/office/drawing/2014/main" val="2429314522"/>
                    </a:ext>
                  </a:extLst>
                </a:gridCol>
                <a:gridCol w="1178317">
                  <a:extLst>
                    <a:ext uri="{9D8B030D-6E8A-4147-A177-3AD203B41FA5}">
                      <a16:colId xmlns:a16="http://schemas.microsoft.com/office/drawing/2014/main" val="1758312280"/>
                    </a:ext>
                  </a:extLst>
                </a:gridCol>
                <a:gridCol w="1759620">
                  <a:extLst>
                    <a:ext uri="{9D8B030D-6E8A-4147-A177-3AD203B41FA5}">
                      <a16:colId xmlns:a16="http://schemas.microsoft.com/office/drawing/2014/main" val="4261511340"/>
                    </a:ext>
                  </a:extLst>
                </a:gridCol>
                <a:gridCol w="2113628">
                  <a:extLst>
                    <a:ext uri="{9D8B030D-6E8A-4147-A177-3AD203B41FA5}">
                      <a16:colId xmlns:a16="http://schemas.microsoft.com/office/drawing/2014/main" val="1788217775"/>
                    </a:ext>
                  </a:extLst>
                </a:gridCol>
                <a:gridCol w="869429">
                  <a:extLst>
                    <a:ext uri="{9D8B030D-6E8A-4147-A177-3AD203B41FA5}">
                      <a16:colId xmlns:a16="http://schemas.microsoft.com/office/drawing/2014/main" val="605310363"/>
                    </a:ext>
                  </a:extLst>
                </a:gridCol>
                <a:gridCol w="2259830">
                  <a:extLst>
                    <a:ext uri="{9D8B030D-6E8A-4147-A177-3AD203B41FA5}">
                      <a16:colId xmlns:a16="http://schemas.microsoft.com/office/drawing/2014/main" val="950556474"/>
                    </a:ext>
                  </a:extLst>
                </a:gridCol>
              </a:tblGrid>
              <a:tr h="0">
                <a:tc>
                  <a:txBody>
                    <a:bodyPr/>
                    <a:lstStyle/>
                    <a:p>
                      <a:pPr algn="ctr"/>
                      <a:endParaRPr lang="en-GB" sz="1600" dirty="0">
                        <a:latin typeface="Avenir Next" panose="020B0503020202020204" pitchFamily="34" charset="0"/>
                      </a:endParaRPr>
                    </a:p>
                  </a:txBody>
                  <a:tcPr marT="180000">
                    <a:noFill/>
                  </a:tcPr>
                </a:tc>
                <a:tc>
                  <a:txBody>
                    <a:bodyPr/>
                    <a:lstStyle/>
                    <a:p>
                      <a:pPr algn="ctr"/>
                      <a:r>
                        <a:rPr lang="en-GB" sz="1600" b="0" i="1" dirty="0">
                          <a:latin typeface="Avenir Next" panose="020B0503020202020204" pitchFamily="34" charset="0"/>
                        </a:rPr>
                        <a:t>Related incidents</a:t>
                      </a:r>
                    </a:p>
                  </a:txBody>
                  <a:tcPr marT="216000" marB="288000"/>
                </a:tc>
                <a:tc>
                  <a:txBody>
                    <a:bodyPr/>
                    <a:lstStyle/>
                    <a:p>
                      <a:pPr algn="ctr"/>
                      <a:r>
                        <a:rPr lang="en-GB" sz="1600" b="0" i="1" dirty="0">
                          <a:latin typeface="Avenir Next" panose="020B0503020202020204" pitchFamily="34" charset="0"/>
                        </a:rPr>
                        <a:t>Priority</a:t>
                      </a:r>
                    </a:p>
                  </a:txBody>
                  <a:tcPr marT="288000" marB="288000"/>
                </a:tc>
                <a:tc>
                  <a:txBody>
                    <a:bodyPr/>
                    <a:lstStyle/>
                    <a:p>
                      <a:pPr algn="ctr"/>
                      <a:r>
                        <a:rPr lang="en-GB" sz="1600" b="0" i="1" dirty="0">
                          <a:latin typeface="Avenir Next" panose="020B0503020202020204" pitchFamily="34" charset="0"/>
                        </a:rPr>
                        <a:t>Description</a:t>
                      </a:r>
                    </a:p>
                  </a:txBody>
                  <a:tcPr marT="288000" marB="288000"/>
                </a:tc>
                <a:tc>
                  <a:txBody>
                    <a:bodyPr/>
                    <a:lstStyle/>
                    <a:p>
                      <a:pPr algn="ctr"/>
                      <a:r>
                        <a:rPr lang="en-GB" sz="1600" b="0" i="1" dirty="0">
                          <a:latin typeface="Avenir Next" panose="020B0503020202020204" pitchFamily="34" charset="0"/>
                        </a:rPr>
                        <a:t>Reason</a:t>
                      </a:r>
                    </a:p>
                  </a:txBody>
                  <a:tcPr marT="288000" marB="288000"/>
                </a:tc>
                <a:tc>
                  <a:txBody>
                    <a:bodyPr/>
                    <a:lstStyle/>
                    <a:p>
                      <a:pPr algn="ctr"/>
                      <a:r>
                        <a:rPr lang="en-GB" sz="1600" b="0" i="1" dirty="0">
                          <a:latin typeface="Avenir Next" panose="020B0503020202020204" pitchFamily="34" charset="0"/>
                        </a:rPr>
                        <a:t>Good or bad</a:t>
                      </a:r>
                    </a:p>
                  </a:txBody>
                  <a:tcPr marT="216000" marB="288000"/>
                </a:tc>
                <a:tc>
                  <a:txBody>
                    <a:bodyPr/>
                    <a:lstStyle/>
                    <a:p>
                      <a:pPr algn="ctr"/>
                      <a:r>
                        <a:rPr lang="en-GB" sz="1600" b="0" i="1" dirty="0">
                          <a:latin typeface="Avenir Next" panose="020B0503020202020204" pitchFamily="34" charset="0"/>
                        </a:rPr>
                        <a:t>Solution</a:t>
                      </a:r>
                    </a:p>
                  </a:txBody>
                  <a:tcPr marT="288000" marB="288000"/>
                </a:tc>
                <a:extLst>
                  <a:ext uri="{0D108BD9-81ED-4DB2-BD59-A6C34878D82A}">
                    <a16:rowId xmlns:a16="http://schemas.microsoft.com/office/drawing/2014/main" val="2883788898"/>
                  </a:ext>
                </a:extLst>
              </a:tr>
              <a:tr h="844818">
                <a:tc>
                  <a:txBody>
                    <a:bodyPr/>
                    <a:lstStyle/>
                    <a:p>
                      <a:pPr algn="ctr"/>
                      <a:r>
                        <a:rPr lang="en-GB" sz="1600" i="1" dirty="0">
                          <a:solidFill>
                            <a:schemeClr val="bg1"/>
                          </a:solidFill>
                          <a:latin typeface="Avenir Next" panose="020B0503020202020204" pitchFamily="34" charset="0"/>
                        </a:rPr>
                        <a:t>Save the note as a favourite one</a:t>
                      </a:r>
                    </a:p>
                  </a:txBody>
                  <a:tcPr marT="180000">
                    <a:solidFill>
                      <a:schemeClr val="accent2"/>
                    </a:solidFill>
                  </a:tcPr>
                </a:tc>
                <a:tc>
                  <a:txBody>
                    <a:bodyPr/>
                    <a:lstStyle/>
                    <a:p>
                      <a:r>
                        <a:rPr lang="en-GB" sz="1600" dirty="0">
                          <a:latin typeface="Avenir Next" panose="020B0503020202020204" pitchFamily="34" charset="0"/>
                        </a:rPr>
                        <a:t>none</a:t>
                      </a:r>
                    </a:p>
                  </a:txBody>
                  <a:tcPr/>
                </a:tc>
                <a:tc>
                  <a:txBody>
                    <a:bodyPr/>
                    <a:lstStyle/>
                    <a:p>
                      <a:endParaRPr lang="en-GB" sz="1600" dirty="0">
                        <a:latin typeface="Avenir Next" panose="020B0503020202020204" pitchFamily="34" charset="0"/>
                      </a:endParaRPr>
                    </a:p>
                  </a:txBody>
                  <a:tcPr/>
                </a:tc>
                <a:tc>
                  <a:txBody>
                    <a:bodyPr/>
                    <a:lstStyle/>
                    <a:p>
                      <a:endParaRPr lang="en-GB" sz="1600" dirty="0">
                        <a:latin typeface="Avenir Next" panose="020B0503020202020204" pitchFamily="34" charset="0"/>
                      </a:endParaRPr>
                    </a:p>
                  </a:txBody>
                  <a:tcPr/>
                </a:tc>
                <a:tc>
                  <a:txBody>
                    <a:bodyPr/>
                    <a:lstStyle/>
                    <a:p>
                      <a:endParaRPr lang="en-GB" sz="1600">
                        <a:latin typeface="Avenir Next" panose="020B0503020202020204" pitchFamily="34" charset="0"/>
                      </a:endParaRPr>
                    </a:p>
                  </a:txBody>
                  <a:tcPr/>
                </a:tc>
                <a:tc>
                  <a:txBody>
                    <a:bodyPr/>
                    <a:lstStyle/>
                    <a:p>
                      <a:r>
                        <a:rPr lang="en-GB" sz="1600" dirty="0">
                          <a:latin typeface="Avenir Next" panose="020B0503020202020204" pitchFamily="34" charset="0"/>
                        </a:rPr>
                        <a:t>Good</a:t>
                      </a:r>
                    </a:p>
                  </a:txBody>
                  <a:tcPr/>
                </a:tc>
                <a:tc>
                  <a:txBody>
                    <a:bodyPr/>
                    <a:lstStyle/>
                    <a:p>
                      <a:endParaRPr lang="en-GB" sz="1600" dirty="0">
                        <a:latin typeface="Avenir Next" panose="020B0503020202020204" pitchFamily="34" charset="0"/>
                      </a:endParaRPr>
                    </a:p>
                  </a:txBody>
                  <a:tcPr/>
                </a:tc>
                <a:extLst>
                  <a:ext uri="{0D108BD9-81ED-4DB2-BD59-A6C34878D82A}">
                    <a16:rowId xmlns:a16="http://schemas.microsoft.com/office/drawing/2014/main" val="1977496471"/>
                  </a:ext>
                </a:extLst>
              </a:tr>
              <a:tr h="1080163">
                <a:tc>
                  <a:txBody>
                    <a:bodyPr/>
                    <a:lstStyle/>
                    <a:p>
                      <a:pPr algn="ctr"/>
                      <a:r>
                        <a:rPr lang="en-GB" sz="1600" i="1" dirty="0">
                          <a:solidFill>
                            <a:schemeClr val="bg1"/>
                          </a:solidFill>
                          <a:latin typeface="Avenir Next" panose="020B0503020202020204" pitchFamily="34" charset="0"/>
                        </a:rPr>
                        <a:t>Open the My favourite course’s list</a:t>
                      </a:r>
                    </a:p>
                  </a:txBody>
                  <a:tcPr marT="900000">
                    <a:solidFill>
                      <a:schemeClr val="accent2"/>
                    </a:solidFill>
                  </a:tcPr>
                </a:tc>
                <a:tc>
                  <a:txBody>
                    <a:bodyPr/>
                    <a:lstStyle/>
                    <a:p>
                      <a:r>
                        <a:rPr lang="en-GB" sz="1600" dirty="0">
                          <a:latin typeface="Avenir Next" panose="020B0503020202020204" pitchFamily="34" charset="0"/>
                        </a:rPr>
                        <a:t>none</a:t>
                      </a:r>
                    </a:p>
                  </a:txBody>
                  <a:tcPr/>
                </a:tc>
                <a:tc>
                  <a:txBody>
                    <a:bodyPr/>
                    <a:lstStyle/>
                    <a:p>
                      <a:r>
                        <a:rPr lang="en-GB" sz="1600" dirty="0">
                          <a:latin typeface="Avenir Next" panose="020B0503020202020204" pitchFamily="34" charset="0"/>
                        </a:rPr>
                        <a:t>4</a:t>
                      </a:r>
                    </a:p>
                  </a:txBody>
                  <a:tcPr/>
                </a:tc>
                <a:tc>
                  <a:txBody>
                    <a:bodyPr/>
                    <a:lstStyle/>
                    <a:p>
                      <a:r>
                        <a:rPr lang="en-GB" sz="1600" dirty="0">
                          <a:latin typeface="Avenir Next" panose="020B0503020202020204" pitchFamily="34" charset="0"/>
                        </a:rPr>
                        <a:t>User had difficulties into access the My Favourite list: Where the notes has been saved? Where I can find the My favourite list?</a:t>
                      </a:r>
                    </a:p>
                  </a:txBody>
                  <a:tcPr/>
                </a:tc>
                <a:tc>
                  <a:txBody>
                    <a:bodyPr/>
                    <a:lstStyle/>
                    <a:p>
                      <a:r>
                        <a:rPr lang="en-GB" sz="1600" dirty="0">
                          <a:latin typeface="Avenir Next" panose="020B0503020202020204" pitchFamily="34" charset="0"/>
                        </a:rPr>
                        <a:t>The system provides any info about where the notes has been saved. The My Favourite list is only accessible from the Shared Notes section and the user may do not remember it.   </a:t>
                      </a:r>
                    </a:p>
                  </a:txBody>
                  <a:tcPr/>
                </a:tc>
                <a:tc>
                  <a:txBody>
                    <a:bodyPr/>
                    <a:lstStyle/>
                    <a:p>
                      <a:r>
                        <a:rPr lang="en-GB" sz="1600" dirty="0">
                          <a:latin typeface="Avenir Next" panose="020B0503020202020204" pitchFamily="34" charset="0"/>
                        </a:rPr>
                        <a:t>Bad</a:t>
                      </a:r>
                    </a:p>
                  </a:txBody>
                  <a:tcPr/>
                </a:tc>
                <a:tc>
                  <a:txBody>
                    <a:bodyPr/>
                    <a:lstStyle/>
                    <a:p>
                      <a:r>
                        <a:rPr lang="en-GB" sz="1600" dirty="0">
                          <a:latin typeface="Avenir Next" panose="020B0503020202020204" pitchFamily="34" charset="0"/>
                        </a:rPr>
                        <a:t>Make the popup more detailed. Instead of ” the notes has been correctly saved” tell the user where the notes has been saved and provide some info to help the user to access the My Favourite list</a:t>
                      </a:r>
                    </a:p>
                  </a:txBody>
                  <a:tcPr/>
                </a:tc>
                <a:extLst>
                  <a:ext uri="{0D108BD9-81ED-4DB2-BD59-A6C34878D82A}">
                    <a16:rowId xmlns:a16="http://schemas.microsoft.com/office/drawing/2014/main" val="433772851"/>
                  </a:ext>
                </a:extLst>
              </a:tr>
              <a:tr h="0">
                <a:tc>
                  <a:txBody>
                    <a:bodyPr/>
                    <a:lstStyle/>
                    <a:p>
                      <a:pPr lvl="0" algn="ctr"/>
                      <a:r>
                        <a:rPr lang="en-GB" sz="1600" i="1" dirty="0">
                          <a:solidFill>
                            <a:schemeClr val="bg1"/>
                          </a:solidFill>
                          <a:latin typeface="Avenir Next" panose="020B0503020202020204" pitchFamily="34" charset="0"/>
                        </a:rPr>
                        <a:t>Find the desired notes </a:t>
                      </a:r>
                    </a:p>
                  </a:txBody>
                  <a:tcPr marT="108000" marB="72000">
                    <a:solidFill>
                      <a:schemeClr val="accent2"/>
                    </a:solidFill>
                  </a:tcPr>
                </a:tc>
                <a:tc>
                  <a:txBody>
                    <a:bodyPr/>
                    <a:lstStyle/>
                    <a:p>
                      <a:r>
                        <a:rPr lang="en-GB" sz="1600" dirty="0">
                          <a:latin typeface="Avenir Next" panose="020B0503020202020204" pitchFamily="34" charset="0"/>
                        </a:rPr>
                        <a:t>none</a:t>
                      </a:r>
                    </a:p>
                  </a:txBody>
                  <a:tcPr/>
                </a:tc>
                <a:tc>
                  <a:txBody>
                    <a:bodyPr/>
                    <a:lstStyle/>
                    <a:p>
                      <a:endParaRPr lang="en-GB" sz="1600" dirty="0">
                        <a:latin typeface="Avenir Next" panose="020B0503020202020204" pitchFamily="34" charset="0"/>
                      </a:endParaRPr>
                    </a:p>
                  </a:txBody>
                  <a:tcPr/>
                </a:tc>
                <a:tc>
                  <a:txBody>
                    <a:bodyPr/>
                    <a:lstStyle/>
                    <a:p>
                      <a:endParaRPr lang="en-GB" sz="1600" dirty="0">
                        <a:latin typeface="Avenir Next" panose="020B0503020202020204" pitchFamily="34" charset="0"/>
                      </a:endParaRPr>
                    </a:p>
                  </a:txBody>
                  <a:tcPr/>
                </a:tc>
                <a:tc>
                  <a:txBody>
                    <a:bodyPr/>
                    <a:lstStyle/>
                    <a:p>
                      <a:endParaRPr lang="en-GB" sz="1600" dirty="0">
                        <a:latin typeface="Avenir Next" panose="020B0503020202020204" pitchFamily="34" charset="0"/>
                      </a:endParaRPr>
                    </a:p>
                  </a:txBody>
                  <a:tcPr/>
                </a:tc>
                <a:tc>
                  <a:txBody>
                    <a:bodyPr/>
                    <a:lstStyle/>
                    <a:p>
                      <a:r>
                        <a:rPr lang="en-GB" sz="1600" dirty="0">
                          <a:latin typeface="Avenir Next" panose="020B0503020202020204" pitchFamily="34" charset="0"/>
                        </a:rPr>
                        <a:t>Good</a:t>
                      </a:r>
                    </a:p>
                  </a:txBody>
                  <a:tcPr/>
                </a:tc>
                <a:tc>
                  <a:txBody>
                    <a:bodyPr/>
                    <a:lstStyle/>
                    <a:p>
                      <a:endParaRPr lang="en-GB" sz="1600" dirty="0">
                        <a:latin typeface="Avenir Next" panose="020B0503020202020204" pitchFamily="34" charset="0"/>
                      </a:endParaRPr>
                    </a:p>
                  </a:txBody>
                  <a:tcPr/>
                </a:tc>
                <a:extLst>
                  <a:ext uri="{0D108BD9-81ED-4DB2-BD59-A6C34878D82A}">
                    <a16:rowId xmlns:a16="http://schemas.microsoft.com/office/drawing/2014/main" val="3108948755"/>
                  </a:ext>
                </a:extLst>
              </a:tr>
            </a:tbl>
          </a:graphicData>
        </a:graphic>
      </p:graphicFrame>
    </p:spTree>
    <p:extLst>
      <p:ext uri="{BB962C8B-B14F-4D97-AF65-F5344CB8AC3E}">
        <p14:creationId xmlns:p14="http://schemas.microsoft.com/office/powerpoint/2010/main" val="33380349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E9665F7D-90E7-4392-97CB-B14FABF4BA86}"/>
              </a:ext>
            </a:extLst>
          </p:cNvPr>
          <p:cNvPicPr>
            <a:picLocks noChangeAspect="1"/>
          </p:cNvPicPr>
          <p:nvPr/>
        </p:nvPicPr>
        <p:blipFill>
          <a:blip r:embed="rId2"/>
          <a:stretch>
            <a:fillRect/>
          </a:stretch>
        </p:blipFill>
        <p:spPr>
          <a:xfrm>
            <a:off x="2656766" y="1965117"/>
            <a:ext cx="3205983" cy="4669383"/>
          </a:xfrm>
          <a:prstGeom prst="rect">
            <a:avLst/>
          </a:prstGeom>
        </p:spPr>
      </p:pic>
      <p:pic>
        <p:nvPicPr>
          <p:cNvPr id="3" name="Immagine 2">
            <a:extLst>
              <a:ext uri="{FF2B5EF4-FFF2-40B4-BE49-F238E27FC236}">
                <a16:creationId xmlns:a16="http://schemas.microsoft.com/office/drawing/2014/main" id="{C24C896D-1CE9-498A-981A-6F5A20B030D8}"/>
              </a:ext>
            </a:extLst>
          </p:cNvPr>
          <p:cNvPicPr>
            <a:picLocks noChangeAspect="1"/>
          </p:cNvPicPr>
          <p:nvPr/>
        </p:nvPicPr>
        <p:blipFill>
          <a:blip r:embed="rId2"/>
          <a:stretch>
            <a:fillRect/>
          </a:stretch>
        </p:blipFill>
        <p:spPr>
          <a:xfrm>
            <a:off x="6706391" y="1965116"/>
            <a:ext cx="3205983" cy="4669383"/>
          </a:xfrm>
          <a:prstGeom prst="rect">
            <a:avLst/>
          </a:prstGeom>
        </p:spPr>
      </p:pic>
      <p:pic>
        <p:nvPicPr>
          <p:cNvPr id="4" name="Immagine 3">
            <a:extLst>
              <a:ext uri="{FF2B5EF4-FFF2-40B4-BE49-F238E27FC236}">
                <a16:creationId xmlns:a16="http://schemas.microsoft.com/office/drawing/2014/main" id="{CBFC5C55-1A35-4667-A3EB-599D1B681EDA}"/>
              </a:ext>
            </a:extLst>
          </p:cNvPr>
          <p:cNvPicPr>
            <a:picLocks noChangeAspect="1"/>
          </p:cNvPicPr>
          <p:nvPr/>
        </p:nvPicPr>
        <p:blipFill rotWithShape="1">
          <a:blip r:embed="rId3"/>
          <a:srcRect l="39028" t="16678" r="38889" b="6533"/>
          <a:stretch/>
        </p:blipFill>
        <p:spPr>
          <a:xfrm>
            <a:off x="2852414" y="2318227"/>
            <a:ext cx="1924095" cy="4127495"/>
          </a:xfrm>
          <a:prstGeom prst="round2SameRect">
            <a:avLst>
              <a:gd name="adj1" fmla="val 0"/>
              <a:gd name="adj2" fmla="val 7258"/>
            </a:avLst>
          </a:prstGeom>
        </p:spPr>
      </p:pic>
      <p:pic>
        <p:nvPicPr>
          <p:cNvPr id="5" name="Immagine 4">
            <a:extLst>
              <a:ext uri="{FF2B5EF4-FFF2-40B4-BE49-F238E27FC236}">
                <a16:creationId xmlns:a16="http://schemas.microsoft.com/office/drawing/2014/main" id="{4FC76ADB-F122-4444-83C9-F4BA194C7D1D}"/>
              </a:ext>
            </a:extLst>
          </p:cNvPr>
          <p:cNvPicPr>
            <a:picLocks noChangeAspect="1"/>
          </p:cNvPicPr>
          <p:nvPr/>
        </p:nvPicPr>
        <p:blipFill rotWithShape="1">
          <a:blip r:embed="rId4"/>
          <a:srcRect l="39027" t="16501" r="39222" b="6587"/>
          <a:stretch/>
        </p:blipFill>
        <p:spPr>
          <a:xfrm>
            <a:off x="6913476" y="2309349"/>
            <a:ext cx="1913543" cy="4129200"/>
          </a:xfrm>
          <a:prstGeom prst="round2SameRect">
            <a:avLst>
              <a:gd name="adj1" fmla="val 0"/>
              <a:gd name="adj2" fmla="val 7302"/>
            </a:avLst>
          </a:prstGeom>
        </p:spPr>
      </p:pic>
      <p:sp>
        <p:nvSpPr>
          <p:cNvPr id="6" name="Freccia destra con strisce 5">
            <a:extLst>
              <a:ext uri="{FF2B5EF4-FFF2-40B4-BE49-F238E27FC236}">
                <a16:creationId xmlns:a16="http://schemas.microsoft.com/office/drawing/2014/main" id="{FDAB621D-E3D7-4747-BC42-AC7E2C78B615}"/>
              </a:ext>
            </a:extLst>
          </p:cNvPr>
          <p:cNvSpPr/>
          <p:nvPr/>
        </p:nvSpPr>
        <p:spPr>
          <a:xfrm>
            <a:off x="5019106" y="4969070"/>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pic>
        <p:nvPicPr>
          <p:cNvPr id="8" name="Immagine 7">
            <a:extLst>
              <a:ext uri="{FF2B5EF4-FFF2-40B4-BE49-F238E27FC236}">
                <a16:creationId xmlns:a16="http://schemas.microsoft.com/office/drawing/2014/main" id="{68C7F192-9339-41C0-B43F-F17BD80B3C4C}"/>
              </a:ext>
            </a:extLst>
          </p:cNvPr>
          <p:cNvPicPr>
            <a:picLocks noChangeAspect="1"/>
          </p:cNvPicPr>
          <p:nvPr/>
        </p:nvPicPr>
        <p:blipFill>
          <a:blip r:embed="rId5"/>
          <a:stretch>
            <a:fillRect/>
          </a:stretch>
        </p:blipFill>
        <p:spPr>
          <a:xfrm>
            <a:off x="2185648" y="287000"/>
            <a:ext cx="7354201" cy="1506000"/>
          </a:xfrm>
          <a:prstGeom prst="rect">
            <a:avLst/>
          </a:prstGeom>
        </p:spPr>
      </p:pic>
    </p:spTree>
    <p:extLst>
      <p:ext uri="{BB962C8B-B14F-4D97-AF65-F5344CB8AC3E}">
        <p14:creationId xmlns:p14="http://schemas.microsoft.com/office/powerpoint/2010/main" val="348564339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706762D7-A80B-724E-B827-A8F824DC48CD}"/>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rPr>
              <a:t>Controlled</a:t>
            </a:r>
            <a:r>
              <a:rPr lang="it-IT" sz="2400" b="1" dirty="0">
                <a:solidFill>
                  <a:srgbClr val="002060"/>
                </a:solidFill>
                <a:latin typeface="Avenir Next" panose="020B0503020202020204" pitchFamily="34" charset="0"/>
                <a:ea typeface="Palatino" pitchFamily="2" charset="77"/>
              </a:rPr>
              <a:t> Experiment (ANOVA): Save note </a:t>
            </a:r>
            <a:r>
              <a:rPr lang="it-IT" sz="2400" b="1" dirty="0" err="1">
                <a:solidFill>
                  <a:srgbClr val="002060"/>
                </a:solidFill>
                <a:latin typeface="Avenir Next" panose="020B0503020202020204" pitchFamily="34" charset="0"/>
                <a:ea typeface="Palatino" pitchFamily="2" charset="77"/>
              </a:rPr>
              <a:t>as</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favourite</a:t>
            </a:r>
            <a:endParaRPr lang="it-IT" sz="2400" b="1" dirty="0">
              <a:solidFill>
                <a:srgbClr val="002060"/>
              </a:solidFill>
              <a:latin typeface="Avenir Next" panose="020B0503020202020204" pitchFamily="34" charset="0"/>
              <a:ea typeface="Palatino" pitchFamily="2" charset="77"/>
            </a:endParaRPr>
          </a:p>
        </p:txBody>
      </p:sp>
      <p:sp>
        <p:nvSpPr>
          <p:cNvPr id="4" name="CasellaDiTesto 3">
            <a:extLst>
              <a:ext uri="{FF2B5EF4-FFF2-40B4-BE49-F238E27FC236}">
                <a16:creationId xmlns:a16="http://schemas.microsoft.com/office/drawing/2014/main" id="{8F089286-E6EB-5A41-9501-17365D122118}"/>
              </a:ext>
            </a:extLst>
          </p:cNvPr>
          <p:cNvSpPr txBox="1"/>
          <p:nvPr/>
        </p:nvSpPr>
        <p:spPr>
          <a:xfrm>
            <a:off x="1758462" y="-70338"/>
            <a:ext cx="184731" cy="369332"/>
          </a:xfrm>
          <a:prstGeom prst="rect">
            <a:avLst/>
          </a:prstGeom>
          <a:noFill/>
        </p:spPr>
        <p:txBody>
          <a:bodyPr wrap="none" rtlCol="0">
            <a:spAutoFit/>
          </a:bodyPr>
          <a:lstStyle/>
          <a:p>
            <a:endParaRPr lang="it-IT" dirty="0"/>
          </a:p>
        </p:txBody>
      </p:sp>
      <p:sp>
        <p:nvSpPr>
          <p:cNvPr id="6" name="Rettangolo 5">
            <a:extLst>
              <a:ext uri="{FF2B5EF4-FFF2-40B4-BE49-F238E27FC236}">
                <a16:creationId xmlns:a16="http://schemas.microsoft.com/office/drawing/2014/main" id="{66C11388-3D2F-2647-9509-38520B4CFA46}"/>
              </a:ext>
            </a:extLst>
          </p:cNvPr>
          <p:cNvSpPr/>
          <p:nvPr/>
        </p:nvSpPr>
        <p:spPr>
          <a:xfrm>
            <a:off x="407900" y="1078010"/>
            <a:ext cx="8526780" cy="5170646"/>
          </a:xfrm>
          <a:prstGeom prst="rect">
            <a:avLst/>
          </a:prstGeom>
        </p:spPr>
        <p:txBody>
          <a:bodyPr wrap="square">
            <a:spAutoFit/>
          </a:bodyPr>
          <a:lstStyle/>
          <a:p>
            <a:r>
              <a:rPr lang="it-IT" b="1" dirty="0">
                <a:solidFill>
                  <a:srgbClr val="0070C0"/>
                </a:solidFill>
                <a:latin typeface="Avenir Next" panose="020B0503020202020204" pitchFamily="34" charset="0"/>
              </a:rPr>
              <a:t>Task:  </a:t>
            </a:r>
            <a:r>
              <a:rPr lang="it-IT" sz="1600" dirty="0">
                <a:latin typeface="Avenir Next" panose="020B0503020202020204" pitchFamily="34" charset="0"/>
              </a:rPr>
              <a:t>the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is</a:t>
            </a:r>
            <a:r>
              <a:rPr lang="it-IT" sz="1600" dirty="0">
                <a:latin typeface="Avenir Next" panose="020B0503020202020204" pitchFamily="34" charset="0"/>
              </a:rPr>
              <a:t> </a:t>
            </a:r>
            <a:r>
              <a:rPr lang="it-IT" sz="1600" dirty="0" err="1">
                <a:latin typeface="Avenir Next" panose="020B0503020202020204" pitchFamily="34" charset="0"/>
              </a:rPr>
              <a:t>reading</a:t>
            </a:r>
            <a:r>
              <a:rPr lang="it-IT" sz="1600" dirty="0">
                <a:latin typeface="Avenir Next" panose="020B0503020202020204" pitchFamily="34" charset="0"/>
              </a:rPr>
              <a:t> a note </a:t>
            </a:r>
            <a:r>
              <a:rPr lang="it-IT" sz="1600" dirty="0" err="1">
                <a:latin typeface="Avenir Next" panose="020B0503020202020204" pitchFamily="34" charset="0"/>
              </a:rPr>
              <a:t>that</a:t>
            </a:r>
            <a:r>
              <a:rPr lang="it-IT" sz="1600" dirty="0">
                <a:latin typeface="Avenir Next" panose="020B0503020202020204" pitchFamily="34" charset="0"/>
              </a:rPr>
              <a:t> </a:t>
            </a:r>
            <a:r>
              <a:rPr lang="it-IT" sz="1600" dirty="0" err="1">
                <a:latin typeface="Avenir Next" panose="020B0503020202020204" pitchFamily="34" charset="0"/>
              </a:rPr>
              <a:t>interests</a:t>
            </a:r>
            <a:r>
              <a:rPr lang="it-IT" sz="1600" dirty="0">
                <a:latin typeface="Avenir Next" panose="020B0503020202020204" pitchFamily="34" charset="0"/>
              </a:rPr>
              <a:t> </a:t>
            </a:r>
            <a:r>
              <a:rPr lang="it-IT" sz="1600" dirty="0" err="1">
                <a:latin typeface="Avenir Next" panose="020B0503020202020204" pitchFamily="34" charset="0"/>
              </a:rPr>
              <a:t>him</a:t>
            </a:r>
            <a:r>
              <a:rPr lang="it-IT" sz="1600" dirty="0">
                <a:latin typeface="Avenir Next" panose="020B0503020202020204" pitchFamily="34" charset="0"/>
              </a:rPr>
              <a:t> and he </a:t>
            </a:r>
            <a:r>
              <a:rPr lang="it-IT" sz="1600" dirty="0" err="1">
                <a:latin typeface="Avenir Next" panose="020B0503020202020204" pitchFamily="34" charset="0"/>
              </a:rPr>
              <a:t>wants</a:t>
            </a:r>
            <a:r>
              <a:rPr lang="it-IT" sz="1600" dirty="0">
                <a:latin typeface="Avenir Next" panose="020B0503020202020204" pitchFamily="34" charset="0"/>
              </a:rPr>
              <a:t> to </a:t>
            </a:r>
            <a:r>
              <a:rPr lang="it-IT" sz="1600" dirty="0" err="1">
                <a:latin typeface="Avenir Next" panose="020B0503020202020204" pitchFamily="34" charset="0"/>
              </a:rPr>
              <a:t>save</a:t>
            </a:r>
            <a:r>
              <a:rPr lang="it-IT" sz="1600" dirty="0">
                <a:latin typeface="Avenir Next" panose="020B0503020202020204" pitchFamily="34" charset="0"/>
              </a:rPr>
              <a:t> </a:t>
            </a:r>
            <a:r>
              <a:rPr lang="it-IT" sz="1600" dirty="0" err="1">
                <a:latin typeface="Avenir Next" panose="020B0503020202020204" pitchFamily="34" charset="0"/>
              </a:rPr>
              <a:t>it</a:t>
            </a:r>
            <a:r>
              <a:rPr lang="it-IT" sz="1600" dirty="0">
                <a:latin typeface="Avenir Next" panose="020B0503020202020204" pitchFamily="34" charset="0"/>
              </a:rPr>
              <a:t> </a:t>
            </a:r>
            <a:r>
              <a:rPr lang="it-IT" sz="1600" dirty="0" err="1">
                <a:latin typeface="Avenir Next" panose="020B0503020202020204" pitchFamily="34" charset="0"/>
              </a:rPr>
              <a:t>as</a:t>
            </a:r>
            <a:r>
              <a:rPr lang="it-IT" sz="1600" dirty="0">
                <a:latin typeface="Avenir Next" panose="020B0503020202020204" pitchFamily="34" charset="0"/>
              </a:rPr>
              <a:t> </a:t>
            </a:r>
            <a:r>
              <a:rPr lang="it-IT" sz="1600" dirty="0" err="1">
                <a:latin typeface="Avenir Next" panose="020B0503020202020204" pitchFamily="34" charset="0"/>
              </a:rPr>
              <a:t>favourite</a:t>
            </a:r>
            <a:endParaRPr lang="it-IT" sz="1600" dirty="0">
              <a:latin typeface="Avenir Next" panose="020B0503020202020204" pitchFamily="34" charset="0"/>
            </a:endParaRPr>
          </a:p>
          <a:p>
            <a:endParaRPr lang="it-IT" sz="1600" b="1" dirty="0">
              <a:solidFill>
                <a:srgbClr val="0070C0"/>
              </a:solidFill>
              <a:latin typeface="Avenir Next" panose="020B0503020202020204" pitchFamily="34" charset="0"/>
            </a:endParaRPr>
          </a:p>
          <a:p>
            <a:endParaRPr lang="it-IT" sz="1600" b="1" dirty="0">
              <a:solidFill>
                <a:srgbClr val="0070C0"/>
              </a:solidFill>
              <a:latin typeface="Avenir Next" panose="020B0503020202020204" pitchFamily="34" charset="0"/>
            </a:endParaRPr>
          </a:p>
          <a:p>
            <a:r>
              <a:rPr lang="it-IT" b="1" dirty="0" err="1">
                <a:solidFill>
                  <a:srgbClr val="0070C0"/>
                </a:solidFill>
                <a:latin typeface="Avenir Next" panose="020B0503020202020204" pitchFamily="34" charset="0"/>
              </a:rPr>
              <a:t>Participants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a:latin typeface="Avenir Next" panose="020B0503020202020204" pitchFamily="34" charset="0"/>
              </a:rPr>
              <a:t>20 </a:t>
            </a:r>
            <a:r>
              <a:rPr lang="it-IT" sz="1600" dirty="0" err="1">
                <a:latin typeface="Avenir Next" panose="020B0503020202020204" pitchFamily="34" charset="0"/>
              </a:rPr>
              <a:t>people</a:t>
            </a:r>
            <a:r>
              <a:rPr lang="it-IT" sz="1600" dirty="0">
                <a:latin typeface="Avenir Next" panose="020B0503020202020204" pitchFamily="34" charset="0"/>
              </a:rPr>
              <a:t> (in a </a:t>
            </a:r>
            <a:r>
              <a:rPr lang="it-IT" sz="1600" dirty="0" err="1">
                <a:latin typeface="Avenir Next" panose="020B0503020202020204" pitchFamily="34" charset="0"/>
              </a:rPr>
              <a:t>range</a:t>
            </a:r>
            <a:r>
              <a:rPr lang="it-IT" sz="1600" dirty="0">
                <a:latin typeface="Avenir Next" panose="020B0503020202020204" pitchFamily="34" charset="0"/>
              </a:rPr>
              <a:t> of </a:t>
            </a:r>
            <a:r>
              <a:rPr lang="it-IT" sz="1600" dirty="0" err="1">
                <a:latin typeface="Avenir Next" panose="020B0503020202020204" pitchFamily="34" charset="0"/>
              </a:rPr>
              <a:t>age</a:t>
            </a:r>
            <a:r>
              <a:rPr lang="it-IT" sz="1600" dirty="0">
                <a:latin typeface="Avenir Next" panose="020B0503020202020204" pitchFamily="34" charset="0"/>
              </a:rPr>
              <a:t> </a:t>
            </a:r>
            <a:r>
              <a:rPr lang="it-IT" sz="1600" dirty="0" err="1">
                <a:latin typeface="Avenir Next" panose="020B0503020202020204" pitchFamily="34" charset="0"/>
              </a:rPr>
              <a:t>between</a:t>
            </a:r>
            <a:r>
              <a:rPr lang="it-IT" sz="1600" dirty="0">
                <a:latin typeface="Avenir Next" panose="020B0503020202020204" pitchFamily="34" charset="0"/>
              </a:rPr>
              <a:t> 19-25 </a:t>
            </a:r>
            <a:r>
              <a:rPr lang="it-IT" sz="1600" dirty="0" err="1">
                <a:latin typeface="Avenir Next" panose="020B0503020202020204" pitchFamily="34" charset="0"/>
              </a:rPr>
              <a:t>years</a:t>
            </a:r>
            <a:r>
              <a:rPr lang="it-IT" sz="1600" dirty="0">
                <a:latin typeface="Avenir Next" panose="020B0503020202020204" pitchFamily="34" charset="0"/>
              </a:rPr>
              <a:t> </a:t>
            </a:r>
            <a:r>
              <a:rPr lang="it-IT" sz="1600" dirty="0" err="1">
                <a:latin typeface="Avenir Next" panose="020B0503020202020204" pitchFamily="34" charset="0"/>
              </a:rPr>
              <a:t>old</a:t>
            </a:r>
            <a:r>
              <a:rPr lang="it-IT" sz="1600" dirty="0">
                <a:latin typeface="Avenir Next" panose="020B0503020202020204" pitchFamily="34" charset="0"/>
              </a:rPr>
              <a:t> </a:t>
            </a:r>
            <a:r>
              <a:rPr lang="it-IT" sz="1600" dirty="0" err="1">
                <a:latin typeface="Avenir Next" panose="020B0503020202020204" pitchFamily="34" charset="0"/>
              </a:rPr>
              <a:t>according</a:t>
            </a:r>
            <a:r>
              <a:rPr lang="it-IT" sz="1600" dirty="0">
                <a:latin typeface="Avenir Next" panose="020B0503020202020204" pitchFamily="34" charset="0"/>
              </a:rPr>
              <a:t> to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profiles</a:t>
            </a:r>
            <a:r>
              <a:rPr lang="it-IT" sz="1600" dirty="0">
                <a:latin typeface="Avenir Next" panose="020B0503020202020204" pitchFamily="34" charset="0"/>
              </a:rPr>
              <a:t>)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Variables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Independent</a:t>
            </a:r>
            <a:r>
              <a:rPr lang="it-IT" sz="1600" dirty="0">
                <a:latin typeface="Avenir Next" panose="020B0503020202020204" pitchFamily="34" charset="0"/>
              </a:rPr>
              <a:t>: the </a:t>
            </a:r>
            <a:r>
              <a:rPr lang="it-IT" sz="1600" dirty="0" err="1">
                <a:latin typeface="Avenir Next" panose="020B0503020202020204" pitchFamily="34" charset="0"/>
              </a:rPr>
              <a:t>two</a:t>
            </a:r>
            <a:r>
              <a:rPr lang="it-IT" sz="1600" dirty="0">
                <a:latin typeface="Avenir Next" panose="020B0503020202020204" pitchFamily="34" charset="0"/>
              </a:rPr>
              <a:t> </a:t>
            </a:r>
            <a:r>
              <a:rPr lang="it-IT" sz="1600" dirty="0" err="1">
                <a:latin typeface="Avenir Next" panose="020B0503020202020204" pitchFamily="34" charset="0"/>
              </a:rPr>
              <a:t>interfaces</a:t>
            </a:r>
            <a:r>
              <a:rPr lang="it-IT" sz="1600"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Dependent</a:t>
            </a:r>
            <a:r>
              <a:rPr lang="it-IT" sz="1600" dirty="0">
                <a:latin typeface="Avenir Next" panose="020B0503020202020204" pitchFamily="34" charset="0"/>
              </a:rPr>
              <a:t>: the time in </a:t>
            </a:r>
            <a:r>
              <a:rPr lang="it-IT" sz="1600" dirty="0" err="1">
                <a:latin typeface="Avenir Next" panose="020B0503020202020204" pitchFamily="34" charset="0"/>
              </a:rPr>
              <a:t>seconds</a:t>
            </a:r>
            <a:r>
              <a:rPr lang="it-IT" sz="1600" dirty="0">
                <a:latin typeface="Avenir Next" panose="020B0503020202020204" pitchFamily="34" charset="0"/>
              </a:rPr>
              <a:t> to </a:t>
            </a:r>
            <a:r>
              <a:rPr lang="it-IT" sz="1600" dirty="0" err="1">
                <a:latin typeface="Avenir Next" panose="020B0503020202020204" pitchFamily="34" charset="0"/>
              </a:rPr>
              <a:t>execute</a:t>
            </a:r>
            <a:r>
              <a:rPr lang="it-IT" sz="1600" dirty="0">
                <a:latin typeface="Avenir Next" panose="020B0503020202020204" pitchFamily="34" charset="0"/>
              </a:rPr>
              <a:t> the task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Hypothesis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will</a:t>
            </a:r>
            <a:r>
              <a:rPr lang="it-IT" sz="1600" dirty="0">
                <a:latin typeface="Avenir Next" panose="020B0503020202020204" pitchFamily="34" charset="0"/>
              </a:rPr>
              <a:t> complete the task in </a:t>
            </a:r>
            <a:r>
              <a:rPr lang="it-IT" sz="1600" dirty="0" err="1">
                <a:latin typeface="Avenir Next" panose="020B0503020202020204" pitchFamily="34" charset="0"/>
              </a:rPr>
              <a:t>less</a:t>
            </a:r>
            <a:r>
              <a:rPr lang="it-IT" sz="1600" dirty="0">
                <a:latin typeface="Avenir Next" panose="020B0503020202020204" pitchFamily="34" charset="0"/>
              </a:rPr>
              <a:t> time </a:t>
            </a:r>
            <a:r>
              <a:rPr lang="it-IT" sz="1600" dirty="0" err="1">
                <a:latin typeface="Avenir Next" panose="020B0503020202020204" pitchFamily="34" charset="0"/>
              </a:rPr>
              <a:t>using</a:t>
            </a:r>
            <a:r>
              <a:rPr lang="it-IT" sz="1600" dirty="0">
                <a:latin typeface="Avenir Next" panose="020B0503020202020204" pitchFamily="34" charset="0"/>
              </a:rPr>
              <a:t> the first </a:t>
            </a:r>
            <a:r>
              <a:rPr lang="it-IT" sz="1600" dirty="0" err="1">
                <a:latin typeface="Avenir Next" panose="020B0503020202020204" pitchFamily="34" charset="0"/>
              </a:rPr>
              <a:t>interface</a:t>
            </a:r>
            <a:r>
              <a:rPr lang="it-IT" sz="1600" dirty="0">
                <a:latin typeface="Avenir Next" panose="020B0503020202020204" pitchFamily="34" charset="0"/>
              </a:rPr>
              <a:t> </a:t>
            </a:r>
            <a:r>
              <a:rPr lang="it-IT" sz="1600" dirty="0" err="1">
                <a:latin typeface="Avenir Next" panose="020B0503020202020204" pitchFamily="34" charset="0"/>
              </a:rPr>
              <a:t>rather</a:t>
            </a:r>
            <a:r>
              <a:rPr lang="it-IT" sz="1600" dirty="0">
                <a:latin typeface="Avenir Next" panose="020B0503020202020204" pitchFamily="34" charset="0"/>
              </a:rPr>
              <a:t> </a:t>
            </a:r>
            <a:r>
              <a:rPr lang="it-IT" sz="1600" dirty="0" err="1">
                <a:latin typeface="Avenir Next" panose="020B0503020202020204" pitchFamily="34" charset="0"/>
              </a:rPr>
              <a:t>than</a:t>
            </a:r>
            <a:r>
              <a:rPr lang="it-IT" sz="1600" dirty="0">
                <a:latin typeface="Avenir Next" panose="020B0503020202020204" pitchFamily="34" charset="0"/>
              </a:rPr>
              <a:t> the </a:t>
            </a:r>
            <a:r>
              <a:rPr lang="it-IT" sz="1600" dirty="0" err="1">
                <a:latin typeface="Avenir Next" panose="020B0503020202020204" pitchFamily="34" charset="0"/>
              </a:rPr>
              <a:t>second</a:t>
            </a:r>
            <a:r>
              <a:rPr lang="it-IT" sz="1600" dirty="0">
                <a:latin typeface="Avenir Next" panose="020B0503020202020204" pitchFamily="34" charset="0"/>
              </a:rPr>
              <a:t> </a:t>
            </a:r>
            <a:r>
              <a:rPr lang="it-IT" sz="1600" dirty="0" err="1">
                <a:latin typeface="Avenir Next" panose="020B0503020202020204" pitchFamily="34" charset="0"/>
              </a:rPr>
              <a:t>one</a:t>
            </a:r>
            <a:r>
              <a:rPr lang="it-IT" sz="1600" dirty="0">
                <a:latin typeface="Avenir Next" panose="020B0503020202020204" pitchFamily="34" charset="0"/>
              </a:rPr>
              <a:t>.</a:t>
            </a:r>
          </a:p>
          <a:p>
            <a:endParaRPr lang="it-IT" sz="1600" dirty="0">
              <a:latin typeface="Avenir Next" panose="020B0503020202020204" pitchFamily="34" charset="0"/>
            </a:endParaRPr>
          </a:p>
          <a:p>
            <a:r>
              <a:rPr lang="it-IT" altLang="it-IT" sz="1600" dirty="0">
                <a:latin typeface="Avenir Next" panose="020B0503020202020204" pitchFamily="34" charset="0"/>
              </a:rPr>
              <a:t>The </a:t>
            </a:r>
            <a:r>
              <a:rPr lang="it-IT" altLang="it-IT" sz="1600" dirty="0" err="1">
                <a:latin typeface="Avenir Next" panose="020B0503020202020204" pitchFamily="34" charset="0"/>
              </a:rPr>
              <a:t>null</a:t>
            </a:r>
            <a:r>
              <a:rPr lang="it-IT" altLang="it-IT" sz="1600" dirty="0">
                <a:latin typeface="Avenir Next" panose="020B0503020202020204" pitchFamily="34" charset="0"/>
              </a:rPr>
              <a:t> </a:t>
            </a:r>
            <a:r>
              <a:rPr lang="it-IT" altLang="it-IT" sz="1600" dirty="0" err="1">
                <a:latin typeface="Avenir Next" panose="020B0503020202020204" pitchFamily="34" charset="0"/>
              </a:rPr>
              <a:t>hypothesis</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that</a:t>
            </a:r>
            <a:r>
              <a:rPr lang="it-IT" altLang="it-IT" sz="1600" dirty="0">
                <a:latin typeface="Avenir Next" panose="020B0503020202020204" pitchFamily="34" charset="0"/>
              </a:rPr>
              <a:t> </a:t>
            </a:r>
            <a:r>
              <a:rPr lang="it-IT" altLang="it-IT" sz="1600" dirty="0" err="1">
                <a:latin typeface="Avenir Next" panose="020B0503020202020204" pitchFamily="34" charset="0"/>
              </a:rPr>
              <a:t>there</a:t>
            </a:r>
            <a:r>
              <a:rPr lang="it-IT" altLang="it-IT" sz="1600" dirty="0">
                <a:latin typeface="Avenir Next" panose="020B0503020202020204" pitchFamily="34" charset="0"/>
              </a:rPr>
              <a:t> </a:t>
            </a:r>
            <a:r>
              <a:rPr lang="it-IT" altLang="it-IT" sz="1600" dirty="0" err="1">
                <a:latin typeface="Avenir Next" panose="020B0503020202020204" pitchFamily="34" charset="0"/>
              </a:rPr>
              <a:t>will</a:t>
            </a:r>
            <a:r>
              <a:rPr lang="it-IT" altLang="it-IT" sz="1600" dirty="0">
                <a:latin typeface="Avenir Next" panose="020B0503020202020204" pitchFamily="34" charset="0"/>
              </a:rPr>
              <a:t> be no </a:t>
            </a:r>
            <a:r>
              <a:rPr lang="it-IT" altLang="it-IT" sz="1600" dirty="0" err="1">
                <a:latin typeface="Avenir Next" panose="020B0503020202020204" pitchFamily="34" charset="0"/>
              </a:rPr>
              <a:t>difference</a:t>
            </a:r>
            <a:r>
              <a:rPr lang="it-IT" altLang="it-IT" sz="1600" dirty="0">
                <a:latin typeface="Avenir Next" panose="020B0503020202020204" pitchFamily="34" charset="0"/>
              </a:rPr>
              <a:t>  </a:t>
            </a:r>
            <a:r>
              <a:rPr lang="it-IT" altLang="it-IT" sz="1600" dirty="0" err="1">
                <a:latin typeface="Avenir Next" panose="020B0503020202020204" pitchFamily="34" charset="0"/>
              </a:rPr>
              <a:t>terms</a:t>
            </a:r>
            <a:r>
              <a:rPr lang="it-IT" altLang="it-IT" sz="1600" dirty="0">
                <a:latin typeface="Avenir Next" panose="020B0503020202020204" pitchFamily="34" charset="0"/>
              </a:rPr>
              <a:t> of time </a:t>
            </a:r>
            <a:r>
              <a:rPr lang="it-IT" altLang="it-IT" sz="1600" dirty="0" err="1">
                <a:latin typeface="Avenir Next" panose="020B0503020202020204" pitchFamily="34" charset="0"/>
              </a:rPr>
              <a:t>between</a:t>
            </a:r>
            <a:r>
              <a:rPr lang="it-IT" altLang="it-IT" sz="1600" dirty="0">
                <a:latin typeface="Avenir Next" panose="020B0503020202020204" pitchFamily="34" charset="0"/>
              </a:rPr>
              <a:t> the first and the </a:t>
            </a:r>
            <a:r>
              <a:rPr lang="it-IT" altLang="it-IT" sz="1600" dirty="0" err="1">
                <a:latin typeface="Avenir Next" panose="020B0503020202020204" pitchFamily="34" charset="0"/>
              </a:rPr>
              <a:t>second</a:t>
            </a:r>
            <a:r>
              <a:rPr lang="it-IT" altLang="it-IT" sz="1600" dirty="0">
                <a:latin typeface="Avenir Next" panose="020B0503020202020204" pitchFamily="34" charset="0"/>
              </a:rPr>
              <a:t> </a:t>
            </a:r>
            <a:r>
              <a:rPr lang="it-IT" altLang="it-IT" sz="1600" dirty="0" err="1">
                <a:latin typeface="Avenir Next" panose="020B0503020202020204" pitchFamily="34" charset="0"/>
              </a:rPr>
              <a:t>interface</a:t>
            </a:r>
            <a:r>
              <a:rPr lang="it-IT" altLang="it-IT" sz="1600" dirty="0">
                <a:latin typeface="Avenir Next" panose="020B0503020202020204" pitchFamily="34" charset="0"/>
              </a:rPr>
              <a:t>.</a:t>
            </a:r>
          </a:p>
          <a:p>
            <a:endParaRPr lang="it-IT" altLang="it-IT" sz="1600" dirty="0">
              <a:latin typeface="Avenir Next" panose="020B0503020202020204" pitchFamily="34" charset="0"/>
            </a:endParaRPr>
          </a:p>
          <a:p>
            <a:endParaRPr lang="it-IT" altLang="it-IT" sz="1600" dirty="0">
              <a:latin typeface="Avenir Next" panose="020B0503020202020204" pitchFamily="34" charset="0"/>
            </a:endParaRPr>
          </a:p>
          <a:p>
            <a:r>
              <a:rPr lang="it-IT" b="1" dirty="0" err="1">
                <a:solidFill>
                  <a:srgbClr val="0070C0"/>
                </a:solidFill>
                <a:latin typeface="Avenir Next" panose="020B0503020202020204" pitchFamily="34" charset="0"/>
              </a:rPr>
              <a:t>Assumption</a:t>
            </a:r>
            <a:r>
              <a:rPr lang="it-IT" b="1" dirty="0">
                <a:solidFill>
                  <a:srgbClr val="0070C0"/>
                </a:solidFill>
                <a:latin typeface="Avenir Next" panose="020B0503020202020204" pitchFamily="34" charset="0"/>
              </a:rPr>
              <a:t>: </a:t>
            </a:r>
            <a:r>
              <a:rPr lang="it-IT" sz="1600" dirty="0" err="1">
                <a:latin typeface="Avenir Next" panose="020B0503020202020204" pitchFamily="34" charset="0"/>
              </a:rPr>
              <a:t>l</a:t>
            </a:r>
            <a:r>
              <a:rPr lang="it-IT" altLang="it-IT" sz="1600" dirty="0" err="1">
                <a:latin typeface="Avenir Next" panose="020B0503020202020204" pitchFamily="34" charset="0"/>
              </a:rPr>
              <a:t>et’s</a:t>
            </a:r>
            <a:r>
              <a:rPr lang="it-IT" altLang="it-IT" sz="1600" dirty="0">
                <a:latin typeface="Avenir Next" panose="020B0503020202020204" pitchFamily="34" charset="0"/>
              </a:rPr>
              <a:t> assume the </a:t>
            </a:r>
            <a:r>
              <a:rPr lang="it-IT" altLang="it-IT" sz="1600" dirty="0" err="1">
                <a:latin typeface="Avenir Next" panose="020B0503020202020204" pitchFamily="34" charset="0"/>
              </a:rPr>
              <a:t>user</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already</a:t>
            </a:r>
            <a:r>
              <a:rPr lang="it-IT" altLang="it-IT" sz="1600" dirty="0">
                <a:latin typeface="Avenir Next" panose="020B0503020202020204" pitchFamily="34" charset="0"/>
              </a:rPr>
              <a:t> </a:t>
            </a:r>
            <a:r>
              <a:rPr lang="it-IT" altLang="it-IT" sz="1600" dirty="0" err="1">
                <a:latin typeface="Avenir Next" panose="020B0503020202020204" pitchFamily="34" charset="0"/>
              </a:rPr>
              <a:t>logged</a:t>
            </a:r>
            <a:r>
              <a:rPr lang="it-IT" altLang="it-IT" sz="1600" dirty="0">
                <a:latin typeface="Avenir Next" panose="020B0503020202020204" pitchFamily="34" charset="0"/>
              </a:rPr>
              <a:t> in the </a:t>
            </a:r>
            <a:r>
              <a:rPr lang="it-IT" altLang="it-IT" sz="1600" dirty="0" err="1">
                <a:latin typeface="Avenir Next" panose="020B0503020202020204" pitchFamily="34" charset="0"/>
              </a:rPr>
              <a:t>application</a:t>
            </a:r>
            <a:r>
              <a:rPr lang="it-IT" altLang="it-IT" sz="1600" dirty="0">
                <a:latin typeface="Avenir Next" panose="020B0503020202020204" pitchFamily="34" charset="0"/>
              </a:rPr>
              <a:t>.</a:t>
            </a:r>
          </a:p>
        </p:txBody>
      </p:sp>
    </p:spTree>
    <p:extLst>
      <p:ext uri="{BB962C8B-B14F-4D97-AF65-F5344CB8AC3E}">
        <p14:creationId xmlns:p14="http://schemas.microsoft.com/office/powerpoint/2010/main" val="12651303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a:extLst>
              <a:ext uri="{FF2B5EF4-FFF2-40B4-BE49-F238E27FC236}">
                <a16:creationId xmlns:a16="http://schemas.microsoft.com/office/drawing/2014/main" id="{0E1DBB79-FA9F-734D-BEC2-6DCD21D46391}"/>
              </a:ext>
            </a:extLst>
          </p:cNvPr>
          <p:cNvSpPr/>
          <p:nvPr/>
        </p:nvSpPr>
        <p:spPr>
          <a:xfrm>
            <a:off x="516424" y="3909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1:</a:t>
            </a:r>
            <a:endParaRPr lang="it-IT" dirty="0"/>
          </a:p>
        </p:txBody>
      </p:sp>
      <p:sp>
        <p:nvSpPr>
          <p:cNvPr id="4" name="Rettangolo 3">
            <a:extLst>
              <a:ext uri="{FF2B5EF4-FFF2-40B4-BE49-F238E27FC236}">
                <a16:creationId xmlns:a16="http://schemas.microsoft.com/office/drawing/2014/main" id="{BFA21BDF-9F4C-594F-90EB-28F5B89DAE8E}"/>
              </a:ext>
            </a:extLst>
          </p:cNvPr>
          <p:cNvSpPr/>
          <p:nvPr/>
        </p:nvSpPr>
        <p:spPr>
          <a:xfrm>
            <a:off x="6296436" y="3690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2:</a:t>
            </a:r>
            <a:endParaRPr lang="it-IT" dirty="0"/>
          </a:p>
        </p:txBody>
      </p:sp>
      <p:sp>
        <p:nvSpPr>
          <p:cNvPr id="5" name="CasellaDiTesto 4">
            <a:extLst>
              <a:ext uri="{FF2B5EF4-FFF2-40B4-BE49-F238E27FC236}">
                <a16:creationId xmlns:a16="http://schemas.microsoft.com/office/drawing/2014/main" id="{0FF9E7F4-A8E7-784C-8C6C-E1E52E54285A}"/>
              </a:ext>
            </a:extLst>
          </p:cNvPr>
          <p:cNvSpPr txBox="1"/>
          <p:nvPr/>
        </p:nvSpPr>
        <p:spPr>
          <a:xfrm>
            <a:off x="709068" y="738398"/>
            <a:ext cx="990657" cy="276999"/>
          </a:xfrm>
          <a:prstGeom prst="rect">
            <a:avLst/>
          </a:prstGeom>
          <a:noFill/>
        </p:spPr>
        <p:txBody>
          <a:bodyPr wrap="square" rtlCol="0">
            <a:spAutoFit/>
          </a:bodyPr>
          <a:lstStyle/>
          <a:p>
            <a:r>
              <a:rPr lang="it-IT" sz="1200" i="1" dirty="0">
                <a:latin typeface="Avenir Next" panose="020B0503020202020204" pitchFamily="34" charset="0"/>
              </a:rPr>
              <a:t>(With </a:t>
            </a:r>
            <a:r>
              <a:rPr lang="it-IT" sz="1200" i="1" dirty="0" err="1">
                <a:latin typeface="Avenir Next" panose="020B0503020202020204" pitchFamily="34" charset="0"/>
              </a:rPr>
              <a:t>label</a:t>
            </a:r>
            <a:r>
              <a:rPr lang="it-IT" sz="1200" i="1" dirty="0">
                <a:latin typeface="Avenir Next" panose="020B0503020202020204" pitchFamily="34" charset="0"/>
              </a:rPr>
              <a:t>)</a:t>
            </a:r>
          </a:p>
        </p:txBody>
      </p:sp>
      <p:sp>
        <p:nvSpPr>
          <p:cNvPr id="6" name="CasellaDiTesto 5">
            <a:extLst>
              <a:ext uri="{FF2B5EF4-FFF2-40B4-BE49-F238E27FC236}">
                <a16:creationId xmlns:a16="http://schemas.microsoft.com/office/drawing/2014/main" id="{804159B3-E960-4243-8181-B4F5352B0616}"/>
              </a:ext>
            </a:extLst>
          </p:cNvPr>
          <p:cNvSpPr txBox="1"/>
          <p:nvPr/>
        </p:nvSpPr>
        <p:spPr>
          <a:xfrm>
            <a:off x="6433246" y="738398"/>
            <a:ext cx="1195051" cy="276999"/>
          </a:xfrm>
          <a:prstGeom prst="rect">
            <a:avLst/>
          </a:prstGeom>
          <a:noFill/>
        </p:spPr>
        <p:txBody>
          <a:bodyPr wrap="square" rtlCol="0">
            <a:spAutoFit/>
          </a:bodyPr>
          <a:lstStyle/>
          <a:p>
            <a:r>
              <a:rPr lang="it-IT" sz="1200" i="1" dirty="0">
                <a:latin typeface="Avenir Next" panose="020B0503020202020204" pitchFamily="34" charset="0"/>
              </a:rPr>
              <a:t>(</a:t>
            </a:r>
            <a:r>
              <a:rPr lang="it-IT" sz="1200" i="1" dirty="0" err="1">
                <a:latin typeface="Avenir Next" panose="020B0503020202020204" pitchFamily="34" charset="0"/>
              </a:rPr>
              <a:t>Without</a:t>
            </a:r>
            <a:r>
              <a:rPr lang="it-IT" sz="1200" i="1" dirty="0">
                <a:latin typeface="Avenir Next" panose="020B0503020202020204" pitchFamily="34" charset="0"/>
              </a:rPr>
              <a:t> </a:t>
            </a:r>
            <a:r>
              <a:rPr lang="it-IT" sz="1200" i="1" dirty="0" err="1">
                <a:latin typeface="Avenir Next" panose="020B0503020202020204" pitchFamily="34" charset="0"/>
              </a:rPr>
              <a:t>label</a:t>
            </a:r>
            <a:r>
              <a:rPr lang="it-IT" sz="1200" i="1" dirty="0">
                <a:latin typeface="Avenir Next" panose="020B0503020202020204" pitchFamily="34" charset="0"/>
              </a:rPr>
              <a:t>)</a:t>
            </a:r>
          </a:p>
        </p:txBody>
      </p:sp>
      <p:pic>
        <p:nvPicPr>
          <p:cNvPr id="7" name="Immagine 6">
            <a:extLst>
              <a:ext uri="{FF2B5EF4-FFF2-40B4-BE49-F238E27FC236}">
                <a16:creationId xmlns:a16="http://schemas.microsoft.com/office/drawing/2014/main" id="{943D04E4-38B9-D24D-89C4-576044F56528}"/>
              </a:ext>
            </a:extLst>
          </p:cNvPr>
          <p:cNvPicPr>
            <a:picLocks noChangeAspect="1"/>
          </p:cNvPicPr>
          <p:nvPr/>
        </p:nvPicPr>
        <p:blipFill>
          <a:blip r:embed="rId2"/>
          <a:stretch>
            <a:fillRect/>
          </a:stretch>
        </p:blipFill>
        <p:spPr>
          <a:xfrm>
            <a:off x="1982188" y="271691"/>
            <a:ext cx="4511883" cy="6571374"/>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B86DBC2C-927E-CB4E-B248-027CBF44ED0C}"/>
              </a:ext>
            </a:extLst>
          </p:cNvPr>
          <p:cNvPicPr>
            <a:picLocks noChangeAspect="1"/>
          </p:cNvPicPr>
          <p:nvPr/>
        </p:nvPicPr>
        <p:blipFill>
          <a:blip r:embed="rId3"/>
          <a:stretch>
            <a:fillRect/>
          </a:stretch>
        </p:blipFill>
        <p:spPr>
          <a:xfrm>
            <a:off x="2254036" y="760298"/>
            <a:ext cx="2746589" cy="5826011"/>
          </a:xfrm>
          <a:prstGeom prst="round2SameRect">
            <a:avLst>
              <a:gd name="adj1" fmla="val 0"/>
              <a:gd name="adj2" fmla="val 10321"/>
            </a:avLst>
          </a:prstGeom>
          <a:solidFill>
            <a:srgbClr val="FFFFFF">
              <a:shade val="85000"/>
            </a:srgbClr>
          </a:solidFill>
          <a:ln>
            <a:noFill/>
          </a:ln>
          <a:effectLst>
            <a:reflection blurRad="12700" stA="0" endPos="28000" dist="5000" dir="5400000" sy="-100000" algn="bl" rotWithShape="0"/>
          </a:effectLst>
        </p:spPr>
      </p:pic>
      <p:pic>
        <p:nvPicPr>
          <p:cNvPr id="13" name="Immagine 12">
            <a:extLst>
              <a:ext uri="{FF2B5EF4-FFF2-40B4-BE49-F238E27FC236}">
                <a16:creationId xmlns:a16="http://schemas.microsoft.com/office/drawing/2014/main" id="{41DAB7D4-E941-4A49-A55D-28076BA957D3}"/>
              </a:ext>
            </a:extLst>
          </p:cNvPr>
          <p:cNvPicPr>
            <a:picLocks noChangeAspect="1"/>
          </p:cNvPicPr>
          <p:nvPr/>
        </p:nvPicPr>
        <p:blipFill>
          <a:blip r:embed="rId2"/>
          <a:stretch>
            <a:fillRect/>
          </a:stretch>
        </p:blipFill>
        <p:spPr>
          <a:xfrm>
            <a:off x="7843216" y="189251"/>
            <a:ext cx="4578740" cy="6668749"/>
          </a:xfrm>
          <a:prstGeom prst="rect">
            <a:avLst/>
          </a:prstGeom>
        </p:spPr>
      </p:pic>
      <p:pic>
        <p:nvPicPr>
          <p:cNvPr id="10" name="Immagine 9">
            <a:extLst>
              <a:ext uri="{FF2B5EF4-FFF2-40B4-BE49-F238E27FC236}">
                <a16:creationId xmlns:a16="http://schemas.microsoft.com/office/drawing/2014/main" id="{8154C583-2388-5348-8AD0-B39A2B0CEDCE}"/>
              </a:ext>
            </a:extLst>
          </p:cNvPr>
          <p:cNvPicPr>
            <a:picLocks noChangeAspect="1"/>
          </p:cNvPicPr>
          <p:nvPr/>
        </p:nvPicPr>
        <p:blipFill>
          <a:blip r:embed="rId4"/>
          <a:stretch>
            <a:fillRect/>
          </a:stretch>
        </p:blipFill>
        <p:spPr>
          <a:xfrm>
            <a:off x="8125679" y="670258"/>
            <a:ext cx="2746588" cy="5925918"/>
          </a:xfrm>
          <a:prstGeom prst="round2SameRect">
            <a:avLst>
              <a:gd name="adj1" fmla="val 0"/>
              <a:gd name="adj2" fmla="val 10321"/>
            </a:avLst>
          </a:prstGeom>
          <a:solidFill>
            <a:srgbClr val="FFFFFF">
              <a:shade val="85000"/>
            </a:srgbClr>
          </a:solidFill>
          <a:ln>
            <a:noFill/>
          </a:ln>
          <a:effectLst>
            <a:reflection blurRad="12700" stA="0" endPos="28000" dist="5000" dir="5400000" sy="-100000" algn="bl" rotWithShape="0"/>
          </a:effectLst>
        </p:spPr>
      </p:pic>
      <p:pic>
        <p:nvPicPr>
          <p:cNvPr id="15" name="Elemento grafico 14" descr="Cuore contorno">
            <a:extLst>
              <a:ext uri="{FF2B5EF4-FFF2-40B4-BE49-F238E27FC236}">
                <a16:creationId xmlns:a16="http://schemas.microsoft.com/office/drawing/2014/main" id="{9627E11C-9C6A-C440-98B9-7D6C91FE981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39163" y="5481636"/>
            <a:ext cx="361950" cy="361950"/>
          </a:xfrm>
          <a:prstGeom prst="rect">
            <a:avLst/>
          </a:prstGeom>
        </p:spPr>
      </p:pic>
    </p:spTree>
    <p:extLst>
      <p:ext uri="{BB962C8B-B14F-4D97-AF65-F5344CB8AC3E}">
        <p14:creationId xmlns:p14="http://schemas.microsoft.com/office/powerpoint/2010/main" val="14860616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1BBB3409-E24C-5241-A5A0-7D85278CCD9B}"/>
              </a:ext>
            </a:extLst>
          </p:cNvPr>
          <p:cNvPicPr>
            <a:picLocks noChangeAspect="1"/>
          </p:cNvPicPr>
          <p:nvPr/>
        </p:nvPicPr>
        <p:blipFill>
          <a:blip r:embed="rId2"/>
          <a:stretch>
            <a:fillRect/>
          </a:stretch>
        </p:blipFill>
        <p:spPr>
          <a:xfrm>
            <a:off x="1499102" y="2956322"/>
            <a:ext cx="7851776" cy="3304874"/>
          </a:xfrm>
          <a:prstGeom prst="rect">
            <a:avLst/>
          </a:prstGeom>
        </p:spPr>
      </p:pic>
      <p:grpSp>
        <p:nvGrpSpPr>
          <p:cNvPr id="9" name="Group 8">
            <a:extLst>
              <a:ext uri="{FF2B5EF4-FFF2-40B4-BE49-F238E27FC236}">
                <a16:creationId xmlns:a16="http://schemas.microsoft.com/office/drawing/2014/main" id="{4815A7B4-532E-48C9-AC24-D78ACF333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10" name="Freeform 14">
              <a:extLst>
                <a:ext uri="{FF2B5EF4-FFF2-40B4-BE49-F238E27FC236}">
                  <a16:creationId xmlns:a16="http://schemas.microsoft.com/office/drawing/2014/main" id="{D40109F4-CE5C-45F4-856E-F3F69C9FD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1" name="Straight Connector 10">
              <a:extLst>
                <a:ext uri="{FF2B5EF4-FFF2-40B4-BE49-F238E27FC236}">
                  <a16:creationId xmlns:a16="http://schemas.microsoft.com/office/drawing/2014/main" id="{3CBAA4DE-3D7B-460B-AE98-D9F9990C0B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BF1ED3E-4F80-4AF6-A41B-44F53DDE61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C0B2D747-3E31-45C5-9A98-A9710A585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A15FD4BA-3020-462D-8BE8-B3A65B8E49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304284A-7318-4DD5-898C-2F6B23C77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9DF48E66-B635-4509-B115-E0987C01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E3B96D94-5F5A-4F4C-810C-917BF4D26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7F3782D6-BFF8-4389-9D39-A023ADAA9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ECE162D4-FCAE-441B-B5E9-C91DE6212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1" name="Isosceles Triangle 20">
            <a:extLst>
              <a:ext uri="{FF2B5EF4-FFF2-40B4-BE49-F238E27FC236}">
                <a16:creationId xmlns:a16="http://schemas.microsoft.com/office/drawing/2014/main" id="{F6E918B1-FA59-42EF-8A8E-B0F3D1E540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4" name="Tabella 3">
            <a:extLst>
              <a:ext uri="{FF2B5EF4-FFF2-40B4-BE49-F238E27FC236}">
                <a16:creationId xmlns:a16="http://schemas.microsoft.com/office/drawing/2014/main" id="{C7CD3FC1-C067-974B-9609-DBBB724D2D03}"/>
              </a:ext>
            </a:extLst>
          </p:cNvPr>
          <p:cNvGraphicFramePr>
            <a:graphicFrameLocks noGrp="1"/>
          </p:cNvGraphicFramePr>
          <p:nvPr>
            <p:extLst>
              <p:ext uri="{D42A27DB-BD31-4B8C-83A1-F6EECF244321}">
                <p14:modId xmlns:p14="http://schemas.microsoft.com/office/powerpoint/2010/main" val="2957298073"/>
              </p:ext>
            </p:extLst>
          </p:nvPr>
        </p:nvGraphicFramePr>
        <p:xfrm>
          <a:off x="4680224" y="233970"/>
          <a:ext cx="2469526" cy="2545334"/>
        </p:xfrm>
        <a:graphic>
          <a:graphicData uri="http://schemas.openxmlformats.org/drawingml/2006/table">
            <a:tbl>
              <a:tblPr firstRow="1" bandRow="1">
                <a:tableStyleId>{5C22544A-7EE6-4342-B048-85BDC9FD1C3A}</a:tableStyleId>
              </a:tblPr>
              <a:tblGrid>
                <a:gridCol w="1234763">
                  <a:extLst>
                    <a:ext uri="{9D8B030D-6E8A-4147-A177-3AD203B41FA5}">
                      <a16:colId xmlns:a16="http://schemas.microsoft.com/office/drawing/2014/main" val="420167561"/>
                    </a:ext>
                  </a:extLst>
                </a:gridCol>
                <a:gridCol w="1234763">
                  <a:extLst>
                    <a:ext uri="{9D8B030D-6E8A-4147-A177-3AD203B41FA5}">
                      <a16:colId xmlns:a16="http://schemas.microsoft.com/office/drawing/2014/main" val="4062547809"/>
                    </a:ext>
                  </a:extLst>
                </a:gridCol>
              </a:tblGrid>
              <a:tr h="222694">
                <a:tc>
                  <a:txBody>
                    <a:bodyPr/>
                    <a:lstStyle/>
                    <a:p>
                      <a:pPr algn="ctr" fontAlgn="b"/>
                      <a:r>
                        <a:rPr lang="it-IT" sz="1400" u="none" strike="noStrike" dirty="0">
                          <a:effectLst/>
                          <a:latin typeface="Avenir Next" panose="020B0503020202020204" pitchFamily="34" charset="0"/>
                        </a:rPr>
                        <a:t>Interface1</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tc>
                  <a:txBody>
                    <a:bodyPr/>
                    <a:lstStyle/>
                    <a:p>
                      <a:pPr algn="ctr" fontAlgn="b"/>
                      <a:r>
                        <a:rPr lang="it-IT" sz="1400" u="none" strike="noStrike" dirty="0">
                          <a:effectLst/>
                          <a:latin typeface="Avenir Next" panose="020B0503020202020204" pitchFamily="34" charset="0"/>
                        </a:rPr>
                        <a:t>Interface2</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extLst>
                  <a:ext uri="{0D108BD9-81ED-4DB2-BD59-A6C34878D82A}">
                    <a16:rowId xmlns:a16="http://schemas.microsoft.com/office/drawing/2014/main" val="467799196"/>
                  </a:ext>
                </a:extLst>
              </a:tr>
              <a:tr h="222694">
                <a:tc>
                  <a:txBody>
                    <a:bodyPr/>
                    <a:lstStyle/>
                    <a:p>
                      <a:pPr algn="ctr" fontAlgn="b"/>
                      <a:r>
                        <a:rPr lang="it-IT" sz="1400" u="none" strike="noStrike" dirty="0">
                          <a:effectLst/>
                          <a:latin typeface="Avenir Next" panose="020B0503020202020204" pitchFamily="34" charset="0"/>
                        </a:rPr>
                        <a:t>7</a:t>
                      </a:r>
                      <a:endParaRPr lang="it-IT" sz="1400" b="0" i="0" u="none" strike="noStrike" dirty="0">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9</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3336923031"/>
                  </a:ext>
                </a:extLst>
              </a:tr>
              <a:tr h="222694">
                <a:tc>
                  <a:txBody>
                    <a:bodyPr/>
                    <a:lstStyle/>
                    <a:p>
                      <a:pPr algn="ctr" fontAlgn="b"/>
                      <a:r>
                        <a:rPr lang="it-IT" sz="1400" u="none" strike="noStrike" dirty="0">
                          <a:effectLst/>
                          <a:latin typeface="Avenir Next" panose="020B0503020202020204" pitchFamily="34" charset="0"/>
                        </a:rPr>
                        <a:t>6,44</a:t>
                      </a:r>
                      <a:endParaRPr lang="it-IT" sz="1400" b="0" i="0" u="none" strike="noStrike" dirty="0">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8,9</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2849711662"/>
                  </a:ext>
                </a:extLst>
              </a:tr>
              <a:tr h="222694">
                <a:tc>
                  <a:txBody>
                    <a:bodyPr/>
                    <a:lstStyle/>
                    <a:p>
                      <a:pPr algn="ctr" fontAlgn="b"/>
                      <a:r>
                        <a:rPr lang="it-IT" sz="1400" u="none" strike="noStrike" dirty="0">
                          <a:effectLst/>
                          <a:latin typeface="Avenir Next" panose="020B0503020202020204" pitchFamily="34" charset="0"/>
                        </a:rPr>
                        <a:t>9</a:t>
                      </a:r>
                      <a:endParaRPr lang="it-IT" sz="1400" b="0" i="0" u="none" strike="noStrike" dirty="0">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7</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1551629330"/>
                  </a:ext>
                </a:extLst>
              </a:tr>
              <a:tr h="222694">
                <a:tc>
                  <a:txBody>
                    <a:bodyPr/>
                    <a:lstStyle/>
                    <a:p>
                      <a:pPr algn="ctr" fontAlgn="b"/>
                      <a:r>
                        <a:rPr lang="it-IT" sz="1400" u="none" strike="noStrike" dirty="0">
                          <a:effectLst/>
                          <a:latin typeface="Avenir Next" panose="020B0503020202020204" pitchFamily="34" charset="0"/>
                        </a:rPr>
                        <a:t>7,2</a:t>
                      </a:r>
                      <a:endParaRPr lang="it-IT" sz="1400" b="0" i="0" u="none" strike="noStrike" dirty="0">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10</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4247784024"/>
                  </a:ext>
                </a:extLst>
              </a:tr>
              <a:tr h="222694">
                <a:tc>
                  <a:txBody>
                    <a:bodyPr/>
                    <a:lstStyle/>
                    <a:p>
                      <a:pPr algn="ctr" fontAlgn="b"/>
                      <a:r>
                        <a:rPr lang="it-IT" sz="1400" u="none" strike="noStrike">
                          <a:effectLst/>
                          <a:latin typeface="Avenir Next" panose="020B0503020202020204" pitchFamily="34" charset="0"/>
                        </a:rPr>
                        <a:t>8</a:t>
                      </a:r>
                      <a:endParaRPr lang="it-IT" sz="1400" b="0" i="0" u="none" strike="noStrike">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10,3</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2235046284"/>
                  </a:ext>
                </a:extLst>
              </a:tr>
              <a:tr h="222694">
                <a:tc>
                  <a:txBody>
                    <a:bodyPr/>
                    <a:lstStyle/>
                    <a:p>
                      <a:pPr algn="ctr" fontAlgn="b"/>
                      <a:r>
                        <a:rPr lang="it-IT" sz="1400" u="none" strike="noStrike">
                          <a:effectLst/>
                          <a:latin typeface="Avenir Next" panose="020B0503020202020204" pitchFamily="34" charset="0"/>
                        </a:rPr>
                        <a:t>5,6</a:t>
                      </a:r>
                      <a:endParaRPr lang="it-IT" sz="1400" b="0" i="0" u="none" strike="noStrike">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10</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2567258326"/>
                  </a:ext>
                </a:extLst>
              </a:tr>
              <a:tr h="222694">
                <a:tc>
                  <a:txBody>
                    <a:bodyPr/>
                    <a:lstStyle/>
                    <a:p>
                      <a:pPr algn="ctr" fontAlgn="b"/>
                      <a:r>
                        <a:rPr lang="it-IT" sz="1400" u="none" strike="noStrike" dirty="0">
                          <a:effectLst/>
                          <a:latin typeface="Avenir Next" panose="020B0503020202020204" pitchFamily="34" charset="0"/>
                        </a:rPr>
                        <a:t>8</a:t>
                      </a:r>
                      <a:endParaRPr lang="it-IT" sz="1400" b="0" i="0" u="none" strike="noStrike" dirty="0">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9</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2157438085"/>
                  </a:ext>
                </a:extLst>
              </a:tr>
              <a:tr h="222694">
                <a:tc>
                  <a:txBody>
                    <a:bodyPr/>
                    <a:lstStyle/>
                    <a:p>
                      <a:pPr algn="ctr" fontAlgn="b"/>
                      <a:r>
                        <a:rPr lang="it-IT" sz="1400" u="none" strike="noStrike">
                          <a:effectLst/>
                          <a:latin typeface="Avenir Next" panose="020B0503020202020204" pitchFamily="34" charset="0"/>
                        </a:rPr>
                        <a:t>7</a:t>
                      </a:r>
                      <a:endParaRPr lang="it-IT" sz="1400" b="0" i="0" u="none" strike="noStrike">
                        <a:solidFill>
                          <a:srgbClr val="000000"/>
                        </a:solidFill>
                        <a:effectLst/>
                        <a:latin typeface="Avenir Next" panose="020B0503020202020204" pitchFamily="34" charset="0"/>
                      </a:endParaRPr>
                    </a:p>
                  </a:txBody>
                  <a:tcPr marL="18034" marR="18034" marT="18034" marB="0" anchor="ctr"/>
                </a:tc>
                <a:tc>
                  <a:txBody>
                    <a:bodyPr/>
                    <a:lstStyle/>
                    <a:p>
                      <a:pPr algn="ctr" fontAlgn="b"/>
                      <a:r>
                        <a:rPr lang="it-IT" sz="1400" u="none" strike="noStrike" dirty="0">
                          <a:effectLst/>
                          <a:latin typeface="Avenir Next" panose="020B0503020202020204" pitchFamily="34" charset="0"/>
                        </a:rPr>
                        <a:t>9,2</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573181164"/>
                  </a:ext>
                </a:extLst>
              </a:tr>
              <a:tr h="222694">
                <a:tc>
                  <a:txBody>
                    <a:bodyPr/>
                    <a:lstStyle/>
                    <a:p>
                      <a:pPr algn="ctr" fontAlgn="b"/>
                      <a:r>
                        <a:rPr lang="it-IT" sz="1400" u="none" strike="noStrike" dirty="0">
                          <a:effectLst/>
                          <a:latin typeface="Avenir Next" panose="020B0503020202020204" pitchFamily="34" charset="0"/>
                        </a:rPr>
                        <a:t>6</a:t>
                      </a:r>
                    </a:p>
                  </a:txBody>
                  <a:tcPr marL="18034" marR="18034" marT="18034" marB="0" anchor="ctr"/>
                </a:tc>
                <a:tc>
                  <a:txBody>
                    <a:bodyPr/>
                    <a:lstStyle/>
                    <a:p>
                      <a:pPr algn="ctr" fontAlgn="b"/>
                      <a:r>
                        <a:rPr lang="it-IT" sz="1400" u="none" strike="noStrike" dirty="0">
                          <a:effectLst/>
                          <a:latin typeface="Avenir Next" panose="020B0503020202020204" pitchFamily="34" charset="0"/>
                        </a:rPr>
                        <a:t>11</a:t>
                      </a:r>
                      <a:endParaRPr lang="it-IT" sz="1400" b="0" i="0" u="none" strike="noStrike" dirty="0">
                        <a:solidFill>
                          <a:srgbClr val="000000"/>
                        </a:solidFill>
                        <a:effectLst/>
                        <a:latin typeface="Avenir Next" panose="020B0503020202020204" pitchFamily="34" charset="0"/>
                      </a:endParaRPr>
                    </a:p>
                  </a:txBody>
                  <a:tcPr marL="18034" marR="18034" marT="18034" marB="0" anchor="ctr"/>
                </a:tc>
                <a:extLst>
                  <a:ext uri="{0D108BD9-81ED-4DB2-BD59-A6C34878D82A}">
                    <a16:rowId xmlns:a16="http://schemas.microsoft.com/office/drawing/2014/main" val="4129370477"/>
                  </a:ext>
                </a:extLst>
              </a:tr>
              <a:tr h="0">
                <a:tc>
                  <a:txBody>
                    <a:bodyPr/>
                    <a:lstStyle/>
                    <a:p>
                      <a:pPr algn="ctr" fontAlgn="b"/>
                      <a:r>
                        <a:rPr lang="it-IT" sz="1400" u="none" strike="noStrike" dirty="0">
                          <a:effectLst/>
                          <a:latin typeface="Avenir Next" panose="020B0503020202020204" pitchFamily="34" charset="0"/>
                        </a:rPr>
                        <a:t>8,2</a:t>
                      </a:r>
                    </a:p>
                  </a:txBody>
                  <a:tcPr marL="18034" marR="18034" marT="18034" marB="0" anchor="ctr"/>
                </a:tc>
                <a:tc>
                  <a:txBody>
                    <a:bodyPr/>
                    <a:lstStyle/>
                    <a:p>
                      <a:pPr algn="ctr" fontAlgn="b"/>
                      <a:r>
                        <a:rPr lang="it-IT" sz="1400" b="0" i="0" u="none" strike="noStrike" dirty="0">
                          <a:solidFill>
                            <a:srgbClr val="000000"/>
                          </a:solidFill>
                          <a:effectLst/>
                          <a:latin typeface="Avenir Next" panose="020B0503020202020204" pitchFamily="34" charset="0"/>
                        </a:rPr>
                        <a:t>10</a:t>
                      </a:r>
                    </a:p>
                  </a:txBody>
                  <a:tcPr marL="18034" marR="18034" marT="18034" marB="0" anchor="ctr"/>
                </a:tc>
                <a:extLst>
                  <a:ext uri="{0D108BD9-81ED-4DB2-BD59-A6C34878D82A}">
                    <a16:rowId xmlns:a16="http://schemas.microsoft.com/office/drawing/2014/main" val="3858527161"/>
                  </a:ext>
                </a:extLst>
              </a:tr>
            </a:tbl>
          </a:graphicData>
        </a:graphic>
      </p:graphicFrame>
      <p:sp>
        <p:nvSpPr>
          <p:cNvPr id="22" name="CasellaDiTesto 40">
            <a:extLst>
              <a:ext uri="{FF2B5EF4-FFF2-40B4-BE49-F238E27FC236}">
                <a16:creationId xmlns:a16="http://schemas.microsoft.com/office/drawing/2014/main" id="{54E1C7A5-0932-454F-8B90-B6D8F5C71C61}"/>
              </a:ext>
            </a:extLst>
          </p:cNvPr>
          <p:cNvSpPr txBox="1"/>
          <p:nvPr/>
        </p:nvSpPr>
        <p:spPr>
          <a:xfrm>
            <a:off x="690914" y="238616"/>
            <a:ext cx="1559882"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rPr>
              <a:t>Results</a:t>
            </a:r>
            <a:endParaRPr lang="it-IT" sz="2800" dirty="0">
              <a:solidFill>
                <a:srgbClr val="002060"/>
              </a:solidFill>
              <a:latin typeface="Avenir Next" panose="020B0503020202020204" pitchFamily="34" charset="0"/>
            </a:endParaRPr>
          </a:p>
        </p:txBody>
      </p:sp>
      <p:sp>
        <p:nvSpPr>
          <p:cNvPr id="24" name="CasellaDiTesto 23">
            <a:extLst>
              <a:ext uri="{FF2B5EF4-FFF2-40B4-BE49-F238E27FC236}">
                <a16:creationId xmlns:a16="http://schemas.microsoft.com/office/drawing/2014/main" id="{CB120F9F-69A6-C04E-BD8A-1289EB621E26}"/>
              </a:ext>
            </a:extLst>
          </p:cNvPr>
          <p:cNvSpPr txBox="1"/>
          <p:nvPr/>
        </p:nvSpPr>
        <p:spPr>
          <a:xfrm>
            <a:off x="3574407" y="2759693"/>
            <a:ext cx="5756919" cy="276999"/>
          </a:xfrm>
          <a:prstGeom prst="rect">
            <a:avLst/>
          </a:prstGeom>
          <a:noFill/>
        </p:spPr>
        <p:txBody>
          <a:bodyPr wrap="square" rtlCol="0">
            <a:spAutoFit/>
          </a:bodyPr>
          <a:lstStyle/>
          <a:p>
            <a:r>
              <a:rPr lang="it-IT" sz="1200" i="1" dirty="0" err="1">
                <a:latin typeface="Avenir Next" panose="020B0503020202020204" pitchFamily="34" charset="0"/>
              </a:rPr>
              <a:t>Table</a:t>
            </a:r>
            <a:r>
              <a:rPr lang="it-IT" sz="1200" i="1" dirty="0">
                <a:latin typeface="Avenir Next" panose="020B0503020202020204" pitchFamily="34" charset="0"/>
              </a:rPr>
              <a:t>: Time (in </a:t>
            </a:r>
            <a:r>
              <a:rPr lang="it-IT" sz="1200" i="1" dirty="0" err="1">
                <a:latin typeface="Avenir Next" panose="020B0503020202020204" pitchFamily="34" charset="0"/>
              </a:rPr>
              <a:t>seconds</a:t>
            </a:r>
            <a:r>
              <a:rPr lang="it-IT" sz="1200" i="1" dirty="0">
                <a:latin typeface="Avenir Next" panose="020B0503020202020204" pitchFamily="34" charset="0"/>
              </a:rPr>
              <a:t>) </a:t>
            </a:r>
            <a:r>
              <a:rPr lang="it-IT" sz="1200" i="1" dirty="0" err="1">
                <a:latin typeface="Avenir Next" panose="020B0503020202020204" pitchFamily="34" charset="0"/>
              </a:rPr>
              <a:t>taken</a:t>
            </a:r>
            <a:r>
              <a:rPr lang="it-IT" sz="1200" i="1" dirty="0">
                <a:latin typeface="Avenir Next" panose="020B0503020202020204" pitchFamily="34" charset="0"/>
              </a:rPr>
              <a:t> to </a:t>
            </a:r>
            <a:r>
              <a:rPr lang="it-IT" sz="1200" i="1" dirty="0" err="1">
                <a:latin typeface="Avenir Next" panose="020B0503020202020204" pitchFamily="34" charset="0"/>
              </a:rPr>
              <a:t>perform</a:t>
            </a:r>
            <a:r>
              <a:rPr lang="it-IT" sz="1200" i="1" dirty="0">
                <a:latin typeface="Avenir Next" panose="020B0503020202020204" pitchFamily="34" charset="0"/>
              </a:rPr>
              <a:t> the task </a:t>
            </a:r>
            <a:r>
              <a:rPr lang="it-IT" sz="1200" i="1" dirty="0" err="1">
                <a:latin typeface="Avenir Next" panose="020B0503020202020204" pitchFamily="34" charset="0"/>
              </a:rPr>
              <a:t>using</a:t>
            </a:r>
            <a:r>
              <a:rPr lang="it-IT" sz="1200" i="1" dirty="0">
                <a:latin typeface="Avenir Next" panose="020B0503020202020204" pitchFamily="34" charset="0"/>
              </a:rPr>
              <a:t> </a:t>
            </a:r>
            <a:r>
              <a:rPr lang="it-IT" sz="1200" i="1" dirty="0" err="1">
                <a:latin typeface="Avenir Next" panose="020B0503020202020204" pitchFamily="34" charset="0"/>
              </a:rPr>
              <a:t>two</a:t>
            </a:r>
            <a:r>
              <a:rPr lang="it-IT" sz="1200" i="1" dirty="0">
                <a:latin typeface="Avenir Next" panose="020B0503020202020204" pitchFamily="34" charset="0"/>
              </a:rPr>
              <a:t> </a:t>
            </a:r>
            <a:r>
              <a:rPr lang="it-IT" sz="1200" i="1" dirty="0" err="1">
                <a:latin typeface="Avenir Next" panose="020B0503020202020204" pitchFamily="34" charset="0"/>
              </a:rPr>
              <a:t>different</a:t>
            </a:r>
            <a:r>
              <a:rPr lang="it-IT" sz="1200" i="1" dirty="0">
                <a:latin typeface="Avenir Next" panose="020B0503020202020204" pitchFamily="34" charset="0"/>
              </a:rPr>
              <a:t> </a:t>
            </a:r>
            <a:r>
              <a:rPr lang="it-IT" sz="1200" i="1" dirty="0" err="1">
                <a:latin typeface="Avenir Next" panose="020B0503020202020204" pitchFamily="34" charset="0"/>
              </a:rPr>
              <a:t>interfaces</a:t>
            </a:r>
            <a:r>
              <a:rPr lang="it-IT" sz="1200" i="1" dirty="0">
                <a:latin typeface="Avenir Next" panose="020B0503020202020204" pitchFamily="34" charset="0"/>
              </a:rPr>
              <a:t>.</a:t>
            </a:r>
          </a:p>
        </p:txBody>
      </p:sp>
      <p:sp>
        <p:nvSpPr>
          <p:cNvPr id="25" name="CasellaDiTesto 24">
            <a:extLst>
              <a:ext uri="{FF2B5EF4-FFF2-40B4-BE49-F238E27FC236}">
                <a16:creationId xmlns:a16="http://schemas.microsoft.com/office/drawing/2014/main" id="{65EE7BC7-4E2D-7246-87B3-1AC13CE1A318}"/>
              </a:ext>
            </a:extLst>
          </p:cNvPr>
          <p:cNvSpPr txBox="1"/>
          <p:nvPr/>
        </p:nvSpPr>
        <p:spPr>
          <a:xfrm>
            <a:off x="2806796" y="6100810"/>
            <a:ext cx="6216383"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it-IT" sz="1400" dirty="0" err="1">
                <a:latin typeface="Avenir Next" panose="020B0503020202020204" pitchFamily="34" charset="0"/>
              </a:rPr>
              <a:t>Since</a:t>
            </a:r>
            <a:r>
              <a:rPr lang="it-IT" sz="1400" dirty="0">
                <a:latin typeface="Avenir Next" panose="020B0503020202020204" pitchFamily="34" charset="0"/>
              </a:rPr>
              <a:t> </a:t>
            </a:r>
            <a:r>
              <a:rPr lang="it-IT" sz="1400" b="1" dirty="0" err="1">
                <a:latin typeface="Avenir Next" panose="020B0503020202020204" pitchFamily="34" charset="0"/>
              </a:rPr>
              <a:t>F</a:t>
            </a:r>
            <a:r>
              <a:rPr lang="it-IT" sz="1400" b="1" dirty="0">
                <a:latin typeface="Avenir Next" panose="020B0503020202020204" pitchFamily="34" charset="0"/>
              </a:rPr>
              <a:t> &gt; </a:t>
            </a:r>
            <a:r>
              <a:rPr lang="it-IT" sz="1400" b="1" dirty="0" err="1">
                <a:latin typeface="Avenir Next" panose="020B0503020202020204" pitchFamily="34" charset="0"/>
              </a:rPr>
              <a:t>F</a:t>
            </a:r>
            <a:r>
              <a:rPr lang="it-IT" sz="1400" b="1" dirty="0">
                <a:latin typeface="Avenir Next" panose="020B0503020202020204" pitchFamily="34" charset="0"/>
              </a:rPr>
              <a:t> </a:t>
            </a:r>
            <a:r>
              <a:rPr lang="it-IT" sz="1400" b="1" dirty="0" err="1">
                <a:latin typeface="Avenir Next" panose="020B0503020202020204" pitchFamily="34" charset="0"/>
              </a:rPr>
              <a:t>crit</a:t>
            </a:r>
            <a:r>
              <a:rPr lang="it-IT" sz="1400" b="1" dirty="0">
                <a:latin typeface="Avenir Next" panose="020B0503020202020204" pitchFamily="34" charset="0"/>
              </a:rPr>
              <a:t> </a:t>
            </a:r>
            <a:r>
              <a:rPr lang="it-IT" sz="1400" dirty="0">
                <a:latin typeface="Avenir Next" panose="020B0503020202020204" pitchFamily="34" charset="0"/>
              </a:rPr>
              <a:t>(i.e. 20,7152368  &gt; 4,41387342 ), the </a:t>
            </a:r>
            <a:r>
              <a:rPr lang="it-IT" sz="1400" dirty="0" err="1">
                <a:latin typeface="Avenir Next" panose="020B0503020202020204" pitchFamily="34" charset="0"/>
              </a:rPr>
              <a:t>null</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can be </a:t>
            </a:r>
            <a:r>
              <a:rPr lang="it-IT" sz="1400" dirty="0" err="1">
                <a:latin typeface="Avenir Next" panose="020B0503020202020204" pitchFamily="34" charset="0"/>
              </a:rPr>
              <a:t>rejected</a:t>
            </a:r>
            <a:r>
              <a:rPr lang="it-IT" sz="1400" dirty="0">
                <a:latin typeface="Avenir Next" panose="020B0503020202020204" pitchFamily="34" charset="0"/>
              </a:rPr>
              <a:t> and </a:t>
            </a:r>
            <a:r>
              <a:rPr lang="it-IT" sz="1400" dirty="0" err="1">
                <a:latin typeface="Avenir Next" panose="020B0503020202020204" pitchFamily="34" charset="0"/>
              </a:rPr>
              <a:t>our</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true</a:t>
            </a:r>
            <a:r>
              <a:rPr lang="it-IT" sz="1400" dirty="0">
                <a:latin typeface="Avenir Next" panose="020B0503020202020204" pitchFamily="34" charset="0"/>
              </a:rPr>
              <a:t>.</a:t>
            </a:r>
          </a:p>
        </p:txBody>
      </p:sp>
    </p:spTree>
    <p:extLst>
      <p:ext uri="{BB962C8B-B14F-4D97-AF65-F5344CB8AC3E}">
        <p14:creationId xmlns:p14="http://schemas.microsoft.com/office/powerpoint/2010/main" val="29061802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706762D7-A80B-724E-B827-A8F824DC48CD}"/>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Controlled</a:t>
            </a:r>
            <a:r>
              <a:rPr lang="it-IT" sz="2400" b="1" dirty="0">
                <a:solidFill>
                  <a:srgbClr val="002060"/>
                </a:solidFill>
                <a:latin typeface="Avenir Next" panose="020B0503020202020204" pitchFamily="34" charset="0"/>
                <a:ea typeface="Palatino" pitchFamily="2" charset="77"/>
              </a:rPr>
              <a:t> Experiment (ANOVA): </a:t>
            </a:r>
            <a:r>
              <a:rPr lang="it-IT" sz="2400" b="1" dirty="0" err="1">
                <a:solidFill>
                  <a:srgbClr val="002060"/>
                </a:solidFill>
                <a:latin typeface="Avenir Next" panose="020B0503020202020204" pitchFamily="34" charset="0"/>
                <a:ea typeface="Palatino" pitchFamily="2" charset="77"/>
              </a:rPr>
              <a:t>Search</a:t>
            </a:r>
            <a:r>
              <a:rPr lang="it-IT" sz="2400" b="1" dirty="0">
                <a:solidFill>
                  <a:srgbClr val="002060"/>
                </a:solidFill>
                <a:latin typeface="Avenir Next" panose="020B0503020202020204" pitchFamily="34" charset="0"/>
                <a:ea typeface="Palatino" pitchFamily="2" charset="77"/>
              </a:rPr>
              <a:t> a building on the map</a:t>
            </a:r>
          </a:p>
        </p:txBody>
      </p:sp>
      <p:sp>
        <p:nvSpPr>
          <p:cNvPr id="4" name="CasellaDiTesto 3">
            <a:extLst>
              <a:ext uri="{FF2B5EF4-FFF2-40B4-BE49-F238E27FC236}">
                <a16:creationId xmlns:a16="http://schemas.microsoft.com/office/drawing/2014/main" id="{8F089286-E6EB-5A41-9501-17365D122118}"/>
              </a:ext>
            </a:extLst>
          </p:cNvPr>
          <p:cNvSpPr txBox="1"/>
          <p:nvPr/>
        </p:nvSpPr>
        <p:spPr>
          <a:xfrm>
            <a:off x="1758462" y="-70338"/>
            <a:ext cx="184731" cy="369332"/>
          </a:xfrm>
          <a:prstGeom prst="rect">
            <a:avLst/>
          </a:prstGeom>
          <a:noFill/>
        </p:spPr>
        <p:txBody>
          <a:bodyPr wrap="none" rtlCol="0">
            <a:spAutoFit/>
          </a:bodyPr>
          <a:lstStyle/>
          <a:p>
            <a:endParaRPr lang="it-IT" dirty="0"/>
          </a:p>
        </p:txBody>
      </p:sp>
      <p:sp>
        <p:nvSpPr>
          <p:cNvPr id="6" name="Rettangolo 5">
            <a:extLst>
              <a:ext uri="{FF2B5EF4-FFF2-40B4-BE49-F238E27FC236}">
                <a16:creationId xmlns:a16="http://schemas.microsoft.com/office/drawing/2014/main" id="{66C11388-3D2F-2647-9509-38520B4CFA46}"/>
              </a:ext>
            </a:extLst>
          </p:cNvPr>
          <p:cNvSpPr/>
          <p:nvPr/>
        </p:nvSpPr>
        <p:spPr>
          <a:xfrm>
            <a:off x="407900" y="1078010"/>
            <a:ext cx="8526780" cy="5170646"/>
          </a:xfrm>
          <a:prstGeom prst="rect">
            <a:avLst/>
          </a:prstGeom>
        </p:spPr>
        <p:txBody>
          <a:bodyPr wrap="square">
            <a:spAutoFit/>
          </a:bodyPr>
          <a:lstStyle/>
          <a:p>
            <a:r>
              <a:rPr lang="it-IT" b="1" dirty="0">
                <a:solidFill>
                  <a:srgbClr val="0070C0"/>
                </a:solidFill>
                <a:latin typeface="Avenir Next" panose="020B0503020202020204" pitchFamily="34" charset="0"/>
              </a:rPr>
              <a:t>Task: </a:t>
            </a:r>
            <a:r>
              <a:rPr lang="it-IT" sz="1600" dirty="0">
                <a:latin typeface="Avenir Next" panose="020B0503020202020204" pitchFamily="34" charset="0"/>
              </a:rPr>
              <a:t>the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wants</a:t>
            </a:r>
            <a:r>
              <a:rPr lang="it-IT" sz="1600" dirty="0">
                <a:latin typeface="Avenir Next" panose="020B0503020202020204" pitchFamily="34" charset="0"/>
              </a:rPr>
              <a:t> to </a:t>
            </a:r>
            <a:r>
              <a:rPr lang="it-IT" sz="1600" dirty="0" err="1">
                <a:latin typeface="Avenir Next" panose="020B0503020202020204" pitchFamily="34" charset="0"/>
              </a:rPr>
              <a:t>know</a:t>
            </a:r>
            <a:r>
              <a:rPr lang="it-IT" sz="1600" dirty="0">
                <a:latin typeface="Avenir Next" panose="020B0503020202020204" pitchFamily="34" charset="0"/>
              </a:rPr>
              <a:t> </a:t>
            </a:r>
            <a:r>
              <a:rPr lang="it-IT" sz="1600" dirty="0" err="1">
                <a:latin typeface="Avenir Next" panose="020B0503020202020204" pitchFamily="34" charset="0"/>
              </a:rPr>
              <a:t>where</a:t>
            </a:r>
            <a:r>
              <a:rPr lang="it-IT" sz="1600" dirty="0">
                <a:latin typeface="Avenir Next" panose="020B0503020202020204" pitchFamily="34" charset="0"/>
              </a:rPr>
              <a:t> a </a:t>
            </a:r>
            <a:r>
              <a:rPr lang="it-IT" sz="1600" dirty="0" err="1">
                <a:latin typeface="Avenir Next" panose="020B0503020202020204" pitchFamily="34" charset="0"/>
              </a:rPr>
              <a:t>specific</a:t>
            </a:r>
            <a:r>
              <a:rPr lang="it-IT" sz="1600" dirty="0">
                <a:latin typeface="Avenir Next" panose="020B0503020202020204" pitchFamily="34" charset="0"/>
              </a:rPr>
              <a:t> building </a:t>
            </a:r>
            <a:r>
              <a:rPr lang="it-IT" sz="1600" dirty="0" err="1">
                <a:latin typeface="Avenir Next" panose="020B0503020202020204" pitchFamily="34" charset="0"/>
              </a:rPr>
              <a:t>is</a:t>
            </a:r>
            <a:r>
              <a:rPr lang="it-IT" sz="1600" dirty="0">
                <a:latin typeface="Avenir Next" panose="020B0503020202020204" pitchFamily="34" charset="0"/>
              </a:rPr>
              <a:t> </a:t>
            </a:r>
            <a:r>
              <a:rPr lang="it-IT" sz="1600" dirty="0" err="1">
                <a:latin typeface="Avenir Next" panose="020B0503020202020204" pitchFamily="34" charset="0"/>
              </a:rPr>
              <a:t>located</a:t>
            </a:r>
            <a:r>
              <a:rPr lang="it-IT" sz="1600" dirty="0">
                <a:latin typeface="Avenir Next" panose="020B0503020202020204" pitchFamily="34" charset="0"/>
              </a:rPr>
              <a:t> on the map.</a:t>
            </a:r>
          </a:p>
          <a:p>
            <a:endParaRPr lang="it-IT" sz="1600" dirty="0">
              <a:latin typeface="Avenir Next" panose="020B0503020202020204" pitchFamily="34" charset="0"/>
            </a:endParaRPr>
          </a:p>
          <a:p>
            <a:endParaRPr lang="it-IT" sz="1600" b="1" dirty="0">
              <a:solidFill>
                <a:srgbClr val="0070C0"/>
              </a:solidFill>
              <a:latin typeface="Avenir Next" panose="020B0503020202020204" pitchFamily="34" charset="0"/>
            </a:endParaRPr>
          </a:p>
          <a:p>
            <a:r>
              <a:rPr lang="it-IT" b="1" dirty="0" err="1">
                <a:solidFill>
                  <a:srgbClr val="0070C0"/>
                </a:solidFill>
                <a:latin typeface="Avenir Next" panose="020B0503020202020204" pitchFamily="34" charset="0"/>
              </a:rPr>
              <a:t>Participants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a:latin typeface="Avenir Next" panose="020B0503020202020204" pitchFamily="34" charset="0"/>
              </a:rPr>
              <a:t>20 </a:t>
            </a:r>
            <a:r>
              <a:rPr lang="it-IT" sz="1600" dirty="0" err="1">
                <a:latin typeface="Avenir Next" panose="020B0503020202020204" pitchFamily="34" charset="0"/>
              </a:rPr>
              <a:t>people</a:t>
            </a:r>
            <a:r>
              <a:rPr lang="it-IT" sz="1600" dirty="0">
                <a:latin typeface="Avenir Next" panose="020B0503020202020204" pitchFamily="34" charset="0"/>
              </a:rPr>
              <a:t> (in a </a:t>
            </a:r>
            <a:r>
              <a:rPr lang="it-IT" sz="1600" dirty="0" err="1">
                <a:latin typeface="Avenir Next" panose="020B0503020202020204" pitchFamily="34" charset="0"/>
              </a:rPr>
              <a:t>range</a:t>
            </a:r>
            <a:r>
              <a:rPr lang="it-IT" sz="1600" dirty="0">
                <a:latin typeface="Avenir Next" panose="020B0503020202020204" pitchFamily="34" charset="0"/>
              </a:rPr>
              <a:t> of </a:t>
            </a:r>
            <a:r>
              <a:rPr lang="it-IT" sz="1600" dirty="0" err="1">
                <a:latin typeface="Avenir Next" panose="020B0503020202020204" pitchFamily="34" charset="0"/>
              </a:rPr>
              <a:t>age</a:t>
            </a:r>
            <a:r>
              <a:rPr lang="it-IT" sz="1600" dirty="0">
                <a:latin typeface="Avenir Next" panose="020B0503020202020204" pitchFamily="34" charset="0"/>
              </a:rPr>
              <a:t> </a:t>
            </a:r>
            <a:r>
              <a:rPr lang="it-IT" sz="1600" dirty="0" err="1">
                <a:latin typeface="Avenir Next" panose="020B0503020202020204" pitchFamily="34" charset="0"/>
              </a:rPr>
              <a:t>between</a:t>
            </a:r>
            <a:r>
              <a:rPr lang="it-IT" sz="1600" dirty="0">
                <a:latin typeface="Avenir Next" panose="020B0503020202020204" pitchFamily="34" charset="0"/>
              </a:rPr>
              <a:t> 19-25 </a:t>
            </a:r>
            <a:r>
              <a:rPr lang="it-IT" sz="1600" dirty="0" err="1">
                <a:latin typeface="Avenir Next" panose="020B0503020202020204" pitchFamily="34" charset="0"/>
              </a:rPr>
              <a:t>years</a:t>
            </a:r>
            <a:r>
              <a:rPr lang="it-IT" sz="1600" dirty="0">
                <a:latin typeface="Avenir Next" panose="020B0503020202020204" pitchFamily="34" charset="0"/>
              </a:rPr>
              <a:t> </a:t>
            </a:r>
            <a:r>
              <a:rPr lang="it-IT" sz="1600" dirty="0" err="1">
                <a:latin typeface="Avenir Next" panose="020B0503020202020204" pitchFamily="34" charset="0"/>
              </a:rPr>
              <a:t>old</a:t>
            </a:r>
            <a:r>
              <a:rPr lang="it-IT" sz="1600" dirty="0">
                <a:latin typeface="Avenir Next" panose="020B0503020202020204" pitchFamily="34" charset="0"/>
              </a:rPr>
              <a:t> </a:t>
            </a:r>
            <a:r>
              <a:rPr lang="it-IT" sz="1600" dirty="0" err="1">
                <a:latin typeface="Avenir Next" panose="020B0503020202020204" pitchFamily="34" charset="0"/>
              </a:rPr>
              <a:t>according</a:t>
            </a:r>
            <a:r>
              <a:rPr lang="it-IT" sz="1600" dirty="0">
                <a:latin typeface="Avenir Next" panose="020B0503020202020204" pitchFamily="34" charset="0"/>
              </a:rPr>
              <a:t> to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profiles</a:t>
            </a:r>
            <a:r>
              <a:rPr lang="it-IT" sz="1600" dirty="0">
                <a:latin typeface="Avenir Next" panose="020B0503020202020204" pitchFamily="34" charset="0"/>
              </a:rPr>
              <a:t>)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Variables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Independent</a:t>
            </a:r>
            <a:r>
              <a:rPr lang="it-IT" sz="1600" dirty="0">
                <a:latin typeface="Avenir Next" panose="020B0503020202020204" pitchFamily="34" charset="0"/>
              </a:rPr>
              <a:t>: the </a:t>
            </a:r>
            <a:r>
              <a:rPr lang="it-IT" sz="1600" dirty="0" err="1">
                <a:latin typeface="Avenir Next" panose="020B0503020202020204" pitchFamily="34" charset="0"/>
              </a:rPr>
              <a:t>two</a:t>
            </a:r>
            <a:r>
              <a:rPr lang="it-IT" sz="1600" dirty="0">
                <a:latin typeface="Avenir Next" panose="020B0503020202020204" pitchFamily="34" charset="0"/>
              </a:rPr>
              <a:t> </a:t>
            </a:r>
            <a:r>
              <a:rPr lang="it-IT" sz="1600" dirty="0" err="1">
                <a:latin typeface="Avenir Next" panose="020B0503020202020204" pitchFamily="34" charset="0"/>
              </a:rPr>
              <a:t>interfaces</a:t>
            </a:r>
            <a:r>
              <a:rPr lang="it-IT" sz="1600"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Dependent</a:t>
            </a:r>
            <a:r>
              <a:rPr lang="it-IT" sz="1600" dirty="0">
                <a:latin typeface="Avenir Next" panose="020B0503020202020204" pitchFamily="34" charset="0"/>
              </a:rPr>
              <a:t>: the time in </a:t>
            </a:r>
            <a:r>
              <a:rPr lang="it-IT" sz="1600" dirty="0" err="1">
                <a:latin typeface="Avenir Next" panose="020B0503020202020204" pitchFamily="34" charset="0"/>
              </a:rPr>
              <a:t>seconds</a:t>
            </a:r>
            <a:r>
              <a:rPr lang="it-IT" sz="1600" dirty="0">
                <a:latin typeface="Avenir Next" panose="020B0503020202020204" pitchFamily="34" charset="0"/>
              </a:rPr>
              <a:t> to </a:t>
            </a:r>
            <a:r>
              <a:rPr lang="it-IT" sz="1600" dirty="0" err="1">
                <a:latin typeface="Avenir Next" panose="020B0503020202020204" pitchFamily="34" charset="0"/>
              </a:rPr>
              <a:t>execute</a:t>
            </a:r>
            <a:r>
              <a:rPr lang="it-IT" sz="1600" dirty="0">
                <a:latin typeface="Avenir Next" panose="020B0503020202020204" pitchFamily="34" charset="0"/>
              </a:rPr>
              <a:t> the task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Hypothesis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will</a:t>
            </a:r>
            <a:r>
              <a:rPr lang="it-IT" sz="1600" dirty="0">
                <a:latin typeface="Avenir Next" panose="020B0503020202020204" pitchFamily="34" charset="0"/>
              </a:rPr>
              <a:t> complete the task in </a:t>
            </a:r>
            <a:r>
              <a:rPr lang="it-IT" sz="1600" dirty="0" err="1">
                <a:latin typeface="Avenir Next" panose="020B0503020202020204" pitchFamily="34" charset="0"/>
              </a:rPr>
              <a:t>less</a:t>
            </a:r>
            <a:r>
              <a:rPr lang="it-IT" sz="1600" dirty="0">
                <a:latin typeface="Avenir Next" panose="020B0503020202020204" pitchFamily="34" charset="0"/>
              </a:rPr>
              <a:t> time </a:t>
            </a:r>
            <a:r>
              <a:rPr lang="it-IT" sz="1600" dirty="0" err="1">
                <a:latin typeface="Avenir Next" panose="020B0503020202020204" pitchFamily="34" charset="0"/>
              </a:rPr>
              <a:t>using</a:t>
            </a:r>
            <a:r>
              <a:rPr lang="it-IT" sz="1600" dirty="0">
                <a:latin typeface="Avenir Next" panose="020B0503020202020204" pitchFamily="34" charset="0"/>
              </a:rPr>
              <a:t> the first </a:t>
            </a:r>
            <a:r>
              <a:rPr lang="it-IT" sz="1600" dirty="0" err="1">
                <a:latin typeface="Avenir Next" panose="020B0503020202020204" pitchFamily="34" charset="0"/>
              </a:rPr>
              <a:t>interface</a:t>
            </a:r>
            <a:r>
              <a:rPr lang="it-IT" sz="1600" dirty="0">
                <a:latin typeface="Avenir Next" panose="020B0503020202020204" pitchFamily="34" charset="0"/>
              </a:rPr>
              <a:t> </a:t>
            </a:r>
            <a:r>
              <a:rPr lang="it-IT" sz="1600" dirty="0" err="1">
                <a:latin typeface="Avenir Next" panose="020B0503020202020204" pitchFamily="34" charset="0"/>
              </a:rPr>
              <a:t>rather</a:t>
            </a:r>
            <a:r>
              <a:rPr lang="it-IT" sz="1600" dirty="0">
                <a:latin typeface="Avenir Next" panose="020B0503020202020204" pitchFamily="34" charset="0"/>
              </a:rPr>
              <a:t> </a:t>
            </a:r>
            <a:r>
              <a:rPr lang="it-IT" sz="1600" dirty="0" err="1">
                <a:latin typeface="Avenir Next" panose="020B0503020202020204" pitchFamily="34" charset="0"/>
              </a:rPr>
              <a:t>than</a:t>
            </a:r>
            <a:r>
              <a:rPr lang="it-IT" sz="1600" dirty="0">
                <a:latin typeface="Avenir Next" panose="020B0503020202020204" pitchFamily="34" charset="0"/>
              </a:rPr>
              <a:t> the </a:t>
            </a:r>
            <a:r>
              <a:rPr lang="it-IT" sz="1600" dirty="0" err="1">
                <a:latin typeface="Avenir Next" panose="020B0503020202020204" pitchFamily="34" charset="0"/>
              </a:rPr>
              <a:t>second</a:t>
            </a:r>
            <a:r>
              <a:rPr lang="it-IT" sz="1600" dirty="0">
                <a:latin typeface="Avenir Next" panose="020B0503020202020204" pitchFamily="34" charset="0"/>
              </a:rPr>
              <a:t> </a:t>
            </a:r>
            <a:r>
              <a:rPr lang="it-IT" sz="1600" dirty="0" err="1">
                <a:latin typeface="Avenir Next" panose="020B0503020202020204" pitchFamily="34" charset="0"/>
              </a:rPr>
              <a:t>one</a:t>
            </a:r>
            <a:r>
              <a:rPr lang="it-IT" sz="1600" dirty="0">
                <a:latin typeface="Avenir Next" panose="020B0503020202020204" pitchFamily="34" charset="0"/>
              </a:rPr>
              <a:t>.</a:t>
            </a:r>
          </a:p>
          <a:p>
            <a:endParaRPr lang="it-IT" sz="1600" dirty="0">
              <a:latin typeface="Avenir Next" panose="020B0503020202020204" pitchFamily="34" charset="0"/>
            </a:endParaRPr>
          </a:p>
          <a:p>
            <a:r>
              <a:rPr lang="it-IT" altLang="it-IT" sz="1600" dirty="0">
                <a:latin typeface="Avenir Next" panose="020B0503020202020204" pitchFamily="34" charset="0"/>
              </a:rPr>
              <a:t>The </a:t>
            </a:r>
            <a:r>
              <a:rPr lang="it-IT" altLang="it-IT" sz="1600" dirty="0" err="1">
                <a:latin typeface="Avenir Next" panose="020B0503020202020204" pitchFamily="34" charset="0"/>
              </a:rPr>
              <a:t>null</a:t>
            </a:r>
            <a:r>
              <a:rPr lang="it-IT" altLang="it-IT" sz="1600" dirty="0">
                <a:latin typeface="Avenir Next" panose="020B0503020202020204" pitchFamily="34" charset="0"/>
              </a:rPr>
              <a:t> </a:t>
            </a:r>
            <a:r>
              <a:rPr lang="it-IT" altLang="it-IT" sz="1600" dirty="0" err="1">
                <a:latin typeface="Avenir Next" panose="020B0503020202020204" pitchFamily="34" charset="0"/>
              </a:rPr>
              <a:t>hypothesis</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that</a:t>
            </a:r>
            <a:r>
              <a:rPr lang="it-IT" altLang="it-IT" sz="1600" dirty="0">
                <a:latin typeface="Avenir Next" panose="020B0503020202020204" pitchFamily="34" charset="0"/>
              </a:rPr>
              <a:t> </a:t>
            </a:r>
            <a:r>
              <a:rPr lang="it-IT" altLang="it-IT" sz="1600" dirty="0" err="1">
                <a:latin typeface="Avenir Next" panose="020B0503020202020204" pitchFamily="34" charset="0"/>
              </a:rPr>
              <a:t>there</a:t>
            </a:r>
            <a:r>
              <a:rPr lang="it-IT" altLang="it-IT" sz="1600" dirty="0">
                <a:latin typeface="Avenir Next" panose="020B0503020202020204" pitchFamily="34" charset="0"/>
              </a:rPr>
              <a:t> </a:t>
            </a:r>
            <a:r>
              <a:rPr lang="it-IT" altLang="it-IT" sz="1600" dirty="0" err="1">
                <a:latin typeface="Avenir Next" panose="020B0503020202020204" pitchFamily="34" charset="0"/>
              </a:rPr>
              <a:t>will</a:t>
            </a:r>
            <a:r>
              <a:rPr lang="it-IT" altLang="it-IT" sz="1600" dirty="0">
                <a:latin typeface="Avenir Next" panose="020B0503020202020204" pitchFamily="34" charset="0"/>
              </a:rPr>
              <a:t> be no </a:t>
            </a:r>
            <a:r>
              <a:rPr lang="it-IT" altLang="it-IT" sz="1600" dirty="0" err="1">
                <a:latin typeface="Avenir Next" panose="020B0503020202020204" pitchFamily="34" charset="0"/>
              </a:rPr>
              <a:t>difference</a:t>
            </a:r>
            <a:r>
              <a:rPr lang="it-IT" altLang="it-IT" sz="1600" dirty="0">
                <a:latin typeface="Avenir Next" panose="020B0503020202020204" pitchFamily="34" charset="0"/>
              </a:rPr>
              <a:t>  </a:t>
            </a:r>
            <a:r>
              <a:rPr lang="it-IT" altLang="it-IT" sz="1600" dirty="0" err="1">
                <a:latin typeface="Avenir Next" panose="020B0503020202020204" pitchFamily="34" charset="0"/>
              </a:rPr>
              <a:t>terms</a:t>
            </a:r>
            <a:r>
              <a:rPr lang="it-IT" altLang="it-IT" sz="1600" dirty="0">
                <a:latin typeface="Avenir Next" panose="020B0503020202020204" pitchFamily="34" charset="0"/>
              </a:rPr>
              <a:t> of time </a:t>
            </a:r>
            <a:r>
              <a:rPr lang="it-IT" altLang="it-IT" sz="1600" dirty="0" err="1">
                <a:latin typeface="Avenir Next" panose="020B0503020202020204" pitchFamily="34" charset="0"/>
              </a:rPr>
              <a:t>between</a:t>
            </a:r>
            <a:r>
              <a:rPr lang="it-IT" altLang="it-IT" sz="1600" dirty="0">
                <a:latin typeface="Avenir Next" panose="020B0503020202020204" pitchFamily="34" charset="0"/>
              </a:rPr>
              <a:t> the first and the </a:t>
            </a:r>
            <a:r>
              <a:rPr lang="it-IT" altLang="it-IT" sz="1600" dirty="0" err="1">
                <a:latin typeface="Avenir Next" panose="020B0503020202020204" pitchFamily="34" charset="0"/>
              </a:rPr>
              <a:t>second</a:t>
            </a:r>
            <a:r>
              <a:rPr lang="it-IT" altLang="it-IT" sz="1600" dirty="0">
                <a:latin typeface="Avenir Next" panose="020B0503020202020204" pitchFamily="34" charset="0"/>
              </a:rPr>
              <a:t> </a:t>
            </a:r>
            <a:r>
              <a:rPr lang="it-IT" altLang="it-IT" sz="1600" dirty="0" err="1">
                <a:latin typeface="Avenir Next" panose="020B0503020202020204" pitchFamily="34" charset="0"/>
              </a:rPr>
              <a:t>interface</a:t>
            </a:r>
            <a:r>
              <a:rPr lang="it-IT" altLang="it-IT" sz="1600" dirty="0">
                <a:latin typeface="Avenir Next" panose="020B0503020202020204" pitchFamily="34" charset="0"/>
              </a:rPr>
              <a:t>.</a:t>
            </a:r>
          </a:p>
          <a:p>
            <a:endParaRPr lang="it-IT" altLang="it-IT" sz="1600" dirty="0">
              <a:latin typeface="Avenir Next" panose="020B0503020202020204" pitchFamily="34" charset="0"/>
            </a:endParaRPr>
          </a:p>
          <a:p>
            <a:endParaRPr lang="it-IT" altLang="it-IT" sz="1600" dirty="0">
              <a:latin typeface="Avenir Next" panose="020B0503020202020204" pitchFamily="34" charset="0"/>
            </a:endParaRPr>
          </a:p>
          <a:p>
            <a:r>
              <a:rPr lang="it-IT" b="1" dirty="0" err="1">
                <a:solidFill>
                  <a:srgbClr val="0070C0"/>
                </a:solidFill>
                <a:latin typeface="Avenir Next" panose="020B0503020202020204" pitchFamily="34" charset="0"/>
              </a:rPr>
              <a:t>Assumption</a:t>
            </a:r>
            <a:r>
              <a:rPr lang="it-IT" b="1" dirty="0">
                <a:solidFill>
                  <a:srgbClr val="0070C0"/>
                </a:solidFill>
                <a:latin typeface="Avenir Next" panose="020B0503020202020204" pitchFamily="34" charset="0"/>
              </a:rPr>
              <a:t>: </a:t>
            </a:r>
            <a:r>
              <a:rPr lang="it-IT" sz="1600" dirty="0" err="1">
                <a:latin typeface="Avenir Next" panose="020B0503020202020204" pitchFamily="34" charset="0"/>
              </a:rPr>
              <a:t>l</a:t>
            </a:r>
            <a:r>
              <a:rPr lang="it-IT" altLang="it-IT" sz="1600" dirty="0" err="1">
                <a:latin typeface="Avenir Next" panose="020B0503020202020204" pitchFamily="34" charset="0"/>
              </a:rPr>
              <a:t>et’s</a:t>
            </a:r>
            <a:r>
              <a:rPr lang="it-IT" altLang="it-IT" sz="1600" dirty="0">
                <a:latin typeface="Avenir Next" panose="020B0503020202020204" pitchFamily="34" charset="0"/>
              </a:rPr>
              <a:t> assume the </a:t>
            </a:r>
            <a:r>
              <a:rPr lang="it-IT" altLang="it-IT" sz="1600" dirty="0" err="1">
                <a:latin typeface="Avenir Next" panose="020B0503020202020204" pitchFamily="34" charset="0"/>
              </a:rPr>
              <a:t>user</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already</a:t>
            </a:r>
            <a:r>
              <a:rPr lang="it-IT" altLang="it-IT" sz="1600" dirty="0">
                <a:latin typeface="Avenir Next" panose="020B0503020202020204" pitchFamily="34" charset="0"/>
              </a:rPr>
              <a:t> </a:t>
            </a:r>
            <a:r>
              <a:rPr lang="it-IT" altLang="it-IT" sz="1600" dirty="0" err="1">
                <a:latin typeface="Avenir Next" panose="020B0503020202020204" pitchFamily="34" charset="0"/>
              </a:rPr>
              <a:t>logged</a:t>
            </a:r>
            <a:r>
              <a:rPr lang="it-IT" altLang="it-IT" sz="1600" dirty="0">
                <a:latin typeface="Avenir Next" panose="020B0503020202020204" pitchFamily="34" charset="0"/>
              </a:rPr>
              <a:t> in the </a:t>
            </a:r>
            <a:r>
              <a:rPr lang="it-IT" altLang="it-IT" sz="1600" dirty="0" err="1">
                <a:latin typeface="Avenir Next" panose="020B0503020202020204" pitchFamily="34" charset="0"/>
              </a:rPr>
              <a:t>application</a:t>
            </a:r>
            <a:r>
              <a:rPr lang="it-IT" altLang="it-IT" sz="1600" dirty="0">
                <a:latin typeface="Avenir Next" panose="020B0503020202020204" pitchFamily="34" charset="0"/>
              </a:rPr>
              <a:t>.</a:t>
            </a:r>
          </a:p>
        </p:txBody>
      </p:sp>
    </p:spTree>
    <p:extLst>
      <p:ext uri="{BB962C8B-B14F-4D97-AF65-F5344CB8AC3E}">
        <p14:creationId xmlns:p14="http://schemas.microsoft.com/office/powerpoint/2010/main" val="35567253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9FFDB334-577F-9749-98CC-1D0D9F677515}"/>
              </a:ext>
            </a:extLst>
          </p:cNvPr>
          <p:cNvSpPr/>
          <p:nvPr/>
        </p:nvSpPr>
        <p:spPr>
          <a:xfrm>
            <a:off x="516424" y="3909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1:</a:t>
            </a:r>
            <a:endParaRPr lang="it-IT" dirty="0"/>
          </a:p>
        </p:txBody>
      </p:sp>
      <p:sp>
        <p:nvSpPr>
          <p:cNvPr id="10" name="CasellaDiTesto 9">
            <a:extLst>
              <a:ext uri="{FF2B5EF4-FFF2-40B4-BE49-F238E27FC236}">
                <a16:creationId xmlns:a16="http://schemas.microsoft.com/office/drawing/2014/main" id="{3B14D150-F19A-174D-947D-88AFECD5FB6E}"/>
              </a:ext>
            </a:extLst>
          </p:cNvPr>
          <p:cNvSpPr txBox="1"/>
          <p:nvPr/>
        </p:nvSpPr>
        <p:spPr>
          <a:xfrm>
            <a:off x="709068" y="738398"/>
            <a:ext cx="990657" cy="276999"/>
          </a:xfrm>
          <a:prstGeom prst="rect">
            <a:avLst/>
          </a:prstGeom>
          <a:noFill/>
        </p:spPr>
        <p:txBody>
          <a:bodyPr wrap="square" rtlCol="0">
            <a:spAutoFit/>
          </a:bodyPr>
          <a:lstStyle/>
          <a:p>
            <a:r>
              <a:rPr lang="it-IT" sz="1200" i="1" dirty="0">
                <a:latin typeface="Avenir Next" panose="020B0503020202020204" pitchFamily="34" charset="0"/>
              </a:rPr>
              <a:t>(With </a:t>
            </a:r>
            <a:r>
              <a:rPr lang="it-IT" sz="1200" i="1" dirty="0" err="1">
                <a:latin typeface="Avenir Next" panose="020B0503020202020204" pitchFamily="34" charset="0"/>
              </a:rPr>
              <a:t>label</a:t>
            </a:r>
            <a:r>
              <a:rPr lang="it-IT" sz="1200" i="1" dirty="0">
                <a:latin typeface="Avenir Next" panose="020B0503020202020204" pitchFamily="34" charset="0"/>
              </a:rPr>
              <a:t>)</a:t>
            </a:r>
          </a:p>
        </p:txBody>
      </p:sp>
      <p:pic>
        <p:nvPicPr>
          <p:cNvPr id="12" name="Immagine 11">
            <a:extLst>
              <a:ext uri="{FF2B5EF4-FFF2-40B4-BE49-F238E27FC236}">
                <a16:creationId xmlns:a16="http://schemas.microsoft.com/office/drawing/2014/main" id="{98C7BEC0-1E20-E149-8DE2-C77EEF1A77C7}"/>
              </a:ext>
            </a:extLst>
          </p:cNvPr>
          <p:cNvPicPr>
            <a:picLocks noChangeAspect="1"/>
          </p:cNvPicPr>
          <p:nvPr/>
        </p:nvPicPr>
        <p:blipFill>
          <a:blip r:embed="rId2"/>
          <a:stretch>
            <a:fillRect/>
          </a:stretch>
        </p:blipFill>
        <p:spPr>
          <a:xfrm>
            <a:off x="1963479" y="216134"/>
            <a:ext cx="4578740" cy="6668748"/>
          </a:xfrm>
          <a:prstGeom prst="rect">
            <a:avLst/>
          </a:prstGeom>
        </p:spPr>
      </p:pic>
      <p:pic>
        <p:nvPicPr>
          <p:cNvPr id="7" name="Immagine 6">
            <a:extLst>
              <a:ext uri="{FF2B5EF4-FFF2-40B4-BE49-F238E27FC236}">
                <a16:creationId xmlns:a16="http://schemas.microsoft.com/office/drawing/2014/main" id="{7D561C64-102B-9F4A-9CB4-F87EB6E42741}"/>
              </a:ext>
            </a:extLst>
          </p:cNvPr>
          <p:cNvPicPr>
            <a:picLocks noChangeAspect="1"/>
          </p:cNvPicPr>
          <p:nvPr/>
        </p:nvPicPr>
        <p:blipFill>
          <a:blip r:embed="rId3"/>
          <a:stretch>
            <a:fillRect/>
          </a:stretch>
        </p:blipFill>
        <p:spPr>
          <a:xfrm>
            <a:off x="2238041" y="738398"/>
            <a:ext cx="2751200" cy="5896356"/>
          </a:xfrm>
          <a:prstGeom prst="round2SameRect">
            <a:avLst>
              <a:gd name="adj1" fmla="val 0"/>
              <a:gd name="adj2" fmla="val 10357"/>
            </a:avLst>
          </a:prstGeom>
          <a:solidFill>
            <a:srgbClr val="FFFFFF">
              <a:shade val="85000"/>
            </a:srgbClr>
          </a:solidFill>
          <a:ln>
            <a:noFill/>
          </a:ln>
          <a:effectLst>
            <a:reflection blurRad="12700" stA="0" endPos="28000" dist="5000" dir="5400000" sy="-100000" algn="bl" rotWithShape="0"/>
          </a:effectLst>
        </p:spPr>
      </p:pic>
      <p:sp>
        <p:nvSpPr>
          <p:cNvPr id="14" name="Rettangolo 13">
            <a:extLst>
              <a:ext uri="{FF2B5EF4-FFF2-40B4-BE49-F238E27FC236}">
                <a16:creationId xmlns:a16="http://schemas.microsoft.com/office/drawing/2014/main" id="{6B5106F5-6D61-C340-A15C-590C38A8BE4B}"/>
              </a:ext>
            </a:extLst>
          </p:cNvPr>
          <p:cNvSpPr/>
          <p:nvPr/>
        </p:nvSpPr>
        <p:spPr>
          <a:xfrm>
            <a:off x="6296436" y="3690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2:</a:t>
            </a:r>
            <a:endParaRPr lang="it-IT" dirty="0"/>
          </a:p>
        </p:txBody>
      </p:sp>
      <p:sp>
        <p:nvSpPr>
          <p:cNvPr id="16" name="CasellaDiTesto 15">
            <a:extLst>
              <a:ext uri="{FF2B5EF4-FFF2-40B4-BE49-F238E27FC236}">
                <a16:creationId xmlns:a16="http://schemas.microsoft.com/office/drawing/2014/main" id="{1E086552-0122-1A4F-80C2-598CDFEE31B6}"/>
              </a:ext>
            </a:extLst>
          </p:cNvPr>
          <p:cNvSpPr txBox="1"/>
          <p:nvPr/>
        </p:nvSpPr>
        <p:spPr>
          <a:xfrm>
            <a:off x="6433246" y="738398"/>
            <a:ext cx="1195051" cy="276999"/>
          </a:xfrm>
          <a:prstGeom prst="rect">
            <a:avLst/>
          </a:prstGeom>
          <a:noFill/>
        </p:spPr>
        <p:txBody>
          <a:bodyPr wrap="square" rtlCol="0">
            <a:spAutoFit/>
          </a:bodyPr>
          <a:lstStyle/>
          <a:p>
            <a:r>
              <a:rPr lang="it-IT" sz="1200" i="1" dirty="0">
                <a:latin typeface="Avenir Next" panose="020B0503020202020204" pitchFamily="34" charset="0"/>
              </a:rPr>
              <a:t>(</a:t>
            </a:r>
            <a:r>
              <a:rPr lang="it-IT" sz="1200" i="1" dirty="0" err="1">
                <a:latin typeface="Avenir Next" panose="020B0503020202020204" pitchFamily="34" charset="0"/>
              </a:rPr>
              <a:t>Without</a:t>
            </a:r>
            <a:r>
              <a:rPr lang="it-IT" sz="1200" i="1" dirty="0">
                <a:latin typeface="Avenir Next" panose="020B0503020202020204" pitchFamily="34" charset="0"/>
              </a:rPr>
              <a:t> </a:t>
            </a:r>
            <a:r>
              <a:rPr lang="it-IT" sz="1200" i="1" dirty="0" err="1">
                <a:latin typeface="Avenir Next" panose="020B0503020202020204" pitchFamily="34" charset="0"/>
              </a:rPr>
              <a:t>label</a:t>
            </a:r>
            <a:r>
              <a:rPr lang="it-IT" sz="1200" i="1" dirty="0">
                <a:latin typeface="Avenir Next" panose="020B0503020202020204" pitchFamily="34" charset="0"/>
              </a:rPr>
              <a:t>)</a:t>
            </a:r>
          </a:p>
        </p:txBody>
      </p:sp>
      <p:pic>
        <p:nvPicPr>
          <p:cNvPr id="17" name="Immagine 16">
            <a:extLst>
              <a:ext uri="{FF2B5EF4-FFF2-40B4-BE49-F238E27FC236}">
                <a16:creationId xmlns:a16="http://schemas.microsoft.com/office/drawing/2014/main" id="{355606F4-C473-4E47-B1AE-65F6910A23A0}"/>
              </a:ext>
            </a:extLst>
          </p:cNvPr>
          <p:cNvPicPr>
            <a:picLocks noChangeAspect="1"/>
          </p:cNvPicPr>
          <p:nvPr/>
        </p:nvPicPr>
        <p:blipFill>
          <a:blip r:embed="rId2"/>
          <a:stretch>
            <a:fillRect/>
          </a:stretch>
        </p:blipFill>
        <p:spPr>
          <a:xfrm>
            <a:off x="7843216" y="189251"/>
            <a:ext cx="4578740" cy="6668749"/>
          </a:xfrm>
          <a:prstGeom prst="rect">
            <a:avLst/>
          </a:prstGeom>
        </p:spPr>
      </p:pic>
      <p:pic>
        <p:nvPicPr>
          <p:cNvPr id="2" name="Immagine 1">
            <a:extLst>
              <a:ext uri="{FF2B5EF4-FFF2-40B4-BE49-F238E27FC236}">
                <a16:creationId xmlns:a16="http://schemas.microsoft.com/office/drawing/2014/main" id="{0B81377B-7E28-154B-8A91-0F5B0ED5381A}"/>
              </a:ext>
            </a:extLst>
          </p:cNvPr>
          <p:cNvPicPr>
            <a:picLocks noChangeAspect="1"/>
          </p:cNvPicPr>
          <p:nvPr/>
        </p:nvPicPr>
        <p:blipFill>
          <a:blip r:embed="rId4"/>
          <a:stretch>
            <a:fillRect/>
          </a:stretch>
        </p:blipFill>
        <p:spPr>
          <a:xfrm>
            <a:off x="8142290" y="688766"/>
            <a:ext cx="2732886" cy="5896355"/>
          </a:xfrm>
          <a:prstGeom prst="round2SameRect">
            <a:avLst>
              <a:gd name="adj1" fmla="val 0"/>
              <a:gd name="adj2" fmla="val 10372"/>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3632225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2">
            <a:extLst>
              <a:ext uri="{FF2B5EF4-FFF2-40B4-BE49-F238E27FC236}">
                <a16:creationId xmlns:a16="http://schemas.microsoft.com/office/drawing/2014/main" id="{D1F0CE4E-B6DD-DA46-B757-F664293B2E94}"/>
              </a:ext>
            </a:extLst>
          </p:cNvPr>
          <p:cNvSpPr txBox="1">
            <a:spLocks/>
          </p:cNvSpPr>
          <p:nvPr/>
        </p:nvSpPr>
        <p:spPr>
          <a:xfrm>
            <a:off x="7429881" y="4670388"/>
            <a:ext cx="2624374" cy="51800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Very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unstable</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during</a:t>
            </a:r>
            <a:r>
              <a:rPr lang="it-IT" sz="1600" dirty="0">
                <a:solidFill>
                  <a:schemeClr val="tx1"/>
                </a:solidFill>
                <a:latin typeface="Avenir Next" panose="020B0503020202020204" pitchFamily="34" charset="0"/>
              </a:rPr>
              <a:t> use</a:t>
            </a:r>
          </a:p>
        </p:txBody>
      </p:sp>
      <p:sp>
        <p:nvSpPr>
          <p:cNvPr id="7" name="Segnaposto contenuto 2">
            <a:extLst>
              <a:ext uri="{FF2B5EF4-FFF2-40B4-BE49-F238E27FC236}">
                <a16:creationId xmlns:a16="http://schemas.microsoft.com/office/drawing/2014/main" id="{77AC68FB-0B21-654A-9E88-C1A7A24687D3}"/>
              </a:ext>
            </a:extLst>
          </p:cNvPr>
          <p:cNvSpPr txBox="1">
            <a:spLocks/>
          </p:cNvSpPr>
          <p:nvPr/>
        </p:nvSpPr>
        <p:spPr>
          <a:xfrm>
            <a:off x="7448498" y="4140814"/>
            <a:ext cx="3067101" cy="60508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GB" sz="1600" dirty="0">
                <a:solidFill>
                  <a:schemeClr val="tx1"/>
                </a:solidFill>
                <a:latin typeface="Avenir Next" panose="020B0503020202020204" pitchFamily="34" charset="0"/>
              </a:rPr>
              <a:t>Usable only by Sapienza’s students</a:t>
            </a:r>
            <a:endParaRPr lang="it-IT" sz="1600" dirty="0">
              <a:solidFill>
                <a:schemeClr val="tx1"/>
              </a:solidFill>
              <a:latin typeface="Avenir Next" panose="020B0503020202020204" pitchFamily="34" charset="0"/>
            </a:endParaRPr>
          </a:p>
        </p:txBody>
      </p:sp>
      <p:sp>
        <p:nvSpPr>
          <p:cNvPr id="9" name="Segnaposto contenuto 2">
            <a:extLst>
              <a:ext uri="{FF2B5EF4-FFF2-40B4-BE49-F238E27FC236}">
                <a16:creationId xmlns:a16="http://schemas.microsoft.com/office/drawing/2014/main" id="{AFFD1CBF-B16B-8A41-A64D-0D00856FBDB2}"/>
              </a:ext>
            </a:extLst>
          </p:cNvPr>
          <p:cNvSpPr txBox="1">
            <a:spLocks/>
          </p:cNvSpPr>
          <p:nvPr/>
        </p:nvSpPr>
        <p:spPr>
          <a:xfrm>
            <a:off x="4416631" y="3308866"/>
            <a:ext cx="2887975"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Possibility</a:t>
            </a:r>
            <a:r>
              <a:rPr lang="it-IT" sz="1600" dirty="0">
                <a:solidFill>
                  <a:schemeClr val="tx1"/>
                </a:solidFill>
                <a:latin typeface="Avenir Next" panose="020B0503020202020204" pitchFamily="34" charset="0"/>
              </a:rPr>
              <a:t> of booking </a:t>
            </a:r>
            <a:r>
              <a:rPr lang="it-IT" sz="1600" dirty="0" err="1">
                <a:solidFill>
                  <a:schemeClr val="tx1"/>
                </a:solidFill>
                <a:latin typeface="Avenir Next" panose="020B0503020202020204" pitchFamily="34" charset="0"/>
              </a:rPr>
              <a:t>exams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sp>
        <p:nvSpPr>
          <p:cNvPr id="10" name="Segnaposto contenuto 2">
            <a:extLst>
              <a:ext uri="{FF2B5EF4-FFF2-40B4-BE49-F238E27FC236}">
                <a16:creationId xmlns:a16="http://schemas.microsoft.com/office/drawing/2014/main" id="{5A610A3B-4446-E04F-BBAA-10DD7CD50E94}"/>
              </a:ext>
            </a:extLst>
          </p:cNvPr>
          <p:cNvSpPr txBox="1">
            <a:spLocks/>
          </p:cNvSpPr>
          <p:nvPr/>
        </p:nvSpPr>
        <p:spPr>
          <a:xfrm>
            <a:off x="4416631" y="3991234"/>
            <a:ext cx="2758509"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a:t>
            </a:r>
            <a:r>
              <a:rPr lang="it-IT" sz="1600" dirty="0" err="1">
                <a:solidFill>
                  <a:schemeClr val="tx1"/>
                </a:solidFill>
                <a:latin typeface="Avenir Next" panose="020B0503020202020204" pitchFamily="34" charset="0"/>
              </a:rPr>
              <a:t>tool</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intuitive to use</a:t>
            </a:r>
          </a:p>
          <a:p>
            <a:pPr>
              <a:buFont typeface="Arial" panose="020B0604020202020204" pitchFamily="34" charset="0"/>
              <a:buChar char="•"/>
            </a:pP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sp>
        <p:nvSpPr>
          <p:cNvPr id="11" name="Segnaposto contenuto 2">
            <a:extLst>
              <a:ext uri="{FF2B5EF4-FFF2-40B4-BE49-F238E27FC236}">
                <a16:creationId xmlns:a16="http://schemas.microsoft.com/office/drawing/2014/main" id="{37F1A251-9BA6-F844-A206-630E7F037C2C}"/>
              </a:ext>
            </a:extLst>
          </p:cNvPr>
          <p:cNvSpPr txBox="1">
            <a:spLocks/>
          </p:cNvSpPr>
          <p:nvPr/>
        </p:nvSpPr>
        <p:spPr>
          <a:xfrm>
            <a:off x="4412902" y="4591378"/>
            <a:ext cx="2624375" cy="5968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It</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 </a:t>
            </a:r>
            <a:r>
              <a:rPr lang="it-IT" sz="1600" dirty="0" err="1">
                <a:solidFill>
                  <a:schemeClr val="tx1"/>
                </a:solidFill>
                <a:latin typeface="Avenir Next" panose="020B0503020202020204" pitchFamily="34" charset="0"/>
              </a:rPr>
              <a:t>useful</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platform</a:t>
            </a:r>
            <a:r>
              <a:rPr lang="it-IT" sz="1600" dirty="0">
                <a:solidFill>
                  <a:schemeClr val="tx1"/>
                </a:solidFill>
                <a:latin typeface="Avenir Next" panose="020B0503020202020204" pitchFamily="34" charset="0"/>
              </a:rPr>
              <a:t> to </a:t>
            </a:r>
            <a:r>
              <a:rPr lang="it-IT" sz="1600" dirty="0" err="1">
                <a:solidFill>
                  <a:schemeClr val="tx1"/>
                </a:solidFill>
                <a:latin typeface="Avenir Next" panose="020B0503020202020204" pitchFamily="34" charset="0"/>
              </a:rPr>
              <a:t>organize</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courses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lectures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600" dirty="0">
              <a:solidFill>
                <a:schemeClr val="tx1"/>
              </a:solidFill>
              <a:latin typeface="Avenir Next" panose="020B0503020202020204" pitchFamily="34" charset="0"/>
            </a:endParaRPr>
          </a:p>
        </p:txBody>
      </p:sp>
      <p:sp>
        <p:nvSpPr>
          <p:cNvPr id="16" name="CasellaDiTesto 15">
            <a:extLst>
              <a:ext uri="{FF2B5EF4-FFF2-40B4-BE49-F238E27FC236}">
                <a16:creationId xmlns:a16="http://schemas.microsoft.com/office/drawing/2014/main" id="{93F6F326-DD8B-5E40-99FA-E012EBC58143}"/>
              </a:ext>
            </a:extLst>
          </p:cNvPr>
          <p:cNvSpPr txBox="1"/>
          <p:nvPr/>
        </p:nvSpPr>
        <p:spPr>
          <a:xfrm>
            <a:off x="758490" y="3678944"/>
            <a:ext cx="2758509" cy="1066959"/>
          </a:xfrm>
          <a:prstGeom prst="rect">
            <a:avLst/>
          </a:prstGeom>
          <a:noFill/>
        </p:spPr>
        <p:txBody>
          <a:bodyPr wrap="square" rtlCol="0">
            <a:spAutoFit/>
          </a:bodyPr>
          <a:lstStyle/>
          <a:p>
            <a:pPr>
              <a:lnSpc>
                <a:spcPts val="1920"/>
              </a:lnSpc>
            </a:pPr>
            <a:r>
              <a:rPr lang="it-IT" sz="1600" i="1" dirty="0">
                <a:latin typeface="Avenir Next" panose="020B0503020202020204" pitchFamily="34" charset="0"/>
              </a:rPr>
              <a:t>App for </a:t>
            </a:r>
            <a:r>
              <a:rPr lang="it-IT" sz="1600" i="1" dirty="0" err="1">
                <a:latin typeface="Avenir Next" panose="020B0503020202020204" pitchFamily="34" charset="0"/>
              </a:rPr>
              <a:t>Sapienza’s</a:t>
            </a:r>
            <a:r>
              <a:rPr lang="it-IT" sz="1600" i="1" dirty="0">
                <a:latin typeface="Avenir Next" panose="020B0503020202020204" pitchFamily="34" charset="0"/>
              </a:rPr>
              <a:t> </a:t>
            </a:r>
            <a:r>
              <a:rPr lang="it-IT" sz="1600" i="1" dirty="0" err="1">
                <a:latin typeface="Avenir Next" panose="020B0503020202020204" pitchFamily="34" charset="0"/>
              </a:rPr>
              <a:t>students</a:t>
            </a:r>
            <a:r>
              <a:rPr lang="it-IT" sz="1600" i="1" dirty="0">
                <a:latin typeface="Avenir Next" panose="020B0503020202020204" pitchFamily="34" charset="0"/>
              </a:rPr>
              <a:t> </a:t>
            </a:r>
            <a:r>
              <a:rPr lang="it-IT" sz="1600" i="1" dirty="0" err="1">
                <a:latin typeface="Avenir Next" panose="020B0503020202020204" pitchFamily="34" charset="0"/>
              </a:rPr>
              <a:t>that</a:t>
            </a:r>
            <a:r>
              <a:rPr lang="it-IT" sz="1600" i="1" dirty="0">
                <a:latin typeface="Avenir Next" panose="020B0503020202020204" pitchFamily="34" charset="0"/>
              </a:rPr>
              <a:t> </a:t>
            </a:r>
            <a:r>
              <a:rPr lang="it-IT" sz="1600" i="1" dirty="0" err="1">
                <a:latin typeface="Avenir Next" panose="020B0503020202020204" pitchFamily="34" charset="0"/>
              </a:rPr>
              <a:t>allows</a:t>
            </a:r>
            <a:r>
              <a:rPr lang="it-IT" sz="1600" i="1" dirty="0">
                <a:latin typeface="Avenir Next" panose="020B0503020202020204" pitchFamily="34" charset="0"/>
              </a:rPr>
              <a:t> </a:t>
            </a:r>
            <a:r>
              <a:rPr lang="it-IT" sz="1600" i="1" dirty="0" err="1">
                <a:latin typeface="Avenir Next" panose="020B0503020202020204" pitchFamily="34" charset="0"/>
              </a:rPr>
              <a:t>them</a:t>
            </a:r>
            <a:r>
              <a:rPr lang="it-IT" sz="1600" i="1" dirty="0">
                <a:latin typeface="Avenir Next" panose="020B0503020202020204" pitchFamily="34" charset="0"/>
              </a:rPr>
              <a:t> to check </a:t>
            </a:r>
            <a:r>
              <a:rPr lang="it-IT" sz="1600" i="1" dirty="0" err="1">
                <a:latin typeface="Avenir Next" panose="020B0503020202020204" pitchFamily="34" charset="0"/>
              </a:rPr>
              <a:t>their</a:t>
            </a:r>
            <a:r>
              <a:rPr lang="it-IT" sz="1600" i="1" dirty="0">
                <a:latin typeface="Avenir Next" panose="020B0503020202020204" pitchFamily="34" charset="0"/>
              </a:rPr>
              <a:t> </a:t>
            </a:r>
            <a:r>
              <a:rPr lang="it-IT" sz="1600" i="1" dirty="0" err="1">
                <a:latin typeface="Avenir Next" panose="020B0503020202020204" pitchFamily="34" charset="0"/>
              </a:rPr>
              <a:t>university</a:t>
            </a:r>
            <a:r>
              <a:rPr lang="it-IT" sz="1600" i="1" dirty="0">
                <a:latin typeface="Avenir Next" panose="020B0503020202020204" pitchFamily="34" charset="0"/>
              </a:rPr>
              <a:t> career and </a:t>
            </a:r>
            <a:r>
              <a:rPr lang="it-IT" sz="1600" i="1" dirty="0" err="1">
                <a:latin typeface="Avenir Next" panose="020B0503020202020204" pitchFamily="34" charset="0"/>
              </a:rPr>
              <a:t>offers</a:t>
            </a:r>
            <a:r>
              <a:rPr lang="it-IT" sz="1600" i="1" dirty="0">
                <a:latin typeface="Avenir Next" panose="020B0503020202020204" pitchFamily="34" charset="0"/>
              </a:rPr>
              <a:t> a </a:t>
            </a:r>
            <a:r>
              <a:rPr lang="it-IT" sz="1600" i="1" dirty="0" err="1">
                <a:latin typeface="Avenir Next" panose="020B0503020202020204" pitchFamily="34" charset="0"/>
              </a:rPr>
              <a:t>courses</a:t>
            </a:r>
            <a:r>
              <a:rPr lang="it-IT" sz="1600" i="1" dirty="0">
                <a:latin typeface="Avenir Next" panose="020B0503020202020204" pitchFamily="34" charset="0"/>
              </a:rPr>
              <a:t>’ </a:t>
            </a:r>
            <a:r>
              <a:rPr lang="it-IT" sz="1600" i="1" dirty="0" err="1">
                <a:latin typeface="Avenir Next" panose="020B0503020202020204" pitchFamily="34" charset="0"/>
              </a:rPr>
              <a:t>timetable</a:t>
            </a:r>
            <a:endParaRPr lang="it-IT" sz="1600" i="1" dirty="0">
              <a:latin typeface="Avenir Next" panose="020B0503020202020204" pitchFamily="34" charset="0"/>
            </a:endParaRPr>
          </a:p>
        </p:txBody>
      </p:sp>
      <p:pic>
        <p:nvPicPr>
          <p:cNvPr id="18" name="Elemento grafico 17" descr="Ingranaggi con riempimento a tinta unita">
            <a:extLst>
              <a:ext uri="{FF2B5EF4-FFF2-40B4-BE49-F238E27FC236}">
                <a16:creationId xmlns:a16="http://schemas.microsoft.com/office/drawing/2014/main" id="{1E7A1D14-7DC4-B54E-94A7-E30B0C4EED3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01324" y="5267324"/>
            <a:ext cx="1590676" cy="1590676"/>
          </a:xfrm>
          <a:prstGeom prst="rect">
            <a:avLst/>
          </a:prstGeom>
        </p:spPr>
      </p:pic>
      <p:sp>
        <p:nvSpPr>
          <p:cNvPr id="19" name="Segnaposto contenuto 2">
            <a:extLst>
              <a:ext uri="{FF2B5EF4-FFF2-40B4-BE49-F238E27FC236}">
                <a16:creationId xmlns:a16="http://schemas.microsoft.com/office/drawing/2014/main" id="{A36AFE93-0E1E-474E-84E1-443CA8B3C703}"/>
              </a:ext>
            </a:extLst>
          </p:cNvPr>
          <p:cNvSpPr txBox="1">
            <a:spLocks/>
          </p:cNvSpPr>
          <p:nvPr/>
        </p:nvSpPr>
        <p:spPr>
          <a:xfrm>
            <a:off x="7429880" y="5267324"/>
            <a:ext cx="3168911" cy="8761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err="1">
                <a:solidFill>
                  <a:schemeClr val="tx1"/>
                </a:solidFill>
                <a:latin typeface="Avenir Next" panose="020B0503020202020204" pitchFamily="34" charset="0"/>
              </a:rPr>
              <a:t>Any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possibility</a:t>
            </a:r>
            <a:r>
              <a:rPr lang="it-IT" sz="1600" dirty="0">
                <a:solidFill>
                  <a:schemeClr val="tx1"/>
                </a:solidFill>
                <a:latin typeface="Avenir Next" panose="020B0503020202020204" pitchFamily="34" charset="0"/>
              </a:rPr>
              <a:t> of </a:t>
            </a:r>
            <a:r>
              <a:rPr lang="it-IT" sz="1600" dirty="0" err="1">
                <a:solidFill>
                  <a:schemeClr val="tx1"/>
                </a:solidFill>
                <a:latin typeface="Avenir Next" panose="020B0503020202020204" pitchFamily="34" charset="0"/>
              </a:rPr>
              <a:t>communication</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between</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student</a:t>
            </a:r>
            <a:endParaRPr lang="it-IT" sz="1600" dirty="0">
              <a:solidFill>
                <a:schemeClr val="tx1"/>
              </a:solidFill>
              <a:latin typeface="Avenir Next" panose="020B0503020202020204" pitchFamily="34" charset="0"/>
            </a:endParaRPr>
          </a:p>
        </p:txBody>
      </p:sp>
      <p:pic>
        <p:nvPicPr>
          <p:cNvPr id="3" name="Immagine 2" descr="Immagine che contiene testo, segnale&#10;&#10;Descrizione generata automaticamente">
            <a:extLst>
              <a:ext uri="{FF2B5EF4-FFF2-40B4-BE49-F238E27FC236}">
                <a16:creationId xmlns:a16="http://schemas.microsoft.com/office/drawing/2014/main" id="{3B7A70F2-1454-44E0-9816-B88BA3A2735E}"/>
              </a:ext>
            </a:extLst>
          </p:cNvPr>
          <p:cNvPicPr>
            <a:picLocks noChangeAspect="1"/>
          </p:cNvPicPr>
          <p:nvPr/>
        </p:nvPicPr>
        <p:blipFill>
          <a:blip r:embed="rId4"/>
          <a:stretch>
            <a:fillRect/>
          </a:stretch>
        </p:blipFill>
        <p:spPr>
          <a:xfrm>
            <a:off x="948039" y="2695522"/>
            <a:ext cx="837879" cy="837879"/>
          </a:xfrm>
          <a:prstGeom prst="rect">
            <a:avLst/>
          </a:prstGeom>
        </p:spPr>
      </p:pic>
      <p:sp>
        <p:nvSpPr>
          <p:cNvPr id="20" name="Titolo 1">
            <a:extLst>
              <a:ext uri="{FF2B5EF4-FFF2-40B4-BE49-F238E27FC236}">
                <a16:creationId xmlns:a16="http://schemas.microsoft.com/office/drawing/2014/main" id="{1309494B-A82C-C943-ADCF-69C24682FA27}"/>
              </a:ext>
            </a:extLst>
          </p:cNvPr>
          <p:cNvSpPr txBox="1">
            <a:spLocks/>
          </p:cNvSpPr>
          <p:nvPr/>
        </p:nvSpPr>
        <p:spPr>
          <a:xfrm>
            <a:off x="670491" y="1055300"/>
            <a:ext cx="2338374"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 3</a:t>
            </a:r>
          </a:p>
        </p:txBody>
      </p:sp>
      <p:sp>
        <p:nvSpPr>
          <p:cNvPr id="23" name="Titolo 1">
            <a:extLst>
              <a:ext uri="{FF2B5EF4-FFF2-40B4-BE49-F238E27FC236}">
                <a16:creationId xmlns:a16="http://schemas.microsoft.com/office/drawing/2014/main" id="{CAC3B66C-3050-2E44-A097-5022C186E2EE}"/>
              </a:ext>
            </a:extLst>
          </p:cNvPr>
          <p:cNvSpPr txBox="1">
            <a:spLocks/>
          </p:cNvSpPr>
          <p:nvPr/>
        </p:nvSpPr>
        <p:spPr>
          <a:xfrm>
            <a:off x="285083" y="224303"/>
            <a:ext cx="5665247" cy="83099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Competitors Analysis</a:t>
            </a:r>
          </a:p>
        </p:txBody>
      </p:sp>
      <p:pic>
        <p:nvPicPr>
          <p:cNvPr id="24" name="Elemento grafico 23" descr="Segna Pollice su contorno">
            <a:extLst>
              <a:ext uri="{FF2B5EF4-FFF2-40B4-BE49-F238E27FC236}">
                <a16:creationId xmlns:a16="http://schemas.microsoft.com/office/drawing/2014/main" id="{C9664297-5F84-CD40-881E-D4326208249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84787" y="2006219"/>
            <a:ext cx="1230788" cy="1153470"/>
          </a:xfrm>
          <a:prstGeom prst="rect">
            <a:avLst/>
          </a:prstGeom>
        </p:spPr>
      </p:pic>
      <p:pic>
        <p:nvPicPr>
          <p:cNvPr id="25" name="Elemento grafico 24" descr="Pollice abbassato contorno">
            <a:extLst>
              <a:ext uri="{FF2B5EF4-FFF2-40B4-BE49-F238E27FC236}">
                <a16:creationId xmlns:a16="http://schemas.microsoft.com/office/drawing/2014/main" id="{374FBBE6-6228-1F42-A72D-E6B5656B2F0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85582" y="2090046"/>
            <a:ext cx="1230790" cy="1153471"/>
          </a:xfrm>
          <a:prstGeom prst="rect">
            <a:avLst/>
          </a:prstGeom>
        </p:spPr>
      </p:pic>
      <p:sp>
        <p:nvSpPr>
          <p:cNvPr id="26" name="Segnaposto contenuto 2">
            <a:extLst>
              <a:ext uri="{FF2B5EF4-FFF2-40B4-BE49-F238E27FC236}">
                <a16:creationId xmlns:a16="http://schemas.microsoft.com/office/drawing/2014/main" id="{8278E25E-682A-AB4D-811A-87D0690FB65B}"/>
              </a:ext>
            </a:extLst>
          </p:cNvPr>
          <p:cNvSpPr txBox="1">
            <a:spLocks/>
          </p:cNvSpPr>
          <p:nvPr/>
        </p:nvSpPr>
        <p:spPr>
          <a:xfrm>
            <a:off x="7432412" y="3363259"/>
            <a:ext cx="3168911" cy="115347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it-IT" sz="1600" dirty="0">
                <a:solidFill>
                  <a:schemeClr val="tx1"/>
                </a:solidFill>
                <a:latin typeface="Avenir Next" panose="020B0503020202020204" pitchFamily="34" charset="0"/>
              </a:rPr>
              <a:t>The tool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usable</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through</a:t>
            </a:r>
            <a:r>
              <a:rPr lang="it-IT" sz="1600" dirty="0">
                <a:solidFill>
                  <a:schemeClr val="tx1"/>
                </a:solidFill>
                <a:latin typeface="Avenir Next" panose="020B0503020202020204" pitchFamily="34" charset="0"/>
              </a:rPr>
              <a:t> the web </a:t>
            </a:r>
            <a:r>
              <a:rPr lang="it-IT" sz="1600" dirty="0" err="1">
                <a:solidFill>
                  <a:schemeClr val="tx1"/>
                </a:solidFill>
                <a:latin typeface="Avenir Next" panose="020B0503020202020204" pitchFamily="34" charset="0"/>
              </a:rPr>
              <a:t>but</a:t>
            </a:r>
            <a:r>
              <a:rPr lang="it-IT" sz="1600" dirty="0">
                <a:solidFill>
                  <a:schemeClr val="tx1"/>
                </a:solidFill>
                <a:latin typeface="Avenir Next" panose="020B0503020202020204" pitchFamily="34" charset="0"/>
              </a:rPr>
              <a:t> the </a:t>
            </a:r>
            <a:r>
              <a:rPr lang="it-IT" sz="1600" dirty="0" err="1">
                <a:solidFill>
                  <a:schemeClr val="tx1"/>
                </a:solidFill>
                <a:latin typeface="Avenir Next" panose="020B0503020202020204" pitchFamily="34" charset="0"/>
              </a:rPr>
              <a:t>app</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is</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only</a:t>
            </a:r>
            <a:r>
              <a:rPr lang="it-IT" sz="1600" dirty="0">
                <a:solidFill>
                  <a:schemeClr val="tx1"/>
                </a:solidFill>
                <a:latin typeface="Avenir Next" panose="020B0503020202020204" pitchFamily="34" charset="0"/>
              </a:rPr>
              <a:t> </a:t>
            </a:r>
            <a:r>
              <a:rPr lang="it-IT" sz="1600" dirty="0" err="1">
                <a:solidFill>
                  <a:schemeClr val="tx1"/>
                </a:solidFill>
                <a:latin typeface="Avenir Next" panose="020B0503020202020204" pitchFamily="34" charset="0"/>
              </a:rPr>
              <a:t>available</a:t>
            </a:r>
            <a:r>
              <a:rPr lang="it-IT" sz="1600" dirty="0">
                <a:solidFill>
                  <a:schemeClr val="tx1"/>
                </a:solidFill>
                <a:latin typeface="Avenir Next" panose="020B0503020202020204" pitchFamily="34" charset="0"/>
              </a:rPr>
              <a:t> for mobile </a:t>
            </a:r>
            <a:r>
              <a:rPr lang="it-IT" sz="1600" dirty="0" err="1">
                <a:solidFill>
                  <a:schemeClr val="tx1"/>
                </a:solidFill>
                <a:latin typeface="Avenir Next" panose="020B0503020202020204" pitchFamily="34" charset="0"/>
              </a:rPr>
              <a:t>devices</a:t>
            </a:r>
            <a:endParaRPr lang="it-IT" sz="16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a:p>
            <a:pPr>
              <a:buFont typeface="Arial" panose="020B0604020202020204" pitchFamily="34" charset="0"/>
              <a:buChar char="•"/>
            </a:pPr>
            <a:endParaRPr lang="it-IT" sz="1400" dirty="0">
              <a:solidFill>
                <a:schemeClr val="tx1"/>
              </a:solidFill>
              <a:latin typeface="Avenir Next" panose="020B0503020202020204" pitchFamily="34" charset="0"/>
            </a:endParaRPr>
          </a:p>
        </p:txBody>
      </p:sp>
    </p:spTree>
    <p:extLst>
      <p:ext uri="{BB962C8B-B14F-4D97-AF65-F5344CB8AC3E}">
        <p14:creationId xmlns:p14="http://schemas.microsoft.com/office/powerpoint/2010/main" val="1025372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B9EF15F8-D7DB-CD40-8C83-F487F983E2C7}"/>
              </a:ext>
            </a:extLst>
          </p:cNvPr>
          <p:cNvPicPr>
            <a:picLocks noChangeAspect="1"/>
          </p:cNvPicPr>
          <p:nvPr/>
        </p:nvPicPr>
        <p:blipFill>
          <a:blip r:embed="rId2"/>
          <a:stretch>
            <a:fillRect/>
          </a:stretch>
        </p:blipFill>
        <p:spPr>
          <a:xfrm>
            <a:off x="1457517" y="2786670"/>
            <a:ext cx="7862753" cy="3309494"/>
          </a:xfrm>
          <a:prstGeom prst="rect">
            <a:avLst/>
          </a:prstGeom>
        </p:spPr>
      </p:pic>
      <p:graphicFrame>
        <p:nvGraphicFramePr>
          <p:cNvPr id="4" name="Tabella 3">
            <a:extLst>
              <a:ext uri="{FF2B5EF4-FFF2-40B4-BE49-F238E27FC236}">
                <a16:creationId xmlns:a16="http://schemas.microsoft.com/office/drawing/2014/main" id="{C7CD3FC1-C067-974B-9609-DBBB724D2D03}"/>
              </a:ext>
            </a:extLst>
          </p:cNvPr>
          <p:cNvGraphicFramePr>
            <a:graphicFrameLocks noGrp="1"/>
          </p:cNvGraphicFramePr>
          <p:nvPr>
            <p:extLst>
              <p:ext uri="{D42A27DB-BD31-4B8C-83A1-F6EECF244321}">
                <p14:modId xmlns:p14="http://schemas.microsoft.com/office/powerpoint/2010/main" val="1785697165"/>
              </p:ext>
            </p:extLst>
          </p:nvPr>
        </p:nvGraphicFramePr>
        <p:xfrm>
          <a:off x="4861237" y="54456"/>
          <a:ext cx="2469526" cy="2683129"/>
        </p:xfrm>
        <a:graphic>
          <a:graphicData uri="http://schemas.openxmlformats.org/drawingml/2006/table">
            <a:tbl>
              <a:tblPr firstRow="1" bandRow="1">
                <a:tableStyleId>{5C22544A-7EE6-4342-B048-85BDC9FD1C3A}</a:tableStyleId>
              </a:tblPr>
              <a:tblGrid>
                <a:gridCol w="1234763">
                  <a:extLst>
                    <a:ext uri="{9D8B030D-6E8A-4147-A177-3AD203B41FA5}">
                      <a16:colId xmlns:a16="http://schemas.microsoft.com/office/drawing/2014/main" val="420167561"/>
                    </a:ext>
                  </a:extLst>
                </a:gridCol>
                <a:gridCol w="1234763">
                  <a:extLst>
                    <a:ext uri="{9D8B030D-6E8A-4147-A177-3AD203B41FA5}">
                      <a16:colId xmlns:a16="http://schemas.microsoft.com/office/drawing/2014/main" val="4062547809"/>
                    </a:ext>
                  </a:extLst>
                </a:gridCol>
              </a:tblGrid>
              <a:tr h="222694">
                <a:tc>
                  <a:txBody>
                    <a:bodyPr/>
                    <a:lstStyle/>
                    <a:p>
                      <a:pPr algn="ctr" fontAlgn="b"/>
                      <a:r>
                        <a:rPr lang="it-IT" sz="1400" u="none" strike="noStrike" dirty="0">
                          <a:effectLst/>
                          <a:latin typeface="Avenir Next" panose="020B0503020202020204" pitchFamily="34" charset="0"/>
                        </a:rPr>
                        <a:t>Interface1</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tc>
                  <a:txBody>
                    <a:bodyPr/>
                    <a:lstStyle/>
                    <a:p>
                      <a:pPr algn="ctr" fontAlgn="b"/>
                      <a:r>
                        <a:rPr lang="it-IT" sz="1400" u="none" strike="noStrike" dirty="0">
                          <a:effectLst/>
                          <a:latin typeface="Avenir Next" panose="020B0503020202020204" pitchFamily="34" charset="0"/>
                        </a:rPr>
                        <a:t>Interface2</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extLst>
                  <a:ext uri="{0D108BD9-81ED-4DB2-BD59-A6C34878D82A}">
                    <a16:rowId xmlns:a16="http://schemas.microsoft.com/office/drawing/2014/main" val="467799196"/>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a:t>
                      </a:r>
                    </a:p>
                  </a:txBody>
                  <a:tcPr marL="9525" marR="9525" marT="9525" marB="0" anchor="b"/>
                </a:tc>
                <a:extLst>
                  <a:ext uri="{0D108BD9-81ED-4DB2-BD59-A6C34878D82A}">
                    <a16:rowId xmlns:a16="http://schemas.microsoft.com/office/drawing/2014/main" val="3336923031"/>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8,9</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8,8</a:t>
                      </a:r>
                    </a:p>
                  </a:txBody>
                  <a:tcPr marL="9525" marR="9525" marT="9525" marB="0" anchor="b"/>
                </a:tc>
                <a:extLst>
                  <a:ext uri="{0D108BD9-81ED-4DB2-BD59-A6C34878D82A}">
                    <a16:rowId xmlns:a16="http://schemas.microsoft.com/office/drawing/2014/main" val="2849711662"/>
                  </a:ext>
                </a:extLst>
              </a:tr>
              <a:tr h="222694">
                <a:tc>
                  <a:txBody>
                    <a:bodyPr/>
                    <a:lstStyle/>
                    <a:p>
                      <a:pPr algn="ctr" fontAlgn="b"/>
                      <a:r>
                        <a:rPr lang="it-IT" sz="1400" u="none" strike="noStrike" kern="1200">
                          <a:solidFill>
                            <a:schemeClr val="dk1"/>
                          </a:solidFill>
                          <a:effectLst/>
                          <a:latin typeface="Avenir Next" panose="020B0503020202020204" pitchFamily="34" charset="0"/>
                          <a:ea typeface="+mn-ea"/>
                          <a:cs typeface="+mn-cs"/>
                        </a:rPr>
                        <a:t>7</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a:t>
                      </a:r>
                    </a:p>
                  </a:txBody>
                  <a:tcPr marL="9525" marR="9525" marT="9525" marB="0" anchor="b"/>
                </a:tc>
                <a:extLst>
                  <a:ext uri="{0D108BD9-81ED-4DB2-BD59-A6C34878D82A}">
                    <a16:rowId xmlns:a16="http://schemas.microsoft.com/office/drawing/2014/main" val="1551629330"/>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10,3</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12</a:t>
                      </a:r>
                    </a:p>
                  </a:txBody>
                  <a:tcPr marL="9525" marR="9525" marT="9525" marB="0" anchor="b"/>
                </a:tc>
                <a:extLst>
                  <a:ext uri="{0D108BD9-81ED-4DB2-BD59-A6C34878D82A}">
                    <a16:rowId xmlns:a16="http://schemas.microsoft.com/office/drawing/2014/main" val="424778402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11</a:t>
                      </a:r>
                    </a:p>
                  </a:txBody>
                  <a:tcPr marL="9525" marR="9525" marT="9525" marB="0" anchor="b"/>
                </a:tc>
                <a:extLst>
                  <a:ext uri="{0D108BD9-81ED-4DB2-BD59-A6C34878D82A}">
                    <a16:rowId xmlns:a16="http://schemas.microsoft.com/office/drawing/2014/main" val="223504628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9,6</a:t>
                      </a:r>
                    </a:p>
                  </a:txBody>
                  <a:tcPr marL="9525" marR="9525" marT="9525" marB="0" anchor="b"/>
                </a:tc>
                <a:extLst>
                  <a:ext uri="{0D108BD9-81ED-4DB2-BD59-A6C34878D82A}">
                    <a16:rowId xmlns:a16="http://schemas.microsoft.com/office/drawing/2014/main" val="2567258326"/>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6</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14</a:t>
                      </a:r>
                    </a:p>
                  </a:txBody>
                  <a:tcPr marL="9525" marR="9525" marT="9525" marB="0" anchor="b"/>
                </a:tc>
                <a:extLst>
                  <a:ext uri="{0D108BD9-81ED-4DB2-BD59-A6C34878D82A}">
                    <a16:rowId xmlns:a16="http://schemas.microsoft.com/office/drawing/2014/main" val="2157438085"/>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7</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9,2</a:t>
                      </a:r>
                    </a:p>
                  </a:txBody>
                  <a:tcPr marL="9525" marR="9525" marT="9525" marB="0" anchor="b"/>
                </a:tc>
                <a:extLst>
                  <a:ext uri="{0D108BD9-81ED-4DB2-BD59-A6C34878D82A}">
                    <a16:rowId xmlns:a16="http://schemas.microsoft.com/office/drawing/2014/main" val="57318116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8,3</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11</a:t>
                      </a:r>
                    </a:p>
                  </a:txBody>
                  <a:tcPr marL="9525" marR="9525" marT="9525" marB="0" anchor="b"/>
                </a:tc>
                <a:extLst>
                  <a:ext uri="{0D108BD9-81ED-4DB2-BD59-A6C34878D82A}">
                    <a16:rowId xmlns:a16="http://schemas.microsoft.com/office/drawing/2014/main" val="4129370477"/>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8,5</a:t>
                      </a:r>
                    </a:p>
                  </a:txBody>
                  <a:tcPr marL="9525" marR="9525" marT="9525" marB="0" anchor="b"/>
                </a:tc>
                <a:extLst>
                  <a:ext uri="{0D108BD9-81ED-4DB2-BD59-A6C34878D82A}">
                    <a16:rowId xmlns:a16="http://schemas.microsoft.com/office/drawing/2014/main" val="4224415096"/>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7,5</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a:t>
                      </a:r>
                    </a:p>
                  </a:txBody>
                  <a:tcPr marL="9525" marR="9525" marT="9525" marB="0" anchor="b"/>
                </a:tc>
                <a:extLst>
                  <a:ext uri="{0D108BD9-81ED-4DB2-BD59-A6C34878D82A}">
                    <a16:rowId xmlns:a16="http://schemas.microsoft.com/office/drawing/2014/main" val="612659876"/>
                  </a:ext>
                </a:extLst>
              </a:tr>
            </a:tbl>
          </a:graphicData>
        </a:graphic>
      </p:graphicFrame>
      <p:sp>
        <p:nvSpPr>
          <p:cNvPr id="22" name="CasellaDiTesto 40">
            <a:extLst>
              <a:ext uri="{FF2B5EF4-FFF2-40B4-BE49-F238E27FC236}">
                <a16:creationId xmlns:a16="http://schemas.microsoft.com/office/drawing/2014/main" id="{54E1C7A5-0932-454F-8B90-B6D8F5C71C61}"/>
              </a:ext>
            </a:extLst>
          </p:cNvPr>
          <p:cNvSpPr txBox="1"/>
          <p:nvPr/>
        </p:nvSpPr>
        <p:spPr>
          <a:xfrm>
            <a:off x="484085" y="238616"/>
            <a:ext cx="1559882"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rPr>
              <a:t>Results</a:t>
            </a:r>
            <a:endParaRPr lang="it-IT" sz="2800" dirty="0">
              <a:solidFill>
                <a:srgbClr val="002060"/>
              </a:solidFill>
              <a:latin typeface="Avenir Next" panose="020B0503020202020204" pitchFamily="34" charset="0"/>
            </a:endParaRPr>
          </a:p>
        </p:txBody>
      </p:sp>
      <p:sp>
        <p:nvSpPr>
          <p:cNvPr id="24" name="CasellaDiTesto 23">
            <a:extLst>
              <a:ext uri="{FF2B5EF4-FFF2-40B4-BE49-F238E27FC236}">
                <a16:creationId xmlns:a16="http://schemas.microsoft.com/office/drawing/2014/main" id="{CB120F9F-69A6-C04E-BD8A-1289EB621E26}"/>
              </a:ext>
            </a:extLst>
          </p:cNvPr>
          <p:cNvSpPr txBox="1"/>
          <p:nvPr/>
        </p:nvSpPr>
        <p:spPr>
          <a:xfrm>
            <a:off x="3198878" y="2737585"/>
            <a:ext cx="5746817" cy="276999"/>
          </a:xfrm>
          <a:prstGeom prst="rect">
            <a:avLst/>
          </a:prstGeom>
          <a:noFill/>
        </p:spPr>
        <p:txBody>
          <a:bodyPr wrap="square" rtlCol="0">
            <a:spAutoFit/>
          </a:bodyPr>
          <a:lstStyle/>
          <a:p>
            <a:r>
              <a:rPr lang="it-IT" sz="1200" i="1" dirty="0" err="1">
                <a:latin typeface="Avenir Next" panose="020B0503020202020204" pitchFamily="34" charset="0"/>
              </a:rPr>
              <a:t>Table</a:t>
            </a:r>
            <a:r>
              <a:rPr lang="it-IT" sz="1200" i="1" dirty="0">
                <a:latin typeface="Avenir Next" panose="020B0503020202020204" pitchFamily="34" charset="0"/>
              </a:rPr>
              <a:t>: Time (in </a:t>
            </a:r>
            <a:r>
              <a:rPr lang="it-IT" sz="1200" i="1" dirty="0" err="1">
                <a:latin typeface="Avenir Next" panose="020B0503020202020204" pitchFamily="34" charset="0"/>
              </a:rPr>
              <a:t>seconds</a:t>
            </a:r>
            <a:r>
              <a:rPr lang="it-IT" sz="1200" i="1" dirty="0">
                <a:latin typeface="Avenir Next" panose="020B0503020202020204" pitchFamily="34" charset="0"/>
              </a:rPr>
              <a:t>) </a:t>
            </a:r>
            <a:r>
              <a:rPr lang="it-IT" sz="1200" i="1" dirty="0" err="1">
                <a:latin typeface="Avenir Next" panose="020B0503020202020204" pitchFamily="34" charset="0"/>
              </a:rPr>
              <a:t>taken</a:t>
            </a:r>
            <a:r>
              <a:rPr lang="it-IT" sz="1200" i="1" dirty="0">
                <a:latin typeface="Avenir Next" panose="020B0503020202020204" pitchFamily="34" charset="0"/>
              </a:rPr>
              <a:t> to </a:t>
            </a:r>
            <a:r>
              <a:rPr lang="it-IT" sz="1200" i="1" dirty="0" err="1">
                <a:latin typeface="Avenir Next" panose="020B0503020202020204" pitchFamily="34" charset="0"/>
              </a:rPr>
              <a:t>perform</a:t>
            </a:r>
            <a:r>
              <a:rPr lang="it-IT" sz="1200" i="1" dirty="0">
                <a:latin typeface="Avenir Next" panose="020B0503020202020204" pitchFamily="34" charset="0"/>
              </a:rPr>
              <a:t> the task </a:t>
            </a:r>
            <a:r>
              <a:rPr lang="it-IT" sz="1200" i="1" dirty="0" err="1">
                <a:latin typeface="Avenir Next" panose="020B0503020202020204" pitchFamily="34" charset="0"/>
              </a:rPr>
              <a:t>using</a:t>
            </a:r>
            <a:r>
              <a:rPr lang="it-IT" sz="1200" i="1" dirty="0">
                <a:latin typeface="Avenir Next" panose="020B0503020202020204" pitchFamily="34" charset="0"/>
              </a:rPr>
              <a:t> </a:t>
            </a:r>
            <a:r>
              <a:rPr lang="it-IT" sz="1200" i="1" dirty="0" err="1">
                <a:latin typeface="Avenir Next" panose="020B0503020202020204" pitchFamily="34" charset="0"/>
              </a:rPr>
              <a:t>two</a:t>
            </a:r>
            <a:r>
              <a:rPr lang="it-IT" sz="1200" i="1" dirty="0">
                <a:latin typeface="Avenir Next" panose="020B0503020202020204" pitchFamily="34" charset="0"/>
              </a:rPr>
              <a:t> </a:t>
            </a:r>
            <a:r>
              <a:rPr lang="it-IT" sz="1200" i="1" dirty="0" err="1">
                <a:latin typeface="Avenir Next" panose="020B0503020202020204" pitchFamily="34" charset="0"/>
              </a:rPr>
              <a:t>different</a:t>
            </a:r>
            <a:r>
              <a:rPr lang="it-IT" sz="1200" i="1" dirty="0">
                <a:latin typeface="Avenir Next" panose="020B0503020202020204" pitchFamily="34" charset="0"/>
              </a:rPr>
              <a:t> </a:t>
            </a:r>
            <a:r>
              <a:rPr lang="it-IT" sz="1200" i="1" dirty="0" err="1">
                <a:latin typeface="Avenir Next" panose="020B0503020202020204" pitchFamily="34" charset="0"/>
              </a:rPr>
              <a:t>interfaces</a:t>
            </a:r>
            <a:r>
              <a:rPr lang="it-IT" sz="1200" i="1" dirty="0">
                <a:latin typeface="Avenir Next" panose="020B0503020202020204" pitchFamily="34" charset="0"/>
              </a:rPr>
              <a:t>.</a:t>
            </a:r>
          </a:p>
        </p:txBody>
      </p:sp>
      <p:sp>
        <p:nvSpPr>
          <p:cNvPr id="25" name="CasellaDiTesto 24">
            <a:extLst>
              <a:ext uri="{FF2B5EF4-FFF2-40B4-BE49-F238E27FC236}">
                <a16:creationId xmlns:a16="http://schemas.microsoft.com/office/drawing/2014/main" id="{65EE7BC7-4E2D-7246-87B3-1AC13CE1A318}"/>
              </a:ext>
            </a:extLst>
          </p:cNvPr>
          <p:cNvSpPr txBox="1"/>
          <p:nvPr/>
        </p:nvSpPr>
        <p:spPr>
          <a:xfrm>
            <a:off x="2729312" y="6096164"/>
            <a:ext cx="6216383"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it-IT" sz="1400" dirty="0" err="1">
                <a:latin typeface="Avenir Next" panose="020B0503020202020204" pitchFamily="34" charset="0"/>
              </a:rPr>
              <a:t>Since</a:t>
            </a:r>
            <a:r>
              <a:rPr lang="it-IT" sz="1400" dirty="0">
                <a:latin typeface="Avenir Next" panose="020B0503020202020204" pitchFamily="34" charset="0"/>
              </a:rPr>
              <a:t> </a:t>
            </a:r>
            <a:r>
              <a:rPr lang="it-IT" sz="1400" b="1" dirty="0" err="1">
                <a:latin typeface="Avenir Next" panose="020B0503020202020204" pitchFamily="34" charset="0"/>
              </a:rPr>
              <a:t>F</a:t>
            </a:r>
            <a:r>
              <a:rPr lang="it-IT" sz="1400" b="1" dirty="0">
                <a:latin typeface="Avenir Next" panose="020B0503020202020204" pitchFamily="34" charset="0"/>
              </a:rPr>
              <a:t> &gt; </a:t>
            </a:r>
            <a:r>
              <a:rPr lang="it-IT" sz="1400" b="1" dirty="0" err="1">
                <a:latin typeface="Avenir Next" panose="020B0503020202020204" pitchFamily="34" charset="0"/>
              </a:rPr>
              <a:t>F</a:t>
            </a:r>
            <a:r>
              <a:rPr lang="it-IT" sz="1400" b="1" dirty="0">
                <a:latin typeface="Avenir Next" panose="020B0503020202020204" pitchFamily="34" charset="0"/>
              </a:rPr>
              <a:t> </a:t>
            </a:r>
            <a:r>
              <a:rPr lang="it-IT" sz="1400" b="1" dirty="0" err="1">
                <a:latin typeface="Avenir Next" panose="020B0503020202020204" pitchFamily="34" charset="0"/>
              </a:rPr>
              <a:t>crit</a:t>
            </a:r>
            <a:r>
              <a:rPr lang="it-IT" sz="1400" b="1" dirty="0">
                <a:latin typeface="Avenir Next" panose="020B0503020202020204" pitchFamily="34" charset="0"/>
              </a:rPr>
              <a:t> </a:t>
            </a:r>
            <a:r>
              <a:rPr lang="it-IT" sz="1400" dirty="0">
                <a:latin typeface="Avenir Next" panose="020B0503020202020204" pitchFamily="34" charset="0"/>
              </a:rPr>
              <a:t>(i.e. 6,27912901 &gt; 4,41387342), the </a:t>
            </a:r>
            <a:r>
              <a:rPr lang="it-IT" sz="1400" dirty="0" err="1">
                <a:latin typeface="Avenir Next" panose="020B0503020202020204" pitchFamily="34" charset="0"/>
              </a:rPr>
              <a:t>null</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can be </a:t>
            </a:r>
            <a:r>
              <a:rPr lang="it-IT" sz="1400" dirty="0" err="1">
                <a:latin typeface="Avenir Next" panose="020B0503020202020204" pitchFamily="34" charset="0"/>
              </a:rPr>
              <a:t>rejected</a:t>
            </a:r>
            <a:r>
              <a:rPr lang="it-IT" sz="1400" dirty="0">
                <a:latin typeface="Avenir Next" panose="020B0503020202020204" pitchFamily="34" charset="0"/>
              </a:rPr>
              <a:t> and </a:t>
            </a:r>
            <a:r>
              <a:rPr lang="it-IT" sz="1400" dirty="0" err="1">
                <a:latin typeface="Avenir Next" panose="020B0503020202020204" pitchFamily="34" charset="0"/>
              </a:rPr>
              <a:t>our</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true</a:t>
            </a:r>
            <a:r>
              <a:rPr lang="it-IT" sz="1400" dirty="0">
                <a:latin typeface="Avenir Next" panose="020B0503020202020204" pitchFamily="34" charset="0"/>
              </a:rPr>
              <a:t>.</a:t>
            </a:r>
          </a:p>
        </p:txBody>
      </p:sp>
    </p:spTree>
    <p:extLst>
      <p:ext uri="{BB962C8B-B14F-4D97-AF65-F5344CB8AC3E}">
        <p14:creationId xmlns:p14="http://schemas.microsoft.com/office/powerpoint/2010/main" val="35371374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706762D7-A80B-724E-B827-A8F824DC48CD}"/>
              </a:ext>
            </a:extLst>
          </p:cNvPr>
          <p:cNvSpPr txBox="1"/>
          <p:nvPr/>
        </p:nvSpPr>
        <p:spPr>
          <a:xfrm>
            <a:off x="198581" y="205254"/>
            <a:ext cx="10251046" cy="461665"/>
          </a:xfrm>
          <a:prstGeom prst="rect">
            <a:avLst/>
          </a:prstGeom>
          <a:noFill/>
        </p:spPr>
        <p:txBody>
          <a:bodyPr wrap="square" rtlCol="0">
            <a:spAutoFit/>
          </a:bodyPr>
          <a:lstStyle/>
          <a:p>
            <a:r>
              <a:rPr lang="it-IT" sz="2400" b="1" dirty="0" err="1">
                <a:solidFill>
                  <a:srgbClr val="002060"/>
                </a:solidFill>
                <a:latin typeface="Avenir Next" panose="020B0503020202020204" pitchFamily="34" charset="0"/>
                <a:ea typeface="Palatino" pitchFamily="2" charset="77"/>
              </a:rPr>
              <a:t>Controlled</a:t>
            </a:r>
            <a:r>
              <a:rPr lang="it-IT" sz="2400" b="1" dirty="0">
                <a:solidFill>
                  <a:srgbClr val="002060"/>
                </a:solidFill>
                <a:latin typeface="Avenir Next" panose="020B0503020202020204" pitchFamily="34" charset="0"/>
                <a:ea typeface="Palatino" pitchFamily="2" charset="77"/>
              </a:rPr>
              <a:t> Experiment (ANOVA): Open a </a:t>
            </a:r>
            <a:r>
              <a:rPr lang="it-IT" sz="2400" b="1" dirty="0" err="1">
                <a:solidFill>
                  <a:srgbClr val="002060"/>
                </a:solidFill>
                <a:latin typeface="Avenir Next" panose="020B0503020202020204" pitchFamily="34" charset="0"/>
                <a:ea typeface="Palatino" pitchFamily="2" charset="77"/>
              </a:rPr>
              <a:t>course’s</a:t>
            </a:r>
            <a:r>
              <a:rPr lang="it-IT" sz="2400" b="1" dirty="0">
                <a:solidFill>
                  <a:srgbClr val="002060"/>
                </a:solidFill>
                <a:latin typeface="Avenir Next" panose="020B0503020202020204" pitchFamily="34" charset="0"/>
                <a:ea typeface="Palatino" pitchFamily="2" charset="77"/>
              </a:rPr>
              <a:t> </a:t>
            </a:r>
            <a:r>
              <a:rPr lang="it-IT" sz="2400" b="1" dirty="0" err="1">
                <a:solidFill>
                  <a:srgbClr val="002060"/>
                </a:solidFill>
                <a:latin typeface="Avenir Next" panose="020B0503020202020204" pitchFamily="34" charset="0"/>
                <a:ea typeface="Palatino" pitchFamily="2" charset="77"/>
              </a:rPr>
              <a:t>details</a:t>
            </a:r>
            <a:endParaRPr lang="it-IT" sz="2400" b="1" dirty="0">
              <a:solidFill>
                <a:srgbClr val="002060"/>
              </a:solidFill>
              <a:latin typeface="Avenir Next" panose="020B0503020202020204" pitchFamily="34" charset="0"/>
              <a:ea typeface="Palatino" pitchFamily="2" charset="77"/>
            </a:endParaRPr>
          </a:p>
        </p:txBody>
      </p:sp>
      <p:sp>
        <p:nvSpPr>
          <p:cNvPr id="4" name="CasellaDiTesto 3">
            <a:extLst>
              <a:ext uri="{FF2B5EF4-FFF2-40B4-BE49-F238E27FC236}">
                <a16:creationId xmlns:a16="http://schemas.microsoft.com/office/drawing/2014/main" id="{8F089286-E6EB-5A41-9501-17365D122118}"/>
              </a:ext>
            </a:extLst>
          </p:cNvPr>
          <p:cNvSpPr txBox="1"/>
          <p:nvPr/>
        </p:nvSpPr>
        <p:spPr>
          <a:xfrm>
            <a:off x="1758462" y="-70338"/>
            <a:ext cx="184731" cy="369332"/>
          </a:xfrm>
          <a:prstGeom prst="rect">
            <a:avLst/>
          </a:prstGeom>
          <a:noFill/>
        </p:spPr>
        <p:txBody>
          <a:bodyPr wrap="none" rtlCol="0">
            <a:spAutoFit/>
          </a:bodyPr>
          <a:lstStyle/>
          <a:p>
            <a:endParaRPr lang="it-IT" dirty="0"/>
          </a:p>
        </p:txBody>
      </p:sp>
      <p:sp>
        <p:nvSpPr>
          <p:cNvPr id="6" name="Rettangolo 5">
            <a:extLst>
              <a:ext uri="{FF2B5EF4-FFF2-40B4-BE49-F238E27FC236}">
                <a16:creationId xmlns:a16="http://schemas.microsoft.com/office/drawing/2014/main" id="{66C11388-3D2F-2647-9509-38520B4CFA46}"/>
              </a:ext>
            </a:extLst>
          </p:cNvPr>
          <p:cNvSpPr/>
          <p:nvPr/>
        </p:nvSpPr>
        <p:spPr>
          <a:xfrm>
            <a:off x="407900" y="1078010"/>
            <a:ext cx="8526780" cy="5170646"/>
          </a:xfrm>
          <a:prstGeom prst="rect">
            <a:avLst/>
          </a:prstGeom>
        </p:spPr>
        <p:txBody>
          <a:bodyPr wrap="square">
            <a:spAutoFit/>
          </a:bodyPr>
          <a:lstStyle/>
          <a:p>
            <a:r>
              <a:rPr lang="it-IT" b="1" dirty="0">
                <a:solidFill>
                  <a:srgbClr val="0070C0"/>
                </a:solidFill>
                <a:latin typeface="Avenir Next" panose="020B0503020202020204" pitchFamily="34" charset="0"/>
              </a:rPr>
              <a:t>Task: </a:t>
            </a:r>
            <a:r>
              <a:rPr lang="it-IT" sz="1600" dirty="0">
                <a:latin typeface="Avenir Next" panose="020B0503020202020204" pitchFamily="34" charset="0"/>
              </a:rPr>
              <a:t>the user </a:t>
            </a:r>
            <a:r>
              <a:rPr lang="it-IT" sz="1600" dirty="0" err="1">
                <a:latin typeface="Avenir Next" panose="020B0503020202020204" pitchFamily="34" charset="0"/>
              </a:rPr>
              <a:t>wants</a:t>
            </a:r>
            <a:r>
              <a:rPr lang="it-IT" sz="1600" dirty="0">
                <a:latin typeface="Avenir Next" panose="020B0503020202020204" pitchFamily="34" charset="0"/>
              </a:rPr>
              <a:t> to </a:t>
            </a:r>
            <a:r>
              <a:rPr lang="it-IT" sz="1600" dirty="0" err="1">
                <a:latin typeface="Avenir Next" panose="020B0503020202020204" pitchFamily="34" charset="0"/>
              </a:rPr>
              <a:t>see</a:t>
            </a:r>
            <a:r>
              <a:rPr lang="it-IT" sz="1600" dirty="0">
                <a:latin typeface="Avenir Next" panose="020B0503020202020204" pitchFamily="34" charset="0"/>
              </a:rPr>
              <a:t> </a:t>
            </a:r>
            <a:r>
              <a:rPr lang="it-IT" sz="1600" dirty="0" err="1">
                <a:latin typeface="Avenir Next" panose="020B0503020202020204" pitchFamily="34" charset="0"/>
              </a:rPr>
              <a:t>course’s</a:t>
            </a:r>
            <a:r>
              <a:rPr lang="it-IT" sz="1600" dirty="0">
                <a:latin typeface="Avenir Next" panose="020B0503020202020204" pitchFamily="34" charset="0"/>
              </a:rPr>
              <a:t> </a:t>
            </a:r>
            <a:r>
              <a:rPr lang="it-IT" sz="1600" dirty="0" err="1">
                <a:latin typeface="Avenir Next" panose="020B0503020202020204" pitchFamily="34" charset="0"/>
              </a:rPr>
              <a:t>details</a:t>
            </a:r>
            <a:r>
              <a:rPr lang="it-IT" sz="1600" dirty="0">
                <a:latin typeface="Avenir Next" panose="020B0503020202020204" pitchFamily="34" charset="0"/>
              </a:rPr>
              <a:t> (</a:t>
            </a:r>
            <a:r>
              <a:rPr lang="it-IT" sz="1600" dirty="0" err="1">
                <a:latin typeface="Avenir Next" panose="020B0503020202020204" pitchFamily="34" charset="0"/>
              </a:rPr>
              <a:t>eg</a:t>
            </a:r>
            <a:r>
              <a:rPr lang="it-IT" sz="1600" dirty="0">
                <a:latin typeface="Avenir Next" panose="020B0503020202020204" pitchFamily="34" charset="0"/>
              </a:rPr>
              <a:t>.: </a:t>
            </a:r>
            <a:r>
              <a:rPr lang="it-IT" sz="1600" dirty="0" err="1">
                <a:latin typeface="Avenir Next" panose="020B0503020202020204" pitchFamily="34" charset="0"/>
              </a:rPr>
              <a:t>lessons’s</a:t>
            </a:r>
            <a:r>
              <a:rPr lang="it-IT" sz="1600" dirty="0">
                <a:latin typeface="Avenir Next" panose="020B0503020202020204" pitchFamily="34" charset="0"/>
              </a:rPr>
              <a:t> link, </a:t>
            </a:r>
            <a:r>
              <a:rPr lang="it-IT" sz="1600" dirty="0" err="1">
                <a:latin typeface="Avenir Next" panose="020B0503020202020204" pitchFamily="34" charset="0"/>
              </a:rPr>
              <a:t>reference</a:t>
            </a:r>
            <a:r>
              <a:rPr lang="it-IT" sz="1600" dirty="0">
                <a:latin typeface="Avenir Next" panose="020B0503020202020204" pitchFamily="34" charset="0"/>
              </a:rPr>
              <a:t> web page, etc...)</a:t>
            </a:r>
          </a:p>
          <a:p>
            <a:endParaRPr lang="it-IT" sz="1600" dirty="0">
              <a:latin typeface="Avenir Next" panose="020B0503020202020204" pitchFamily="34" charset="0"/>
            </a:endParaRPr>
          </a:p>
          <a:p>
            <a:endParaRPr lang="it-IT" sz="1600" b="1" dirty="0">
              <a:solidFill>
                <a:srgbClr val="0070C0"/>
              </a:solidFill>
              <a:latin typeface="Avenir Next" panose="020B0503020202020204" pitchFamily="34" charset="0"/>
            </a:endParaRPr>
          </a:p>
          <a:p>
            <a:r>
              <a:rPr lang="it-IT" b="1" dirty="0" err="1">
                <a:solidFill>
                  <a:srgbClr val="0070C0"/>
                </a:solidFill>
                <a:latin typeface="Avenir Next" panose="020B0503020202020204" pitchFamily="34" charset="0"/>
              </a:rPr>
              <a:t>Participants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a:latin typeface="Avenir Next" panose="020B0503020202020204" pitchFamily="34" charset="0"/>
              </a:rPr>
              <a:t>20 </a:t>
            </a:r>
            <a:r>
              <a:rPr lang="it-IT" sz="1600" dirty="0" err="1">
                <a:latin typeface="Avenir Next" panose="020B0503020202020204" pitchFamily="34" charset="0"/>
              </a:rPr>
              <a:t>people</a:t>
            </a:r>
            <a:r>
              <a:rPr lang="it-IT" sz="1600" dirty="0">
                <a:latin typeface="Avenir Next" panose="020B0503020202020204" pitchFamily="34" charset="0"/>
              </a:rPr>
              <a:t> (in a </a:t>
            </a:r>
            <a:r>
              <a:rPr lang="it-IT" sz="1600" dirty="0" err="1">
                <a:latin typeface="Avenir Next" panose="020B0503020202020204" pitchFamily="34" charset="0"/>
              </a:rPr>
              <a:t>range</a:t>
            </a:r>
            <a:r>
              <a:rPr lang="it-IT" sz="1600" dirty="0">
                <a:latin typeface="Avenir Next" panose="020B0503020202020204" pitchFamily="34" charset="0"/>
              </a:rPr>
              <a:t> of </a:t>
            </a:r>
            <a:r>
              <a:rPr lang="it-IT" sz="1600" dirty="0" err="1">
                <a:latin typeface="Avenir Next" panose="020B0503020202020204" pitchFamily="34" charset="0"/>
              </a:rPr>
              <a:t>age</a:t>
            </a:r>
            <a:r>
              <a:rPr lang="it-IT" sz="1600" dirty="0">
                <a:latin typeface="Avenir Next" panose="020B0503020202020204" pitchFamily="34" charset="0"/>
              </a:rPr>
              <a:t> </a:t>
            </a:r>
            <a:r>
              <a:rPr lang="it-IT" sz="1600" dirty="0" err="1">
                <a:latin typeface="Avenir Next" panose="020B0503020202020204" pitchFamily="34" charset="0"/>
              </a:rPr>
              <a:t>between</a:t>
            </a:r>
            <a:r>
              <a:rPr lang="it-IT" sz="1600" dirty="0">
                <a:latin typeface="Avenir Next" panose="020B0503020202020204" pitchFamily="34" charset="0"/>
              </a:rPr>
              <a:t> 19-25 </a:t>
            </a:r>
            <a:r>
              <a:rPr lang="it-IT" sz="1600" dirty="0" err="1">
                <a:latin typeface="Avenir Next" panose="020B0503020202020204" pitchFamily="34" charset="0"/>
              </a:rPr>
              <a:t>years</a:t>
            </a:r>
            <a:r>
              <a:rPr lang="it-IT" sz="1600" dirty="0">
                <a:latin typeface="Avenir Next" panose="020B0503020202020204" pitchFamily="34" charset="0"/>
              </a:rPr>
              <a:t> </a:t>
            </a:r>
            <a:r>
              <a:rPr lang="it-IT" sz="1600" dirty="0" err="1">
                <a:latin typeface="Avenir Next" panose="020B0503020202020204" pitchFamily="34" charset="0"/>
              </a:rPr>
              <a:t>old</a:t>
            </a:r>
            <a:r>
              <a:rPr lang="it-IT" sz="1600" dirty="0">
                <a:latin typeface="Avenir Next" panose="020B0503020202020204" pitchFamily="34" charset="0"/>
              </a:rPr>
              <a:t> </a:t>
            </a:r>
            <a:r>
              <a:rPr lang="it-IT" sz="1600" dirty="0" err="1">
                <a:latin typeface="Avenir Next" panose="020B0503020202020204" pitchFamily="34" charset="0"/>
              </a:rPr>
              <a:t>according</a:t>
            </a:r>
            <a:r>
              <a:rPr lang="it-IT" sz="1600" dirty="0">
                <a:latin typeface="Avenir Next" panose="020B0503020202020204" pitchFamily="34" charset="0"/>
              </a:rPr>
              <a:t> to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profiles</a:t>
            </a:r>
            <a:r>
              <a:rPr lang="it-IT" sz="1600" dirty="0">
                <a:latin typeface="Avenir Next" panose="020B0503020202020204" pitchFamily="34" charset="0"/>
              </a:rPr>
              <a:t>)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Variables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Independent</a:t>
            </a:r>
            <a:r>
              <a:rPr lang="it-IT" sz="1600" dirty="0">
                <a:latin typeface="Avenir Next" panose="020B0503020202020204" pitchFamily="34" charset="0"/>
              </a:rPr>
              <a:t>: the </a:t>
            </a:r>
            <a:r>
              <a:rPr lang="it-IT" sz="1600" dirty="0" err="1">
                <a:latin typeface="Avenir Next" panose="020B0503020202020204" pitchFamily="34" charset="0"/>
              </a:rPr>
              <a:t>two</a:t>
            </a:r>
            <a:r>
              <a:rPr lang="it-IT" sz="1600" dirty="0">
                <a:latin typeface="Avenir Next" panose="020B0503020202020204" pitchFamily="34" charset="0"/>
              </a:rPr>
              <a:t> </a:t>
            </a:r>
            <a:r>
              <a:rPr lang="it-IT" sz="1600" dirty="0" err="1">
                <a:latin typeface="Avenir Next" panose="020B0503020202020204" pitchFamily="34" charset="0"/>
              </a:rPr>
              <a:t>interfaces</a:t>
            </a:r>
            <a:r>
              <a:rPr lang="it-IT" sz="1600" dirty="0">
                <a:latin typeface="Avenir Next" panose="020B0503020202020204" pitchFamily="34" charset="0"/>
              </a:rPr>
              <a:t> </a:t>
            </a:r>
          </a:p>
          <a:p>
            <a:r>
              <a:rPr lang="it-IT" sz="1600" dirty="0">
                <a:latin typeface="Avenir Next" panose="020B0503020202020204" pitchFamily="34" charset="0"/>
              </a:rPr>
              <a:t>	• </a:t>
            </a:r>
            <a:r>
              <a:rPr lang="it-IT" sz="1600" dirty="0" err="1">
                <a:latin typeface="Avenir Next" panose="020B0503020202020204" pitchFamily="34" charset="0"/>
              </a:rPr>
              <a:t>Dependent</a:t>
            </a:r>
            <a:r>
              <a:rPr lang="it-IT" sz="1600" dirty="0">
                <a:latin typeface="Avenir Next" panose="020B0503020202020204" pitchFamily="34" charset="0"/>
              </a:rPr>
              <a:t>: the time in </a:t>
            </a:r>
            <a:r>
              <a:rPr lang="it-IT" sz="1600" dirty="0" err="1">
                <a:latin typeface="Avenir Next" panose="020B0503020202020204" pitchFamily="34" charset="0"/>
              </a:rPr>
              <a:t>seconds</a:t>
            </a:r>
            <a:r>
              <a:rPr lang="it-IT" sz="1600" dirty="0">
                <a:latin typeface="Avenir Next" panose="020B0503020202020204" pitchFamily="34" charset="0"/>
              </a:rPr>
              <a:t> to </a:t>
            </a:r>
            <a:r>
              <a:rPr lang="it-IT" sz="1600" dirty="0" err="1">
                <a:latin typeface="Avenir Next" panose="020B0503020202020204" pitchFamily="34" charset="0"/>
              </a:rPr>
              <a:t>execute</a:t>
            </a:r>
            <a:r>
              <a:rPr lang="it-IT" sz="1600" dirty="0">
                <a:latin typeface="Avenir Next" panose="020B0503020202020204" pitchFamily="34" charset="0"/>
              </a:rPr>
              <a:t> the task </a:t>
            </a:r>
          </a:p>
          <a:p>
            <a:endParaRPr lang="it-IT" sz="1600" dirty="0">
              <a:latin typeface="Avenir Next" panose="020B0503020202020204" pitchFamily="34" charset="0"/>
            </a:endParaRPr>
          </a:p>
          <a:p>
            <a:endParaRPr lang="it-IT" sz="1600" dirty="0">
              <a:latin typeface="Avenir Next" panose="020B0503020202020204" pitchFamily="34" charset="0"/>
            </a:endParaRPr>
          </a:p>
          <a:p>
            <a:r>
              <a:rPr lang="it-IT" b="1" dirty="0" err="1">
                <a:solidFill>
                  <a:srgbClr val="0070C0"/>
                </a:solidFill>
                <a:latin typeface="Avenir Next" panose="020B0503020202020204" pitchFamily="34" charset="0"/>
              </a:rPr>
              <a:t>Hypothesis</a:t>
            </a:r>
            <a:r>
              <a:rPr lang="it-IT" b="1" dirty="0">
                <a:solidFill>
                  <a:srgbClr val="0070C0"/>
                </a:solidFill>
                <a:latin typeface="Avenir Next" panose="020B0503020202020204" pitchFamily="34" charset="0"/>
              </a:rPr>
              <a:t>:</a:t>
            </a:r>
            <a:r>
              <a:rPr lang="it-IT" dirty="0">
                <a:latin typeface="Avenir Next" panose="020B0503020202020204" pitchFamily="34" charset="0"/>
              </a:rPr>
              <a:t> </a:t>
            </a:r>
            <a:r>
              <a:rPr lang="it-IT" sz="1600" dirty="0" err="1">
                <a:latin typeface="Avenir Next" panose="020B0503020202020204" pitchFamily="34" charset="0"/>
              </a:rPr>
              <a:t>user</a:t>
            </a:r>
            <a:r>
              <a:rPr lang="it-IT" sz="1600" dirty="0">
                <a:latin typeface="Avenir Next" panose="020B0503020202020204" pitchFamily="34" charset="0"/>
              </a:rPr>
              <a:t> </a:t>
            </a:r>
            <a:r>
              <a:rPr lang="it-IT" sz="1600" dirty="0" err="1">
                <a:latin typeface="Avenir Next" panose="020B0503020202020204" pitchFamily="34" charset="0"/>
              </a:rPr>
              <a:t>will</a:t>
            </a:r>
            <a:r>
              <a:rPr lang="it-IT" sz="1600" dirty="0">
                <a:latin typeface="Avenir Next" panose="020B0503020202020204" pitchFamily="34" charset="0"/>
              </a:rPr>
              <a:t> complete the task in </a:t>
            </a:r>
            <a:r>
              <a:rPr lang="it-IT" sz="1600" dirty="0" err="1">
                <a:latin typeface="Avenir Next" panose="020B0503020202020204" pitchFamily="34" charset="0"/>
              </a:rPr>
              <a:t>less</a:t>
            </a:r>
            <a:r>
              <a:rPr lang="it-IT" sz="1600" dirty="0">
                <a:latin typeface="Avenir Next" panose="020B0503020202020204" pitchFamily="34" charset="0"/>
              </a:rPr>
              <a:t> time </a:t>
            </a:r>
            <a:r>
              <a:rPr lang="it-IT" sz="1600" dirty="0" err="1">
                <a:latin typeface="Avenir Next" panose="020B0503020202020204" pitchFamily="34" charset="0"/>
              </a:rPr>
              <a:t>using</a:t>
            </a:r>
            <a:r>
              <a:rPr lang="it-IT" sz="1600" dirty="0">
                <a:latin typeface="Avenir Next" panose="020B0503020202020204" pitchFamily="34" charset="0"/>
              </a:rPr>
              <a:t> the first </a:t>
            </a:r>
            <a:r>
              <a:rPr lang="it-IT" sz="1600" dirty="0" err="1">
                <a:latin typeface="Avenir Next" panose="020B0503020202020204" pitchFamily="34" charset="0"/>
              </a:rPr>
              <a:t>interface</a:t>
            </a:r>
            <a:r>
              <a:rPr lang="it-IT" sz="1600" dirty="0">
                <a:latin typeface="Avenir Next" panose="020B0503020202020204" pitchFamily="34" charset="0"/>
              </a:rPr>
              <a:t> </a:t>
            </a:r>
            <a:r>
              <a:rPr lang="it-IT" sz="1600" dirty="0" err="1">
                <a:latin typeface="Avenir Next" panose="020B0503020202020204" pitchFamily="34" charset="0"/>
              </a:rPr>
              <a:t>rather</a:t>
            </a:r>
            <a:r>
              <a:rPr lang="it-IT" sz="1600" dirty="0">
                <a:latin typeface="Avenir Next" panose="020B0503020202020204" pitchFamily="34" charset="0"/>
              </a:rPr>
              <a:t> </a:t>
            </a:r>
            <a:r>
              <a:rPr lang="it-IT" sz="1600" dirty="0" err="1">
                <a:latin typeface="Avenir Next" panose="020B0503020202020204" pitchFamily="34" charset="0"/>
              </a:rPr>
              <a:t>than</a:t>
            </a:r>
            <a:r>
              <a:rPr lang="it-IT" sz="1600" dirty="0">
                <a:latin typeface="Avenir Next" panose="020B0503020202020204" pitchFamily="34" charset="0"/>
              </a:rPr>
              <a:t> the </a:t>
            </a:r>
            <a:r>
              <a:rPr lang="it-IT" sz="1600" dirty="0" err="1">
                <a:latin typeface="Avenir Next" panose="020B0503020202020204" pitchFamily="34" charset="0"/>
              </a:rPr>
              <a:t>second</a:t>
            </a:r>
            <a:r>
              <a:rPr lang="it-IT" sz="1600" dirty="0">
                <a:latin typeface="Avenir Next" panose="020B0503020202020204" pitchFamily="34" charset="0"/>
              </a:rPr>
              <a:t> </a:t>
            </a:r>
            <a:r>
              <a:rPr lang="it-IT" sz="1600" dirty="0" err="1">
                <a:latin typeface="Avenir Next" panose="020B0503020202020204" pitchFamily="34" charset="0"/>
              </a:rPr>
              <a:t>one</a:t>
            </a:r>
            <a:r>
              <a:rPr lang="it-IT" sz="1600" dirty="0">
                <a:latin typeface="Avenir Next" panose="020B0503020202020204" pitchFamily="34" charset="0"/>
              </a:rPr>
              <a:t>.</a:t>
            </a:r>
          </a:p>
          <a:p>
            <a:endParaRPr lang="it-IT" sz="1600" dirty="0">
              <a:latin typeface="Avenir Next" panose="020B0503020202020204" pitchFamily="34" charset="0"/>
            </a:endParaRPr>
          </a:p>
          <a:p>
            <a:r>
              <a:rPr lang="it-IT" altLang="it-IT" sz="1600" dirty="0">
                <a:latin typeface="Avenir Next" panose="020B0503020202020204" pitchFamily="34" charset="0"/>
              </a:rPr>
              <a:t>The </a:t>
            </a:r>
            <a:r>
              <a:rPr lang="it-IT" altLang="it-IT" sz="1600" dirty="0" err="1">
                <a:latin typeface="Avenir Next" panose="020B0503020202020204" pitchFamily="34" charset="0"/>
              </a:rPr>
              <a:t>null</a:t>
            </a:r>
            <a:r>
              <a:rPr lang="it-IT" altLang="it-IT" sz="1600" dirty="0">
                <a:latin typeface="Avenir Next" panose="020B0503020202020204" pitchFamily="34" charset="0"/>
              </a:rPr>
              <a:t> </a:t>
            </a:r>
            <a:r>
              <a:rPr lang="it-IT" altLang="it-IT" sz="1600" dirty="0" err="1">
                <a:latin typeface="Avenir Next" panose="020B0503020202020204" pitchFamily="34" charset="0"/>
              </a:rPr>
              <a:t>hypothesis</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that</a:t>
            </a:r>
            <a:r>
              <a:rPr lang="it-IT" altLang="it-IT" sz="1600" dirty="0">
                <a:latin typeface="Avenir Next" panose="020B0503020202020204" pitchFamily="34" charset="0"/>
              </a:rPr>
              <a:t> </a:t>
            </a:r>
            <a:r>
              <a:rPr lang="it-IT" altLang="it-IT" sz="1600" dirty="0" err="1">
                <a:latin typeface="Avenir Next" panose="020B0503020202020204" pitchFamily="34" charset="0"/>
              </a:rPr>
              <a:t>there</a:t>
            </a:r>
            <a:r>
              <a:rPr lang="it-IT" altLang="it-IT" sz="1600" dirty="0">
                <a:latin typeface="Avenir Next" panose="020B0503020202020204" pitchFamily="34" charset="0"/>
              </a:rPr>
              <a:t> </a:t>
            </a:r>
            <a:r>
              <a:rPr lang="it-IT" altLang="it-IT" sz="1600" dirty="0" err="1">
                <a:latin typeface="Avenir Next" panose="020B0503020202020204" pitchFamily="34" charset="0"/>
              </a:rPr>
              <a:t>will</a:t>
            </a:r>
            <a:r>
              <a:rPr lang="it-IT" altLang="it-IT" sz="1600" dirty="0">
                <a:latin typeface="Avenir Next" panose="020B0503020202020204" pitchFamily="34" charset="0"/>
              </a:rPr>
              <a:t> be no </a:t>
            </a:r>
            <a:r>
              <a:rPr lang="it-IT" altLang="it-IT" sz="1600" dirty="0" err="1">
                <a:latin typeface="Avenir Next" panose="020B0503020202020204" pitchFamily="34" charset="0"/>
              </a:rPr>
              <a:t>difference</a:t>
            </a:r>
            <a:r>
              <a:rPr lang="it-IT" altLang="it-IT" sz="1600" dirty="0">
                <a:latin typeface="Avenir Next" panose="020B0503020202020204" pitchFamily="34" charset="0"/>
              </a:rPr>
              <a:t>  in </a:t>
            </a:r>
            <a:r>
              <a:rPr lang="it-IT" altLang="it-IT" sz="1600" dirty="0" err="1">
                <a:latin typeface="Avenir Next" panose="020B0503020202020204" pitchFamily="34" charset="0"/>
              </a:rPr>
              <a:t>terms</a:t>
            </a:r>
            <a:r>
              <a:rPr lang="it-IT" altLang="it-IT" sz="1600" dirty="0">
                <a:latin typeface="Avenir Next" panose="020B0503020202020204" pitchFamily="34" charset="0"/>
              </a:rPr>
              <a:t> of time </a:t>
            </a:r>
            <a:r>
              <a:rPr lang="it-IT" altLang="it-IT" sz="1600" dirty="0" err="1">
                <a:latin typeface="Avenir Next" panose="020B0503020202020204" pitchFamily="34" charset="0"/>
              </a:rPr>
              <a:t>between</a:t>
            </a:r>
            <a:r>
              <a:rPr lang="it-IT" altLang="it-IT" sz="1600" dirty="0">
                <a:latin typeface="Avenir Next" panose="020B0503020202020204" pitchFamily="34" charset="0"/>
              </a:rPr>
              <a:t> the first and the </a:t>
            </a:r>
            <a:r>
              <a:rPr lang="it-IT" altLang="it-IT" sz="1600" dirty="0" err="1">
                <a:latin typeface="Avenir Next" panose="020B0503020202020204" pitchFamily="34" charset="0"/>
              </a:rPr>
              <a:t>second</a:t>
            </a:r>
            <a:r>
              <a:rPr lang="it-IT" altLang="it-IT" sz="1600" dirty="0">
                <a:latin typeface="Avenir Next" panose="020B0503020202020204" pitchFamily="34" charset="0"/>
              </a:rPr>
              <a:t> </a:t>
            </a:r>
            <a:r>
              <a:rPr lang="it-IT" altLang="it-IT" sz="1600" dirty="0" err="1">
                <a:latin typeface="Avenir Next" panose="020B0503020202020204" pitchFamily="34" charset="0"/>
              </a:rPr>
              <a:t>interface</a:t>
            </a:r>
            <a:r>
              <a:rPr lang="it-IT" altLang="it-IT" sz="1600" dirty="0">
                <a:latin typeface="Avenir Next" panose="020B0503020202020204" pitchFamily="34" charset="0"/>
              </a:rPr>
              <a:t>.</a:t>
            </a:r>
          </a:p>
          <a:p>
            <a:endParaRPr lang="it-IT" altLang="it-IT" sz="1600" dirty="0">
              <a:latin typeface="Avenir Next" panose="020B0503020202020204" pitchFamily="34" charset="0"/>
            </a:endParaRPr>
          </a:p>
          <a:p>
            <a:endParaRPr lang="it-IT" altLang="it-IT" sz="1600" dirty="0">
              <a:latin typeface="Avenir Next" panose="020B0503020202020204" pitchFamily="34" charset="0"/>
            </a:endParaRPr>
          </a:p>
          <a:p>
            <a:r>
              <a:rPr lang="it-IT" b="1" dirty="0" err="1">
                <a:solidFill>
                  <a:srgbClr val="0070C0"/>
                </a:solidFill>
                <a:latin typeface="Avenir Next" panose="020B0503020202020204" pitchFamily="34" charset="0"/>
              </a:rPr>
              <a:t>Assumption</a:t>
            </a:r>
            <a:r>
              <a:rPr lang="it-IT" b="1" dirty="0">
                <a:solidFill>
                  <a:srgbClr val="0070C0"/>
                </a:solidFill>
                <a:latin typeface="Avenir Next" panose="020B0503020202020204" pitchFamily="34" charset="0"/>
              </a:rPr>
              <a:t>: </a:t>
            </a:r>
            <a:r>
              <a:rPr lang="it-IT" sz="1600" dirty="0" err="1">
                <a:latin typeface="Avenir Next" panose="020B0503020202020204" pitchFamily="34" charset="0"/>
              </a:rPr>
              <a:t>l</a:t>
            </a:r>
            <a:r>
              <a:rPr lang="it-IT" altLang="it-IT" sz="1600" dirty="0" err="1">
                <a:latin typeface="Avenir Next" panose="020B0503020202020204" pitchFamily="34" charset="0"/>
              </a:rPr>
              <a:t>et’s</a:t>
            </a:r>
            <a:r>
              <a:rPr lang="it-IT" altLang="it-IT" sz="1600" dirty="0">
                <a:latin typeface="Avenir Next" panose="020B0503020202020204" pitchFamily="34" charset="0"/>
              </a:rPr>
              <a:t> assume the </a:t>
            </a:r>
            <a:r>
              <a:rPr lang="it-IT" altLang="it-IT" sz="1600" dirty="0" err="1">
                <a:latin typeface="Avenir Next" panose="020B0503020202020204" pitchFamily="34" charset="0"/>
              </a:rPr>
              <a:t>user</a:t>
            </a:r>
            <a:r>
              <a:rPr lang="it-IT" altLang="it-IT" sz="1600" dirty="0">
                <a:latin typeface="Avenir Next" panose="020B0503020202020204" pitchFamily="34" charset="0"/>
              </a:rPr>
              <a:t> </a:t>
            </a:r>
            <a:r>
              <a:rPr lang="it-IT" altLang="it-IT" sz="1600" dirty="0" err="1">
                <a:latin typeface="Avenir Next" panose="020B0503020202020204" pitchFamily="34" charset="0"/>
              </a:rPr>
              <a:t>is</a:t>
            </a:r>
            <a:r>
              <a:rPr lang="it-IT" altLang="it-IT" sz="1600" dirty="0">
                <a:latin typeface="Avenir Next" panose="020B0503020202020204" pitchFamily="34" charset="0"/>
              </a:rPr>
              <a:t> </a:t>
            </a:r>
            <a:r>
              <a:rPr lang="it-IT" altLang="it-IT" sz="1600" dirty="0" err="1">
                <a:latin typeface="Avenir Next" panose="020B0503020202020204" pitchFamily="34" charset="0"/>
              </a:rPr>
              <a:t>already</a:t>
            </a:r>
            <a:r>
              <a:rPr lang="it-IT" altLang="it-IT" sz="1600" dirty="0">
                <a:latin typeface="Avenir Next" panose="020B0503020202020204" pitchFamily="34" charset="0"/>
              </a:rPr>
              <a:t> </a:t>
            </a:r>
            <a:r>
              <a:rPr lang="it-IT" altLang="it-IT" sz="1600" dirty="0" err="1">
                <a:latin typeface="Avenir Next" panose="020B0503020202020204" pitchFamily="34" charset="0"/>
              </a:rPr>
              <a:t>logged</a:t>
            </a:r>
            <a:r>
              <a:rPr lang="it-IT" altLang="it-IT" sz="1600" dirty="0">
                <a:latin typeface="Avenir Next" panose="020B0503020202020204" pitchFamily="34" charset="0"/>
              </a:rPr>
              <a:t> in the </a:t>
            </a:r>
            <a:r>
              <a:rPr lang="it-IT" altLang="it-IT" sz="1600" dirty="0" err="1">
                <a:latin typeface="Avenir Next" panose="020B0503020202020204" pitchFamily="34" charset="0"/>
              </a:rPr>
              <a:t>application</a:t>
            </a:r>
            <a:r>
              <a:rPr lang="it-IT" altLang="it-IT" sz="1600" dirty="0">
                <a:latin typeface="Avenir Next" panose="020B0503020202020204" pitchFamily="34" charset="0"/>
              </a:rPr>
              <a:t>.</a:t>
            </a:r>
          </a:p>
        </p:txBody>
      </p:sp>
    </p:spTree>
    <p:extLst>
      <p:ext uri="{BB962C8B-B14F-4D97-AF65-F5344CB8AC3E}">
        <p14:creationId xmlns:p14="http://schemas.microsoft.com/office/powerpoint/2010/main" val="80800685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9FFDB334-577F-9749-98CC-1D0D9F677515}"/>
              </a:ext>
            </a:extLst>
          </p:cNvPr>
          <p:cNvSpPr/>
          <p:nvPr/>
        </p:nvSpPr>
        <p:spPr>
          <a:xfrm>
            <a:off x="516424" y="3909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1:</a:t>
            </a:r>
            <a:endParaRPr lang="it-IT" dirty="0"/>
          </a:p>
        </p:txBody>
      </p:sp>
      <p:sp>
        <p:nvSpPr>
          <p:cNvPr id="10" name="CasellaDiTesto 9">
            <a:extLst>
              <a:ext uri="{FF2B5EF4-FFF2-40B4-BE49-F238E27FC236}">
                <a16:creationId xmlns:a16="http://schemas.microsoft.com/office/drawing/2014/main" id="{3B14D150-F19A-174D-947D-88AFECD5FB6E}"/>
              </a:ext>
            </a:extLst>
          </p:cNvPr>
          <p:cNvSpPr txBox="1"/>
          <p:nvPr/>
        </p:nvSpPr>
        <p:spPr>
          <a:xfrm>
            <a:off x="6318053" y="683967"/>
            <a:ext cx="1290110" cy="461665"/>
          </a:xfrm>
          <a:prstGeom prst="rect">
            <a:avLst/>
          </a:prstGeom>
          <a:noFill/>
        </p:spPr>
        <p:txBody>
          <a:bodyPr wrap="square" rtlCol="0">
            <a:spAutoFit/>
          </a:bodyPr>
          <a:lstStyle/>
          <a:p>
            <a:r>
              <a:rPr lang="it-IT" sz="1200" i="1" dirty="0">
                <a:latin typeface="Avenir Next" panose="020B0503020202020204" pitchFamily="34" charset="0"/>
              </a:rPr>
              <a:t>(With </a:t>
            </a:r>
            <a:r>
              <a:rPr lang="it-IT" sz="1200" i="1" dirty="0" err="1">
                <a:latin typeface="Avenir Next" panose="020B0503020202020204" pitchFamily="34" charset="0"/>
              </a:rPr>
              <a:t>underline</a:t>
            </a:r>
            <a:r>
              <a:rPr lang="it-IT" sz="1200" i="1" dirty="0">
                <a:latin typeface="Avenir Next" panose="020B0503020202020204" pitchFamily="34" charset="0"/>
              </a:rPr>
              <a:t> </a:t>
            </a:r>
            <a:r>
              <a:rPr lang="it-IT" sz="1200" i="1" dirty="0" err="1">
                <a:latin typeface="Avenir Next" panose="020B0503020202020204" pitchFamily="34" charset="0"/>
              </a:rPr>
              <a:t>courses</a:t>
            </a:r>
            <a:r>
              <a:rPr lang="it-IT" sz="1200" i="1" dirty="0">
                <a:latin typeface="Avenir Next" panose="020B0503020202020204" pitchFamily="34" charset="0"/>
              </a:rPr>
              <a:t>’ </a:t>
            </a:r>
            <a:r>
              <a:rPr lang="it-IT" sz="1200" i="1" dirty="0" err="1">
                <a:latin typeface="Avenir Next" panose="020B0503020202020204" pitchFamily="34" charset="0"/>
              </a:rPr>
              <a:t>names</a:t>
            </a:r>
            <a:r>
              <a:rPr lang="it-IT" sz="1200" i="1" dirty="0">
                <a:latin typeface="Avenir Next" panose="020B0503020202020204" pitchFamily="34" charset="0"/>
              </a:rPr>
              <a:t>)</a:t>
            </a:r>
          </a:p>
        </p:txBody>
      </p:sp>
      <p:pic>
        <p:nvPicPr>
          <p:cNvPr id="12" name="Immagine 11">
            <a:extLst>
              <a:ext uri="{FF2B5EF4-FFF2-40B4-BE49-F238E27FC236}">
                <a16:creationId xmlns:a16="http://schemas.microsoft.com/office/drawing/2014/main" id="{98C7BEC0-1E20-E149-8DE2-C77EEF1A77C7}"/>
              </a:ext>
            </a:extLst>
          </p:cNvPr>
          <p:cNvPicPr>
            <a:picLocks noChangeAspect="1"/>
          </p:cNvPicPr>
          <p:nvPr/>
        </p:nvPicPr>
        <p:blipFill>
          <a:blip r:embed="rId2"/>
          <a:stretch>
            <a:fillRect/>
          </a:stretch>
        </p:blipFill>
        <p:spPr>
          <a:xfrm>
            <a:off x="7854295" y="118948"/>
            <a:ext cx="4578740" cy="6668748"/>
          </a:xfrm>
          <a:prstGeom prst="rect">
            <a:avLst/>
          </a:prstGeom>
        </p:spPr>
      </p:pic>
      <p:sp>
        <p:nvSpPr>
          <p:cNvPr id="14" name="Rettangolo 13">
            <a:extLst>
              <a:ext uri="{FF2B5EF4-FFF2-40B4-BE49-F238E27FC236}">
                <a16:creationId xmlns:a16="http://schemas.microsoft.com/office/drawing/2014/main" id="{6B5106F5-6D61-C340-A15C-590C38A8BE4B}"/>
              </a:ext>
            </a:extLst>
          </p:cNvPr>
          <p:cNvSpPr/>
          <p:nvPr/>
        </p:nvSpPr>
        <p:spPr>
          <a:xfrm>
            <a:off x="6296436" y="369066"/>
            <a:ext cx="1468672" cy="369332"/>
          </a:xfrm>
          <a:prstGeom prst="rect">
            <a:avLst/>
          </a:prstGeom>
        </p:spPr>
        <p:txBody>
          <a:bodyPr wrap="none">
            <a:spAutoFit/>
          </a:bodyPr>
          <a:lstStyle/>
          <a:p>
            <a:r>
              <a:rPr lang="it-IT" b="1" dirty="0">
                <a:solidFill>
                  <a:srgbClr val="0070C0"/>
                </a:solidFill>
                <a:latin typeface="Avenir Next" panose="020B0503020202020204" pitchFamily="34" charset="0"/>
              </a:rPr>
              <a:t>Interface 2:</a:t>
            </a:r>
            <a:endParaRPr lang="it-IT" dirty="0"/>
          </a:p>
        </p:txBody>
      </p:sp>
      <p:sp>
        <p:nvSpPr>
          <p:cNvPr id="16" name="CasellaDiTesto 15">
            <a:extLst>
              <a:ext uri="{FF2B5EF4-FFF2-40B4-BE49-F238E27FC236}">
                <a16:creationId xmlns:a16="http://schemas.microsoft.com/office/drawing/2014/main" id="{1E086552-0122-1A4F-80C2-598CDFEE31B6}"/>
              </a:ext>
            </a:extLst>
          </p:cNvPr>
          <p:cNvSpPr txBox="1"/>
          <p:nvPr/>
        </p:nvSpPr>
        <p:spPr>
          <a:xfrm>
            <a:off x="588413" y="738398"/>
            <a:ext cx="1195051" cy="461665"/>
          </a:xfrm>
          <a:prstGeom prst="rect">
            <a:avLst/>
          </a:prstGeom>
          <a:noFill/>
        </p:spPr>
        <p:txBody>
          <a:bodyPr wrap="square" rtlCol="0">
            <a:spAutoFit/>
          </a:bodyPr>
          <a:lstStyle/>
          <a:p>
            <a:r>
              <a:rPr lang="it-IT" sz="1200" i="1" dirty="0">
                <a:latin typeface="Avenir Next" panose="020B0503020202020204" pitchFamily="34" charset="0"/>
              </a:rPr>
              <a:t>(With </a:t>
            </a:r>
            <a:r>
              <a:rPr lang="it-IT" sz="1200" i="1" dirty="0" err="1">
                <a:latin typeface="Avenir Next" panose="020B0503020202020204" pitchFamily="34" charset="0"/>
              </a:rPr>
              <a:t>buttons</a:t>
            </a:r>
            <a:r>
              <a:rPr lang="it-IT" sz="1200" i="1" dirty="0">
                <a:latin typeface="Avenir Next" panose="020B0503020202020204" pitchFamily="34" charset="0"/>
              </a:rPr>
              <a:t>’ </a:t>
            </a:r>
            <a:r>
              <a:rPr lang="it-IT" sz="1200" i="1" dirty="0" err="1">
                <a:latin typeface="Avenir Next" panose="020B0503020202020204" pitchFamily="34" charset="0"/>
              </a:rPr>
              <a:t>shadows</a:t>
            </a:r>
            <a:r>
              <a:rPr lang="it-IT" sz="1200" i="1" dirty="0">
                <a:latin typeface="Avenir Next" panose="020B0503020202020204" pitchFamily="34" charset="0"/>
              </a:rPr>
              <a:t> on)</a:t>
            </a:r>
          </a:p>
        </p:txBody>
      </p:sp>
      <p:pic>
        <p:nvPicPr>
          <p:cNvPr id="17" name="Immagine 16">
            <a:extLst>
              <a:ext uri="{FF2B5EF4-FFF2-40B4-BE49-F238E27FC236}">
                <a16:creationId xmlns:a16="http://schemas.microsoft.com/office/drawing/2014/main" id="{355606F4-C473-4E47-B1AE-65F6910A23A0}"/>
              </a:ext>
            </a:extLst>
          </p:cNvPr>
          <p:cNvPicPr>
            <a:picLocks noChangeAspect="1"/>
          </p:cNvPicPr>
          <p:nvPr/>
        </p:nvPicPr>
        <p:blipFill>
          <a:blip r:embed="rId2"/>
          <a:stretch>
            <a:fillRect/>
          </a:stretch>
        </p:blipFill>
        <p:spPr>
          <a:xfrm>
            <a:off x="1913082" y="189251"/>
            <a:ext cx="4578740" cy="6668749"/>
          </a:xfrm>
          <a:prstGeom prst="rect">
            <a:avLst/>
          </a:prstGeom>
        </p:spPr>
      </p:pic>
      <p:pic>
        <p:nvPicPr>
          <p:cNvPr id="11" name="Immagine 10">
            <a:extLst>
              <a:ext uri="{FF2B5EF4-FFF2-40B4-BE49-F238E27FC236}">
                <a16:creationId xmlns:a16="http://schemas.microsoft.com/office/drawing/2014/main" id="{3B9C0BB6-4164-A443-B264-A72F3C345194}"/>
              </a:ext>
            </a:extLst>
          </p:cNvPr>
          <p:cNvPicPr>
            <a:picLocks noChangeAspect="1"/>
          </p:cNvPicPr>
          <p:nvPr/>
        </p:nvPicPr>
        <p:blipFill>
          <a:blip r:embed="rId3"/>
          <a:stretch>
            <a:fillRect/>
          </a:stretch>
        </p:blipFill>
        <p:spPr>
          <a:xfrm>
            <a:off x="8166395" y="617865"/>
            <a:ext cx="2746589" cy="5903467"/>
          </a:xfrm>
          <a:prstGeom prst="round2SameRect">
            <a:avLst>
              <a:gd name="adj1" fmla="val 0"/>
              <a:gd name="adj2" fmla="val 8029"/>
            </a:avLst>
          </a:prstGeom>
        </p:spPr>
      </p:pic>
      <p:pic>
        <p:nvPicPr>
          <p:cNvPr id="13" name="Immagine 12">
            <a:extLst>
              <a:ext uri="{FF2B5EF4-FFF2-40B4-BE49-F238E27FC236}">
                <a16:creationId xmlns:a16="http://schemas.microsoft.com/office/drawing/2014/main" id="{BFEA146D-50E0-D143-9931-3B04B2CE2FA0}"/>
              </a:ext>
            </a:extLst>
          </p:cNvPr>
          <p:cNvPicPr>
            <a:picLocks noChangeAspect="1"/>
          </p:cNvPicPr>
          <p:nvPr/>
        </p:nvPicPr>
        <p:blipFill>
          <a:blip r:embed="rId4"/>
          <a:stretch>
            <a:fillRect/>
          </a:stretch>
        </p:blipFill>
        <p:spPr>
          <a:xfrm>
            <a:off x="2190609" y="683967"/>
            <a:ext cx="2764971" cy="5903467"/>
          </a:xfrm>
          <a:prstGeom prst="round2SameRect">
            <a:avLst>
              <a:gd name="adj1" fmla="val 0"/>
              <a:gd name="adj2" fmla="val 9858"/>
            </a:avLst>
          </a:prstGeom>
        </p:spPr>
      </p:pic>
    </p:spTree>
    <p:extLst>
      <p:ext uri="{BB962C8B-B14F-4D97-AF65-F5344CB8AC3E}">
        <p14:creationId xmlns:p14="http://schemas.microsoft.com/office/powerpoint/2010/main" val="69807266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a:extLst>
              <a:ext uri="{FF2B5EF4-FFF2-40B4-BE49-F238E27FC236}">
                <a16:creationId xmlns:a16="http://schemas.microsoft.com/office/drawing/2014/main" id="{40B1F18E-02C4-3E49-B2B4-827ED102CC6F}"/>
              </a:ext>
            </a:extLst>
          </p:cNvPr>
          <p:cNvPicPr>
            <a:picLocks noChangeAspect="1"/>
          </p:cNvPicPr>
          <p:nvPr/>
        </p:nvPicPr>
        <p:blipFill>
          <a:blip r:embed="rId2"/>
          <a:stretch>
            <a:fillRect/>
          </a:stretch>
        </p:blipFill>
        <p:spPr>
          <a:xfrm>
            <a:off x="1576970" y="2876084"/>
            <a:ext cx="7771558" cy="3370378"/>
          </a:xfrm>
          <a:prstGeom prst="rect">
            <a:avLst/>
          </a:prstGeom>
        </p:spPr>
      </p:pic>
      <p:graphicFrame>
        <p:nvGraphicFramePr>
          <p:cNvPr id="4" name="Tabella 3">
            <a:extLst>
              <a:ext uri="{FF2B5EF4-FFF2-40B4-BE49-F238E27FC236}">
                <a16:creationId xmlns:a16="http://schemas.microsoft.com/office/drawing/2014/main" id="{C7CD3FC1-C067-974B-9609-DBBB724D2D03}"/>
              </a:ext>
            </a:extLst>
          </p:cNvPr>
          <p:cNvGraphicFramePr>
            <a:graphicFrameLocks noGrp="1"/>
          </p:cNvGraphicFramePr>
          <p:nvPr>
            <p:extLst>
              <p:ext uri="{D42A27DB-BD31-4B8C-83A1-F6EECF244321}">
                <p14:modId xmlns:p14="http://schemas.microsoft.com/office/powerpoint/2010/main" val="4136310892"/>
              </p:ext>
            </p:extLst>
          </p:nvPr>
        </p:nvGraphicFramePr>
        <p:xfrm>
          <a:off x="4410207" y="277341"/>
          <a:ext cx="2469526" cy="2460244"/>
        </p:xfrm>
        <a:graphic>
          <a:graphicData uri="http://schemas.openxmlformats.org/drawingml/2006/table">
            <a:tbl>
              <a:tblPr firstRow="1" bandRow="1">
                <a:tableStyleId>{5C22544A-7EE6-4342-B048-85BDC9FD1C3A}</a:tableStyleId>
              </a:tblPr>
              <a:tblGrid>
                <a:gridCol w="1234763">
                  <a:extLst>
                    <a:ext uri="{9D8B030D-6E8A-4147-A177-3AD203B41FA5}">
                      <a16:colId xmlns:a16="http://schemas.microsoft.com/office/drawing/2014/main" val="420167561"/>
                    </a:ext>
                  </a:extLst>
                </a:gridCol>
                <a:gridCol w="1234763">
                  <a:extLst>
                    <a:ext uri="{9D8B030D-6E8A-4147-A177-3AD203B41FA5}">
                      <a16:colId xmlns:a16="http://schemas.microsoft.com/office/drawing/2014/main" val="4062547809"/>
                    </a:ext>
                  </a:extLst>
                </a:gridCol>
              </a:tblGrid>
              <a:tr h="222694">
                <a:tc>
                  <a:txBody>
                    <a:bodyPr/>
                    <a:lstStyle/>
                    <a:p>
                      <a:pPr algn="ctr" fontAlgn="b"/>
                      <a:r>
                        <a:rPr lang="it-IT" sz="1400" u="none" strike="noStrike" dirty="0">
                          <a:effectLst/>
                          <a:latin typeface="Avenir Next" panose="020B0503020202020204" pitchFamily="34" charset="0"/>
                        </a:rPr>
                        <a:t>Interface1</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tc>
                  <a:txBody>
                    <a:bodyPr/>
                    <a:lstStyle/>
                    <a:p>
                      <a:pPr algn="ctr" fontAlgn="b"/>
                      <a:r>
                        <a:rPr lang="it-IT" sz="1400" u="none" strike="noStrike" dirty="0">
                          <a:effectLst/>
                          <a:latin typeface="Avenir Next" panose="020B0503020202020204" pitchFamily="34" charset="0"/>
                        </a:rPr>
                        <a:t>Interface2</a:t>
                      </a:r>
                      <a:endParaRPr lang="it-IT" sz="1400" b="0" i="0" u="none" strike="noStrike" dirty="0">
                        <a:solidFill>
                          <a:srgbClr val="000000"/>
                        </a:solidFill>
                        <a:effectLst/>
                        <a:latin typeface="Avenir Next" panose="020B0503020202020204" pitchFamily="34" charset="0"/>
                      </a:endParaRPr>
                    </a:p>
                  </a:txBody>
                  <a:tcPr marL="18034" marR="18034" marT="18034" marB="0" anchor="ctr">
                    <a:solidFill>
                      <a:schemeClr val="accent2"/>
                    </a:solidFill>
                  </a:tcPr>
                </a:tc>
                <a:extLst>
                  <a:ext uri="{0D108BD9-81ED-4DB2-BD59-A6C34878D82A}">
                    <a16:rowId xmlns:a16="http://schemas.microsoft.com/office/drawing/2014/main" val="467799196"/>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3</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5</a:t>
                      </a:r>
                    </a:p>
                  </a:txBody>
                  <a:tcPr marL="9525" marR="9525" marT="9525" marB="0" anchor="b"/>
                </a:tc>
                <a:extLst>
                  <a:ext uri="{0D108BD9-81ED-4DB2-BD59-A6C34878D82A}">
                    <a16:rowId xmlns:a16="http://schemas.microsoft.com/office/drawing/2014/main" val="3336923031"/>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8,9</a:t>
                      </a:r>
                    </a:p>
                  </a:txBody>
                  <a:tcPr marL="9525" marR="9525" marT="9525" marB="0" anchor="b"/>
                </a:tc>
                <a:tc>
                  <a:txBody>
                    <a:bodyPr/>
                    <a:lstStyle/>
                    <a:p>
                      <a:pPr algn="ctr" fontAlgn="b"/>
                      <a:r>
                        <a:rPr lang="it-IT" sz="1400" u="none" strike="noStrike" kern="1200">
                          <a:solidFill>
                            <a:schemeClr val="dk1"/>
                          </a:solidFill>
                          <a:effectLst/>
                          <a:latin typeface="Avenir Next" panose="020B0503020202020204" pitchFamily="34" charset="0"/>
                          <a:ea typeface="+mn-ea"/>
                          <a:cs typeface="+mn-cs"/>
                        </a:rPr>
                        <a:t>8,8</a:t>
                      </a:r>
                    </a:p>
                  </a:txBody>
                  <a:tcPr marL="9525" marR="9525" marT="9525" marB="0" anchor="b"/>
                </a:tc>
                <a:extLst>
                  <a:ext uri="{0D108BD9-81ED-4DB2-BD59-A6C34878D82A}">
                    <a16:rowId xmlns:a16="http://schemas.microsoft.com/office/drawing/2014/main" val="2849711662"/>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4</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a:t>
                      </a:r>
                    </a:p>
                  </a:txBody>
                  <a:tcPr marL="9525" marR="9525" marT="9525" marB="0" anchor="b"/>
                </a:tc>
                <a:extLst>
                  <a:ext uri="{0D108BD9-81ED-4DB2-BD59-A6C34878D82A}">
                    <a16:rowId xmlns:a16="http://schemas.microsoft.com/office/drawing/2014/main" val="1551629330"/>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6</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11</a:t>
                      </a:r>
                    </a:p>
                  </a:txBody>
                  <a:tcPr marL="9525" marR="9525" marT="9525" marB="0" anchor="b"/>
                </a:tc>
                <a:extLst>
                  <a:ext uri="{0D108BD9-81ED-4DB2-BD59-A6C34878D82A}">
                    <a16:rowId xmlns:a16="http://schemas.microsoft.com/office/drawing/2014/main" val="424778402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7</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11</a:t>
                      </a:r>
                    </a:p>
                  </a:txBody>
                  <a:tcPr marL="9525" marR="9525" marT="9525" marB="0" anchor="b"/>
                </a:tc>
                <a:extLst>
                  <a:ext uri="{0D108BD9-81ED-4DB2-BD59-A6C34878D82A}">
                    <a16:rowId xmlns:a16="http://schemas.microsoft.com/office/drawing/2014/main" val="223504628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9,6</a:t>
                      </a:r>
                    </a:p>
                  </a:txBody>
                  <a:tcPr marL="9525" marR="9525" marT="9525" marB="0" anchor="b"/>
                </a:tc>
                <a:extLst>
                  <a:ext uri="{0D108BD9-81ED-4DB2-BD59-A6C34878D82A}">
                    <a16:rowId xmlns:a16="http://schemas.microsoft.com/office/drawing/2014/main" val="2567258326"/>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8,8</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10</a:t>
                      </a:r>
                    </a:p>
                  </a:txBody>
                  <a:tcPr marL="9525" marR="9525" marT="9525" marB="0" anchor="b"/>
                </a:tc>
                <a:extLst>
                  <a:ext uri="{0D108BD9-81ED-4DB2-BD59-A6C34878D82A}">
                    <a16:rowId xmlns:a16="http://schemas.microsoft.com/office/drawing/2014/main" val="2157438085"/>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7,3</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9,2</a:t>
                      </a:r>
                    </a:p>
                  </a:txBody>
                  <a:tcPr marL="9525" marR="9525" marT="9525" marB="0" anchor="b"/>
                </a:tc>
                <a:extLst>
                  <a:ext uri="{0D108BD9-81ED-4DB2-BD59-A6C34878D82A}">
                    <a16:rowId xmlns:a16="http://schemas.microsoft.com/office/drawing/2014/main" val="573181164"/>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4</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6,8</a:t>
                      </a:r>
                    </a:p>
                  </a:txBody>
                  <a:tcPr marL="9525" marR="9525" marT="9525" marB="0" anchor="b"/>
                </a:tc>
                <a:extLst>
                  <a:ext uri="{0D108BD9-81ED-4DB2-BD59-A6C34878D82A}">
                    <a16:rowId xmlns:a16="http://schemas.microsoft.com/office/drawing/2014/main" val="4129370477"/>
                  </a:ext>
                </a:extLst>
              </a:tr>
              <a:tr h="222694">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6</a:t>
                      </a:r>
                    </a:p>
                  </a:txBody>
                  <a:tcPr marL="9525" marR="9525" marT="9525" marB="0" anchor="b"/>
                </a:tc>
                <a:tc>
                  <a:txBody>
                    <a:bodyPr/>
                    <a:lstStyle/>
                    <a:p>
                      <a:pPr algn="ctr" fontAlgn="b"/>
                      <a:r>
                        <a:rPr lang="it-IT" sz="1400" u="none" strike="noStrike" kern="1200" dirty="0">
                          <a:solidFill>
                            <a:schemeClr val="dk1"/>
                          </a:solidFill>
                          <a:effectLst/>
                          <a:latin typeface="Avenir Next" panose="020B0503020202020204" pitchFamily="34" charset="0"/>
                          <a:ea typeface="+mn-ea"/>
                          <a:cs typeface="+mn-cs"/>
                        </a:rPr>
                        <a:t>7,4</a:t>
                      </a:r>
                    </a:p>
                  </a:txBody>
                  <a:tcPr marL="9525" marR="9525" marT="9525" marB="0" anchor="b"/>
                </a:tc>
                <a:extLst>
                  <a:ext uri="{0D108BD9-81ED-4DB2-BD59-A6C34878D82A}">
                    <a16:rowId xmlns:a16="http://schemas.microsoft.com/office/drawing/2014/main" val="3437201142"/>
                  </a:ext>
                </a:extLst>
              </a:tr>
            </a:tbl>
          </a:graphicData>
        </a:graphic>
      </p:graphicFrame>
      <p:sp>
        <p:nvSpPr>
          <p:cNvPr id="22" name="CasellaDiTesto 40">
            <a:extLst>
              <a:ext uri="{FF2B5EF4-FFF2-40B4-BE49-F238E27FC236}">
                <a16:creationId xmlns:a16="http://schemas.microsoft.com/office/drawing/2014/main" id="{54E1C7A5-0932-454F-8B90-B6D8F5C71C61}"/>
              </a:ext>
            </a:extLst>
          </p:cNvPr>
          <p:cNvSpPr txBox="1"/>
          <p:nvPr/>
        </p:nvSpPr>
        <p:spPr>
          <a:xfrm>
            <a:off x="484085" y="238616"/>
            <a:ext cx="1559882"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rPr>
              <a:t>Results</a:t>
            </a:r>
            <a:endParaRPr lang="it-IT" sz="2800" dirty="0">
              <a:solidFill>
                <a:srgbClr val="002060"/>
              </a:solidFill>
              <a:latin typeface="Avenir Next" panose="020B0503020202020204" pitchFamily="34" charset="0"/>
            </a:endParaRPr>
          </a:p>
        </p:txBody>
      </p:sp>
      <p:sp>
        <p:nvSpPr>
          <p:cNvPr id="24" name="CasellaDiTesto 23">
            <a:extLst>
              <a:ext uri="{FF2B5EF4-FFF2-40B4-BE49-F238E27FC236}">
                <a16:creationId xmlns:a16="http://schemas.microsoft.com/office/drawing/2014/main" id="{CB120F9F-69A6-C04E-BD8A-1289EB621E26}"/>
              </a:ext>
            </a:extLst>
          </p:cNvPr>
          <p:cNvSpPr txBox="1"/>
          <p:nvPr/>
        </p:nvSpPr>
        <p:spPr>
          <a:xfrm>
            <a:off x="2771562" y="2737585"/>
            <a:ext cx="5746817" cy="276999"/>
          </a:xfrm>
          <a:prstGeom prst="rect">
            <a:avLst/>
          </a:prstGeom>
          <a:noFill/>
        </p:spPr>
        <p:txBody>
          <a:bodyPr wrap="square" rtlCol="0">
            <a:spAutoFit/>
          </a:bodyPr>
          <a:lstStyle/>
          <a:p>
            <a:pPr algn="ctr"/>
            <a:r>
              <a:rPr lang="it-IT" sz="1200" i="1" dirty="0" err="1">
                <a:latin typeface="Avenir Next" panose="020B0503020202020204" pitchFamily="34" charset="0"/>
              </a:rPr>
              <a:t>Table</a:t>
            </a:r>
            <a:r>
              <a:rPr lang="it-IT" sz="1200" i="1" dirty="0">
                <a:latin typeface="Avenir Next" panose="020B0503020202020204" pitchFamily="34" charset="0"/>
              </a:rPr>
              <a:t>: Time (in </a:t>
            </a:r>
            <a:r>
              <a:rPr lang="it-IT" sz="1200" i="1" dirty="0" err="1">
                <a:latin typeface="Avenir Next" panose="020B0503020202020204" pitchFamily="34" charset="0"/>
              </a:rPr>
              <a:t>seconds</a:t>
            </a:r>
            <a:r>
              <a:rPr lang="it-IT" sz="1200" i="1" dirty="0">
                <a:latin typeface="Avenir Next" panose="020B0503020202020204" pitchFamily="34" charset="0"/>
              </a:rPr>
              <a:t>) </a:t>
            </a:r>
            <a:r>
              <a:rPr lang="it-IT" sz="1200" i="1" dirty="0" err="1">
                <a:latin typeface="Avenir Next" panose="020B0503020202020204" pitchFamily="34" charset="0"/>
              </a:rPr>
              <a:t>taken</a:t>
            </a:r>
            <a:r>
              <a:rPr lang="it-IT" sz="1200" i="1" dirty="0">
                <a:latin typeface="Avenir Next" panose="020B0503020202020204" pitchFamily="34" charset="0"/>
              </a:rPr>
              <a:t> to </a:t>
            </a:r>
            <a:r>
              <a:rPr lang="it-IT" sz="1200" i="1" dirty="0" err="1">
                <a:latin typeface="Avenir Next" panose="020B0503020202020204" pitchFamily="34" charset="0"/>
              </a:rPr>
              <a:t>perform</a:t>
            </a:r>
            <a:r>
              <a:rPr lang="it-IT" sz="1200" i="1" dirty="0">
                <a:latin typeface="Avenir Next" panose="020B0503020202020204" pitchFamily="34" charset="0"/>
              </a:rPr>
              <a:t> the task </a:t>
            </a:r>
            <a:r>
              <a:rPr lang="it-IT" sz="1200" i="1" dirty="0" err="1">
                <a:latin typeface="Avenir Next" panose="020B0503020202020204" pitchFamily="34" charset="0"/>
              </a:rPr>
              <a:t>using</a:t>
            </a:r>
            <a:r>
              <a:rPr lang="it-IT" sz="1200" i="1" dirty="0">
                <a:latin typeface="Avenir Next" panose="020B0503020202020204" pitchFamily="34" charset="0"/>
              </a:rPr>
              <a:t> </a:t>
            </a:r>
            <a:r>
              <a:rPr lang="it-IT" sz="1200" i="1" dirty="0" err="1">
                <a:latin typeface="Avenir Next" panose="020B0503020202020204" pitchFamily="34" charset="0"/>
              </a:rPr>
              <a:t>two</a:t>
            </a:r>
            <a:r>
              <a:rPr lang="it-IT" sz="1200" i="1" dirty="0">
                <a:latin typeface="Avenir Next" panose="020B0503020202020204" pitchFamily="34" charset="0"/>
              </a:rPr>
              <a:t> </a:t>
            </a:r>
            <a:r>
              <a:rPr lang="it-IT" sz="1200" i="1" dirty="0" err="1">
                <a:latin typeface="Avenir Next" panose="020B0503020202020204" pitchFamily="34" charset="0"/>
              </a:rPr>
              <a:t>different</a:t>
            </a:r>
            <a:r>
              <a:rPr lang="it-IT" sz="1200" i="1" dirty="0">
                <a:latin typeface="Avenir Next" panose="020B0503020202020204" pitchFamily="34" charset="0"/>
              </a:rPr>
              <a:t> </a:t>
            </a:r>
            <a:r>
              <a:rPr lang="it-IT" sz="1200" i="1" dirty="0" err="1">
                <a:latin typeface="Avenir Next" panose="020B0503020202020204" pitchFamily="34" charset="0"/>
              </a:rPr>
              <a:t>interfaces</a:t>
            </a:r>
            <a:r>
              <a:rPr lang="it-IT" sz="1200" i="1" dirty="0">
                <a:latin typeface="Avenir Next" panose="020B0503020202020204" pitchFamily="34" charset="0"/>
              </a:rPr>
              <a:t>.</a:t>
            </a:r>
          </a:p>
        </p:txBody>
      </p:sp>
      <p:sp>
        <p:nvSpPr>
          <p:cNvPr id="8" name="CasellaDiTesto 7">
            <a:extLst>
              <a:ext uri="{FF2B5EF4-FFF2-40B4-BE49-F238E27FC236}">
                <a16:creationId xmlns:a16="http://schemas.microsoft.com/office/drawing/2014/main" id="{501B3850-79E1-324C-86A2-06C6F813FFFC}"/>
              </a:ext>
            </a:extLst>
          </p:cNvPr>
          <p:cNvSpPr txBox="1"/>
          <p:nvPr/>
        </p:nvSpPr>
        <p:spPr>
          <a:xfrm>
            <a:off x="2536778" y="6246462"/>
            <a:ext cx="6216383"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it-IT" sz="1400" dirty="0" err="1">
                <a:latin typeface="Avenir Next" panose="020B0503020202020204" pitchFamily="34" charset="0"/>
              </a:rPr>
              <a:t>Since</a:t>
            </a:r>
            <a:r>
              <a:rPr lang="it-IT" sz="1400" dirty="0">
                <a:latin typeface="Avenir Next" panose="020B0503020202020204" pitchFamily="34" charset="0"/>
              </a:rPr>
              <a:t> </a:t>
            </a:r>
            <a:r>
              <a:rPr lang="it-IT" sz="1400" b="1" dirty="0" err="1">
                <a:latin typeface="Avenir Next" panose="020B0503020202020204" pitchFamily="34" charset="0"/>
              </a:rPr>
              <a:t>F</a:t>
            </a:r>
            <a:r>
              <a:rPr lang="it-IT" sz="1400" b="1" dirty="0">
                <a:latin typeface="Avenir Next" panose="020B0503020202020204" pitchFamily="34" charset="0"/>
              </a:rPr>
              <a:t> &gt; </a:t>
            </a:r>
            <a:r>
              <a:rPr lang="it-IT" sz="1400" b="1" dirty="0" err="1">
                <a:latin typeface="Avenir Next" panose="020B0503020202020204" pitchFamily="34" charset="0"/>
              </a:rPr>
              <a:t>F</a:t>
            </a:r>
            <a:r>
              <a:rPr lang="it-IT" sz="1400" b="1" dirty="0">
                <a:latin typeface="Avenir Next" panose="020B0503020202020204" pitchFamily="34" charset="0"/>
              </a:rPr>
              <a:t> </a:t>
            </a:r>
            <a:r>
              <a:rPr lang="it-IT" sz="1400" b="1" dirty="0" err="1">
                <a:latin typeface="Avenir Next" panose="020B0503020202020204" pitchFamily="34" charset="0"/>
              </a:rPr>
              <a:t>crit</a:t>
            </a:r>
            <a:r>
              <a:rPr lang="it-IT" sz="1400" b="1" dirty="0">
                <a:latin typeface="Avenir Next" panose="020B0503020202020204" pitchFamily="34" charset="0"/>
              </a:rPr>
              <a:t> </a:t>
            </a:r>
            <a:r>
              <a:rPr lang="it-IT" sz="1400" dirty="0">
                <a:latin typeface="Avenir Next" panose="020B0503020202020204" pitchFamily="34" charset="0"/>
              </a:rPr>
              <a:t>(i.e. 5,7197907 &gt; 4,41387342), the </a:t>
            </a:r>
            <a:r>
              <a:rPr lang="it-IT" sz="1400" dirty="0" err="1">
                <a:latin typeface="Avenir Next" panose="020B0503020202020204" pitchFamily="34" charset="0"/>
              </a:rPr>
              <a:t>null</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can be </a:t>
            </a:r>
            <a:r>
              <a:rPr lang="it-IT" sz="1400" dirty="0" err="1">
                <a:latin typeface="Avenir Next" panose="020B0503020202020204" pitchFamily="34" charset="0"/>
              </a:rPr>
              <a:t>rejected</a:t>
            </a:r>
            <a:r>
              <a:rPr lang="it-IT" sz="1400" dirty="0">
                <a:latin typeface="Avenir Next" panose="020B0503020202020204" pitchFamily="34" charset="0"/>
              </a:rPr>
              <a:t> and </a:t>
            </a:r>
            <a:r>
              <a:rPr lang="it-IT" sz="1400" dirty="0" err="1">
                <a:latin typeface="Avenir Next" panose="020B0503020202020204" pitchFamily="34" charset="0"/>
              </a:rPr>
              <a:t>our</a:t>
            </a:r>
            <a:r>
              <a:rPr lang="it-IT" sz="1400" dirty="0">
                <a:latin typeface="Avenir Next" panose="020B0503020202020204" pitchFamily="34" charset="0"/>
              </a:rPr>
              <a:t> </a:t>
            </a:r>
            <a:r>
              <a:rPr lang="it-IT" sz="1400" dirty="0" err="1">
                <a:latin typeface="Avenir Next" panose="020B0503020202020204" pitchFamily="34" charset="0"/>
              </a:rPr>
              <a:t>hypothesis</a:t>
            </a:r>
            <a:r>
              <a:rPr lang="it-IT" sz="1400" dirty="0">
                <a:latin typeface="Avenir Next" panose="020B0503020202020204" pitchFamily="34" charset="0"/>
              </a:rPr>
              <a:t> </a:t>
            </a:r>
            <a:r>
              <a:rPr lang="it-IT" sz="1400" dirty="0" err="1">
                <a:latin typeface="Avenir Next" panose="020B0503020202020204" pitchFamily="34" charset="0"/>
              </a:rPr>
              <a:t>is</a:t>
            </a:r>
            <a:r>
              <a:rPr lang="it-IT" sz="1400" dirty="0">
                <a:latin typeface="Avenir Next" panose="020B0503020202020204" pitchFamily="34" charset="0"/>
              </a:rPr>
              <a:t> </a:t>
            </a:r>
            <a:r>
              <a:rPr lang="it-IT" sz="1400" dirty="0" err="1">
                <a:latin typeface="Avenir Next" panose="020B0503020202020204" pitchFamily="34" charset="0"/>
              </a:rPr>
              <a:t>true</a:t>
            </a:r>
            <a:r>
              <a:rPr lang="it-IT" sz="1400" dirty="0">
                <a:latin typeface="Avenir Next" panose="020B0503020202020204" pitchFamily="34" charset="0"/>
              </a:rPr>
              <a:t>.</a:t>
            </a:r>
          </a:p>
        </p:txBody>
      </p:sp>
    </p:spTree>
    <p:extLst>
      <p:ext uri="{BB962C8B-B14F-4D97-AF65-F5344CB8AC3E}">
        <p14:creationId xmlns:p14="http://schemas.microsoft.com/office/powerpoint/2010/main" val="6347164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680730" y="2202133"/>
            <a:ext cx="7766936" cy="1646302"/>
          </a:xfrm>
        </p:spPr>
        <p:txBody>
          <a:bodyPr/>
          <a:lstStyle/>
          <a:p>
            <a:r>
              <a:rPr lang="en-GB" dirty="0">
                <a:solidFill>
                  <a:schemeClr val="tx1"/>
                </a:solidFill>
                <a:latin typeface="Avenir Next" panose="020B0503020202020204" pitchFamily="34" charset="0"/>
              </a:rPr>
              <a:t>PROTOTYPE 3</a:t>
            </a:r>
          </a:p>
        </p:txBody>
      </p:sp>
    </p:spTree>
    <p:extLst>
      <p:ext uri="{BB962C8B-B14F-4D97-AF65-F5344CB8AC3E}">
        <p14:creationId xmlns:p14="http://schemas.microsoft.com/office/powerpoint/2010/main" val="1602468692"/>
      </p:ext>
    </p:extLst>
  </p:cSld>
  <p:clrMapOvr>
    <a:overrideClrMapping bg1="dk1" tx1="lt1" bg2="dk2" tx2="lt2" accent1="accent1" accent2="accent2" accent3="accent3" accent4="accent4" accent5="accent5" accent6="accent6" hlink="hlink" folHlink="folHlink"/>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B87A64CB-34EC-C048-83E5-96918207D7FA}"/>
              </a:ext>
            </a:extLst>
          </p:cNvPr>
          <p:cNvSpPr txBox="1"/>
          <p:nvPr/>
        </p:nvSpPr>
        <p:spPr>
          <a:xfrm>
            <a:off x="99290" y="143699"/>
            <a:ext cx="11993420"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ea typeface="Palatino" pitchFamily="2" charset="77"/>
              </a:rPr>
              <a:t>Corrections</a:t>
            </a:r>
            <a:r>
              <a:rPr lang="it-IT" sz="2800" b="1" dirty="0">
                <a:solidFill>
                  <a:srgbClr val="002060"/>
                </a:solidFill>
                <a:latin typeface="Avenir Next" panose="020B0503020202020204" pitchFamily="34" charset="0"/>
                <a:ea typeface="Palatino" pitchFamily="2" charset="77"/>
              </a:rPr>
              <a:t> made </a:t>
            </a:r>
            <a:r>
              <a:rPr lang="it-IT" sz="2800" b="1" dirty="0" err="1">
                <a:solidFill>
                  <a:srgbClr val="002060"/>
                </a:solidFill>
                <a:latin typeface="Avenir Next" panose="020B0503020202020204" pitchFamily="34" charset="0"/>
                <a:ea typeface="Palatino" pitchFamily="2" charset="77"/>
              </a:rPr>
              <a:t>after</a:t>
            </a:r>
            <a:r>
              <a:rPr lang="it-IT" sz="2800" b="1" dirty="0">
                <a:solidFill>
                  <a:srgbClr val="002060"/>
                </a:solidFill>
                <a:latin typeface="Avenir Next" panose="020B0503020202020204" pitchFamily="34" charset="0"/>
                <a:ea typeface="Palatino" pitchFamily="2" charset="77"/>
              </a:rPr>
              <a:t> the user </a:t>
            </a:r>
            <a:r>
              <a:rPr lang="it-IT" sz="2800" b="1" dirty="0" err="1">
                <a:solidFill>
                  <a:srgbClr val="002060"/>
                </a:solidFill>
                <a:latin typeface="Avenir Next" panose="020B0503020202020204" pitchFamily="34" charset="0"/>
                <a:ea typeface="Palatino" pitchFamily="2" charset="77"/>
              </a:rPr>
              <a:t>based</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evaluation</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fourth</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prototype</a:t>
            </a:r>
            <a:endParaRPr lang="it-IT" sz="2800" b="1" dirty="0">
              <a:solidFill>
                <a:srgbClr val="002060"/>
              </a:solidFill>
              <a:latin typeface="Avenir Next" panose="020B0503020202020204" pitchFamily="34" charset="0"/>
              <a:ea typeface="Palatino" pitchFamily="2" charset="77"/>
            </a:endParaRPr>
          </a:p>
        </p:txBody>
      </p:sp>
      <p:pic>
        <p:nvPicPr>
          <p:cNvPr id="3" name="Immagine 2">
            <a:extLst>
              <a:ext uri="{FF2B5EF4-FFF2-40B4-BE49-F238E27FC236}">
                <a16:creationId xmlns:a16="http://schemas.microsoft.com/office/drawing/2014/main" id="{A97141BD-E57D-9248-BE83-4CA15243CA30}"/>
              </a:ext>
            </a:extLst>
          </p:cNvPr>
          <p:cNvPicPr>
            <a:picLocks noChangeAspect="1"/>
          </p:cNvPicPr>
          <p:nvPr/>
        </p:nvPicPr>
        <p:blipFill>
          <a:blip r:embed="rId2"/>
          <a:stretch>
            <a:fillRect/>
          </a:stretch>
        </p:blipFill>
        <p:spPr>
          <a:xfrm>
            <a:off x="3822707" y="1228027"/>
            <a:ext cx="3759383" cy="5475388"/>
          </a:xfrm>
          <a:prstGeom prst="rect">
            <a:avLst/>
          </a:prstGeom>
        </p:spPr>
      </p:pic>
      <p:pic>
        <p:nvPicPr>
          <p:cNvPr id="4" name="Immagine 3">
            <a:extLst>
              <a:ext uri="{FF2B5EF4-FFF2-40B4-BE49-F238E27FC236}">
                <a16:creationId xmlns:a16="http://schemas.microsoft.com/office/drawing/2014/main" id="{433F2FB6-1359-A143-A28E-5CC5F1A1C512}"/>
              </a:ext>
            </a:extLst>
          </p:cNvPr>
          <p:cNvPicPr>
            <a:picLocks noChangeAspect="1"/>
          </p:cNvPicPr>
          <p:nvPr/>
        </p:nvPicPr>
        <p:blipFill>
          <a:blip r:embed="rId2"/>
          <a:stretch>
            <a:fillRect/>
          </a:stretch>
        </p:blipFill>
        <p:spPr>
          <a:xfrm>
            <a:off x="7248088" y="535429"/>
            <a:ext cx="4173485" cy="6078511"/>
          </a:xfrm>
          <a:prstGeom prst="rect">
            <a:avLst/>
          </a:prstGeom>
        </p:spPr>
      </p:pic>
      <p:sp>
        <p:nvSpPr>
          <p:cNvPr id="10" name="CasellaDiTesto 40">
            <a:extLst>
              <a:ext uri="{FF2B5EF4-FFF2-40B4-BE49-F238E27FC236}">
                <a16:creationId xmlns:a16="http://schemas.microsoft.com/office/drawing/2014/main" id="{FF2146AB-42A6-A240-8063-7D644B22A41E}"/>
              </a:ext>
            </a:extLst>
          </p:cNvPr>
          <p:cNvSpPr txBox="1"/>
          <p:nvPr/>
        </p:nvSpPr>
        <p:spPr>
          <a:xfrm>
            <a:off x="666130" y="1781985"/>
            <a:ext cx="2496591" cy="2308324"/>
          </a:xfrm>
          <a:prstGeom prst="rect">
            <a:avLst/>
          </a:prstGeom>
          <a:noFill/>
        </p:spPr>
        <p:txBody>
          <a:bodyPr wrap="square" rtlCol="0">
            <a:spAutoFit/>
          </a:bodyPr>
          <a:lstStyle/>
          <a:p>
            <a:r>
              <a:rPr lang="it-IT" sz="2400" b="1" dirty="0">
                <a:solidFill>
                  <a:srgbClr val="0071C0"/>
                </a:solidFill>
                <a:latin typeface="Avenir Next" panose="020B0503020202020204" pitchFamily="34" charset="0"/>
                <a:ea typeface="Palatino" pitchFamily="2" charset="77"/>
              </a:rPr>
              <a:t>Help the user to </a:t>
            </a:r>
            <a:r>
              <a:rPr lang="it-IT" sz="2400" b="1" dirty="0" err="1">
                <a:solidFill>
                  <a:srgbClr val="0071C0"/>
                </a:solidFill>
                <a:latin typeface="Avenir Next" panose="020B0503020202020204" pitchFamily="34" charset="0"/>
                <a:ea typeface="Palatino" pitchFamily="2" charset="77"/>
              </a:rPr>
              <a:t>understand</a:t>
            </a:r>
            <a:r>
              <a:rPr lang="it-IT" sz="2400" b="1" dirty="0">
                <a:solidFill>
                  <a:srgbClr val="0071C0"/>
                </a:solidFill>
                <a:latin typeface="Avenir Next" panose="020B0503020202020204" pitchFamily="34" charset="0"/>
                <a:ea typeface="Palatino" pitchFamily="2" charset="77"/>
              </a:rPr>
              <a:t> he can click on the </a:t>
            </a:r>
            <a:r>
              <a:rPr lang="it-IT" sz="2400" b="1" dirty="0" err="1">
                <a:solidFill>
                  <a:srgbClr val="0071C0"/>
                </a:solidFill>
                <a:latin typeface="Avenir Next" panose="020B0503020202020204" pitchFamily="34" charset="0"/>
                <a:ea typeface="Palatino" pitchFamily="2" charset="77"/>
              </a:rPr>
              <a:t>course</a:t>
            </a:r>
            <a:r>
              <a:rPr lang="it-IT" sz="2400" b="1" dirty="0">
                <a:solidFill>
                  <a:srgbClr val="0071C0"/>
                </a:solidFill>
                <a:latin typeface="Avenir Next" panose="020B0503020202020204" pitchFamily="34" charset="0"/>
                <a:ea typeface="Palatino" pitchFamily="2" charset="77"/>
              </a:rPr>
              <a:t> </a:t>
            </a:r>
            <a:r>
              <a:rPr lang="it-IT" sz="2400" b="1" dirty="0" err="1">
                <a:solidFill>
                  <a:srgbClr val="0071C0"/>
                </a:solidFill>
                <a:latin typeface="Avenir Next" panose="020B0503020202020204" pitchFamily="34" charset="0"/>
                <a:ea typeface="Palatino" pitchFamily="2" charset="77"/>
              </a:rPr>
              <a:t>name</a:t>
            </a:r>
            <a:r>
              <a:rPr lang="it-IT" sz="2400" b="1" dirty="0">
                <a:solidFill>
                  <a:srgbClr val="0071C0"/>
                </a:solidFill>
                <a:latin typeface="Avenir Next" panose="020B0503020202020204" pitchFamily="34" charset="0"/>
                <a:ea typeface="Palatino" pitchFamily="2" charset="77"/>
              </a:rPr>
              <a:t> to </a:t>
            </a:r>
            <a:r>
              <a:rPr lang="it-IT" sz="2400" b="1" dirty="0" err="1">
                <a:solidFill>
                  <a:srgbClr val="0071C0"/>
                </a:solidFill>
                <a:latin typeface="Avenir Next" panose="020B0503020202020204" pitchFamily="34" charset="0"/>
                <a:ea typeface="Palatino" pitchFamily="2" charset="77"/>
              </a:rPr>
              <a:t>read</a:t>
            </a:r>
            <a:r>
              <a:rPr lang="it-IT" sz="2400" b="1" dirty="0">
                <a:solidFill>
                  <a:srgbClr val="0071C0"/>
                </a:solidFill>
                <a:latin typeface="Avenir Next" panose="020B0503020202020204" pitchFamily="34" charset="0"/>
                <a:ea typeface="Palatino" pitchFamily="2" charset="77"/>
              </a:rPr>
              <a:t> </a:t>
            </a:r>
            <a:r>
              <a:rPr lang="it-IT" sz="2400" b="1" dirty="0" err="1">
                <a:solidFill>
                  <a:srgbClr val="0071C0"/>
                </a:solidFill>
                <a:latin typeface="Avenir Next" panose="020B0503020202020204" pitchFamily="34" charset="0"/>
                <a:ea typeface="Palatino" pitchFamily="2" charset="77"/>
              </a:rPr>
              <a:t>its</a:t>
            </a:r>
            <a:r>
              <a:rPr lang="it-IT" sz="2400" b="1" dirty="0">
                <a:solidFill>
                  <a:srgbClr val="0071C0"/>
                </a:solidFill>
                <a:latin typeface="Avenir Next" panose="020B0503020202020204" pitchFamily="34" charset="0"/>
                <a:ea typeface="Palatino" pitchFamily="2" charset="77"/>
              </a:rPr>
              <a:t> </a:t>
            </a:r>
            <a:r>
              <a:rPr lang="it-IT" sz="2400" b="1" dirty="0" err="1">
                <a:solidFill>
                  <a:srgbClr val="0071C0"/>
                </a:solidFill>
                <a:latin typeface="Avenir Next" panose="020B0503020202020204" pitchFamily="34" charset="0"/>
                <a:ea typeface="Palatino" pitchFamily="2" charset="77"/>
              </a:rPr>
              <a:t>details</a:t>
            </a:r>
            <a:endParaRPr lang="it-IT" sz="2400" b="1" dirty="0">
              <a:solidFill>
                <a:srgbClr val="0071C0"/>
              </a:solidFill>
              <a:latin typeface="Avenir Next" panose="020B0503020202020204" pitchFamily="34" charset="0"/>
              <a:ea typeface="Palatino" pitchFamily="2" charset="77"/>
            </a:endParaRPr>
          </a:p>
        </p:txBody>
      </p:sp>
      <p:pic>
        <p:nvPicPr>
          <p:cNvPr id="13" name="Immagine 12">
            <a:extLst>
              <a:ext uri="{FF2B5EF4-FFF2-40B4-BE49-F238E27FC236}">
                <a16:creationId xmlns:a16="http://schemas.microsoft.com/office/drawing/2014/main" id="{B3E0C057-3F3B-C446-B182-DAE6D200E361}"/>
              </a:ext>
            </a:extLst>
          </p:cNvPr>
          <p:cNvPicPr>
            <a:picLocks noChangeAspect="1"/>
          </p:cNvPicPr>
          <p:nvPr/>
        </p:nvPicPr>
        <p:blipFill>
          <a:blip r:embed="rId3"/>
          <a:stretch>
            <a:fillRect/>
          </a:stretch>
        </p:blipFill>
        <p:spPr>
          <a:xfrm>
            <a:off x="4060333" y="1650588"/>
            <a:ext cx="2268000" cy="4835899"/>
          </a:xfrm>
          <a:prstGeom prst="round2SameRect">
            <a:avLst>
              <a:gd name="adj1" fmla="val 0"/>
              <a:gd name="adj2" fmla="val 10775"/>
            </a:avLst>
          </a:prstGeom>
        </p:spPr>
      </p:pic>
      <p:pic>
        <p:nvPicPr>
          <p:cNvPr id="9" name="Immagine 8">
            <a:extLst>
              <a:ext uri="{FF2B5EF4-FFF2-40B4-BE49-F238E27FC236}">
                <a16:creationId xmlns:a16="http://schemas.microsoft.com/office/drawing/2014/main" id="{38EA7397-C76A-8D47-807B-3AB996446BF4}"/>
              </a:ext>
            </a:extLst>
          </p:cNvPr>
          <p:cNvPicPr>
            <a:picLocks noChangeAspect="1"/>
          </p:cNvPicPr>
          <p:nvPr/>
        </p:nvPicPr>
        <p:blipFill>
          <a:blip r:embed="rId4"/>
          <a:stretch>
            <a:fillRect/>
          </a:stretch>
        </p:blipFill>
        <p:spPr>
          <a:xfrm>
            <a:off x="7525042" y="1084146"/>
            <a:ext cx="2500702" cy="5402341"/>
          </a:xfrm>
          <a:prstGeom prst="round2SameRect">
            <a:avLst>
              <a:gd name="adj1" fmla="val 0"/>
              <a:gd name="adj2" fmla="val 9858"/>
            </a:avLst>
          </a:prstGeom>
        </p:spPr>
      </p:pic>
      <p:sp>
        <p:nvSpPr>
          <p:cNvPr id="8" name="Freccia destra con strisce 7">
            <a:extLst>
              <a:ext uri="{FF2B5EF4-FFF2-40B4-BE49-F238E27FC236}">
                <a16:creationId xmlns:a16="http://schemas.microsoft.com/office/drawing/2014/main" id="{C1E61BCA-5F51-E84B-9BFB-D4649D753DF6}"/>
              </a:ext>
            </a:extLst>
          </p:cNvPr>
          <p:cNvSpPr/>
          <p:nvPr/>
        </p:nvSpPr>
        <p:spPr>
          <a:xfrm>
            <a:off x="6160608" y="1894499"/>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91132927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B87A64CB-34EC-C048-83E5-96918207D7FA}"/>
              </a:ext>
            </a:extLst>
          </p:cNvPr>
          <p:cNvSpPr txBox="1"/>
          <p:nvPr/>
        </p:nvSpPr>
        <p:spPr>
          <a:xfrm>
            <a:off x="99290" y="143699"/>
            <a:ext cx="11993420"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ea typeface="Palatino" pitchFamily="2" charset="77"/>
              </a:rPr>
              <a:t>Corrections</a:t>
            </a:r>
            <a:r>
              <a:rPr lang="it-IT" sz="2800" b="1" dirty="0">
                <a:solidFill>
                  <a:srgbClr val="002060"/>
                </a:solidFill>
                <a:latin typeface="Avenir Next" panose="020B0503020202020204" pitchFamily="34" charset="0"/>
                <a:ea typeface="Palatino" pitchFamily="2" charset="77"/>
              </a:rPr>
              <a:t> made </a:t>
            </a:r>
            <a:r>
              <a:rPr lang="it-IT" sz="2800" b="1" dirty="0" err="1">
                <a:solidFill>
                  <a:srgbClr val="002060"/>
                </a:solidFill>
                <a:latin typeface="Avenir Next" panose="020B0503020202020204" pitchFamily="34" charset="0"/>
                <a:ea typeface="Palatino" pitchFamily="2" charset="77"/>
              </a:rPr>
              <a:t>after</a:t>
            </a:r>
            <a:r>
              <a:rPr lang="it-IT" sz="2800" b="1" dirty="0">
                <a:solidFill>
                  <a:srgbClr val="002060"/>
                </a:solidFill>
                <a:latin typeface="Avenir Next" panose="020B0503020202020204" pitchFamily="34" charset="0"/>
                <a:ea typeface="Palatino" pitchFamily="2" charset="77"/>
              </a:rPr>
              <a:t> the user </a:t>
            </a:r>
            <a:r>
              <a:rPr lang="it-IT" sz="2800" b="1" dirty="0" err="1">
                <a:solidFill>
                  <a:srgbClr val="002060"/>
                </a:solidFill>
                <a:latin typeface="Avenir Next" panose="020B0503020202020204" pitchFamily="34" charset="0"/>
                <a:ea typeface="Palatino" pitchFamily="2" charset="77"/>
              </a:rPr>
              <a:t>based</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evaluation</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fourth</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prototype</a:t>
            </a:r>
            <a:endParaRPr lang="it-IT" sz="2800" b="1" dirty="0">
              <a:solidFill>
                <a:srgbClr val="002060"/>
              </a:solidFill>
              <a:latin typeface="Avenir Next" panose="020B0503020202020204" pitchFamily="34" charset="0"/>
              <a:ea typeface="Palatino" pitchFamily="2" charset="77"/>
            </a:endParaRPr>
          </a:p>
        </p:txBody>
      </p:sp>
      <p:pic>
        <p:nvPicPr>
          <p:cNvPr id="3" name="Immagine 2">
            <a:extLst>
              <a:ext uri="{FF2B5EF4-FFF2-40B4-BE49-F238E27FC236}">
                <a16:creationId xmlns:a16="http://schemas.microsoft.com/office/drawing/2014/main" id="{A97141BD-E57D-9248-BE83-4CA15243CA30}"/>
              </a:ext>
            </a:extLst>
          </p:cNvPr>
          <p:cNvPicPr>
            <a:picLocks noChangeAspect="1"/>
          </p:cNvPicPr>
          <p:nvPr/>
        </p:nvPicPr>
        <p:blipFill>
          <a:blip r:embed="rId2"/>
          <a:stretch>
            <a:fillRect/>
          </a:stretch>
        </p:blipFill>
        <p:spPr>
          <a:xfrm>
            <a:off x="4300483" y="1145224"/>
            <a:ext cx="3759383" cy="5475388"/>
          </a:xfrm>
          <a:prstGeom prst="rect">
            <a:avLst/>
          </a:prstGeom>
        </p:spPr>
      </p:pic>
      <p:pic>
        <p:nvPicPr>
          <p:cNvPr id="4" name="Immagine 3">
            <a:extLst>
              <a:ext uri="{FF2B5EF4-FFF2-40B4-BE49-F238E27FC236}">
                <a16:creationId xmlns:a16="http://schemas.microsoft.com/office/drawing/2014/main" id="{433F2FB6-1359-A143-A28E-5CC5F1A1C512}"/>
              </a:ext>
            </a:extLst>
          </p:cNvPr>
          <p:cNvPicPr>
            <a:picLocks noChangeAspect="1"/>
          </p:cNvPicPr>
          <p:nvPr/>
        </p:nvPicPr>
        <p:blipFill>
          <a:blip r:embed="rId2"/>
          <a:stretch>
            <a:fillRect/>
          </a:stretch>
        </p:blipFill>
        <p:spPr>
          <a:xfrm>
            <a:off x="7717345" y="620577"/>
            <a:ext cx="4173485" cy="6078511"/>
          </a:xfrm>
          <a:prstGeom prst="rect">
            <a:avLst/>
          </a:prstGeom>
        </p:spPr>
      </p:pic>
      <p:sp>
        <p:nvSpPr>
          <p:cNvPr id="10" name="CasellaDiTesto 40">
            <a:extLst>
              <a:ext uri="{FF2B5EF4-FFF2-40B4-BE49-F238E27FC236}">
                <a16:creationId xmlns:a16="http://schemas.microsoft.com/office/drawing/2014/main" id="{FF2146AB-42A6-A240-8063-7D644B22A41E}"/>
              </a:ext>
            </a:extLst>
          </p:cNvPr>
          <p:cNvSpPr txBox="1"/>
          <p:nvPr/>
        </p:nvSpPr>
        <p:spPr>
          <a:xfrm>
            <a:off x="426491" y="1825530"/>
            <a:ext cx="3471511" cy="1200329"/>
          </a:xfrm>
          <a:prstGeom prst="rect">
            <a:avLst/>
          </a:prstGeom>
          <a:noFill/>
        </p:spPr>
        <p:txBody>
          <a:bodyPr wrap="square" rtlCol="0">
            <a:spAutoFit/>
          </a:bodyPr>
          <a:lstStyle/>
          <a:p>
            <a:r>
              <a:rPr lang="it-IT" sz="2400" b="1" dirty="0">
                <a:solidFill>
                  <a:srgbClr val="0071C0"/>
                </a:solidFill>
                <a:latin typeface="Avenir Next" panose="020B0503020202020204" pitchFamily="34" charset="0"/>
                <a:ea typeface="Palatino" pitchFamily="2" charset="77"/>
              </a:rPr>
              <a:t>Help the user to </a:t>
            </a:r>
            <a:r>
              <a:rPr lang="it-IT" sz="2400" b="1" dirty="0" err="1">
                <a:solidFill>
                  <a:srgbClr val="0071C0"/>
                </a:solidFill>
                <a:latin typeface="Avenir Next" panose="020B0503020202020204" pitchFamily="34" charset="0"/>
                <a:ea typeface="Palatino" pitchFamily="2" charset="77"/>
              </a:rPr>
              <a:t>understand</a:t>
            </a:r>
            <a:r>
              <a:rPr lang="it-IT" sz="2400" b="1" dirty="0">
                <a:solidFill>
                  <a:srgbClr val="0071C0"/>
                </a:solidFill>
                <a:latin typeface="Avenir Next" panose="020B0503020202020204" pitchFamily="34" charset="0"/>
                <a:ea typeface="Palatino" pitchFamily="2" charset="77"/>
              </a:rPr>
              <a:t> </a:t>
            </a:r>
            <a:r>
              <a:rPr lang="it-IT" sz="2400" b="1" dirty="0" err="1">
                <a:solidFill>
                  <a:srgbClr val="0071C0"/>
                </a:solidFill>
                <a:latin typeface="Avenir Next" panose="020B0503020202020204" pitchFamily="34" charset="0"/>
                <a:ea typeface="Palatino" pitchFamily="2" charset="77"/>
              </a:rPr>
              <a:t>what</a:t>
            </a:r>
            <a:r>
              <a:rPr lang="it-IT" sz="2400" b="1" dirty="0">
                <a:solidFill>
                  <a:srgbClr val="0071C0"/>
                </a:solidFill>
                <a:latin typeface="Avenir Next" panose="020B0503020202020204" pitchFamily="34" charset="0"/>
                <a:ea typeface="Palatino" pitchFamily="2" charset="77"/>
              </a:rPr>
              <a:t> are the link for</a:t>
            </a:r>
          </a:p>
        </p:txBody>
      </p:sp>
      <p:pic>
        <p:nvPicPr>
          <p:cNvPr id="7" name="Immagine 6">
            <a:extLst>
              <a:ext uri="{FF2B5EF4-FFF2-40B4-BE49-F238E27FC236}">
                <a16:creationId xmlns:a16="http://schemas.microsoft.com/office/drawing/2014/main" id="{355C3313-4201-CF47-AA37-DEC2D1C1A09E}"/>
              </a:ext>
            </a:extLst>
          </p:cNvPr>
          <p:cNvPicPr>
            <a:picLocks noChangeAspect="1"/>
          </p:cNvPicPr>
          <p:nvPr/>
        </p:nvPicPr>
        <p:blipFill>
          <a:blip r:embed="rId3"/>
          <a:stretch>
            <a:fillRect/>
          </a:stretch>
        </p:blipFill>
        <p:spPr>
          <a:xfrm>
            <a:off x="4532166" y="1545337"/>
            <a:ext cx="2290561" cy="4864608"/>
          </a:xfrm>
          <a:prstGeom prst="round2SameRect">
            <a:avLst>
              <a:gd name="adj1" fmla="val 0"/>
              <a:gd name="adj2" fmla="val 11577"/>
            </a:avLst>
          </a:prstGeom>
        </p:spPr>
      </p:pic>
      <p:pic>
        <p:nvPicPr>
          <p:cNvPr id="9" name="Immagine 8">
            <a:extLst>
              <a:ext uri="{FF2B5EF4-FFF2-40B4-BE49-F238E27FC236}">
                <a16:creationId xmlns:a16="http://schemas.microsoft.com/office/drawing/2014/main" id="{08B029BD-7A2C-9C4E-A7DF-E2F438A0A7CD}"/>
              </a:ext>
            </a:extLst>
          </p:cNvPr>
          <p:cNvPicPr>
            <a:picLocks noChangeAspect="1"/>
          </p:cNvPicPr>
          <p:nvPr/>
        </p:nvPicPr>
        <p:blipFill>
          <a:blip r:embed="rId4"/>
          <a:stretch>
            <a:fillRect/>
          </a:stretch>
        </p:blipFill>
        <p:spPr>
          <a:xfrm>
            <a:off x="7973570" y="1066748"/>
            <a:ext cx="2522105" cy="5385600"/>
          </a:xfrm>
          <a:prstGeom prst="round2SameRect">
            <a:avLst>
              <a:gd name="adj1" fmla="val 0"/>
              <a:gd name="adj2" fmla="val 10870"/>
            </a:avLst>
          </a:prstGeom>
        </p:spPr>
      </p:pic>
      <p:sp>
        <p:nvSpPr>
          <p:cNvPr id="8" name="Freccia destra con strisce 7">
            <a:extLst>
              <a:ext uri="{FF2B5EF4-FFF2-40B4-BE49-F238E27FC236}">
                <a16:creationId xmlns:a16="http://schemas.microsoft.com/office/drawing/2014/main" id="{C17AEBC2-6DD6-2C41-A844-FBE81B008FD4}"/>
              </a:ext>
            </a:extLst>
          </p:cNvPr>
          <p:cNvSpPr/>
          <p:nvPr/>
        </p:nvSpPr>
        <p:spPr>
          <a:xfrm>
            <a:off x="6647693" y="5060925"/>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4254704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B87A64CB-34EC-C048-83E5-96918207D7FA}"/>
              </a:ext>
            </a:extLst>
          </p:cNvPr>
          <p:cNvSpPr txBox="1"/>
          <p:nvPr/>
        </p:nvSpPr>
        <p:spPr>
          <a:xfrm>
            <a:off x="99290" y="143699"/>
            <a:ext cx="11993420"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ea typeface="Palatino" pitchFamily="2" charset="77"/>
              </a:rPr>
              <a:t>Corrections</a:t>
            </a:r>
            <a:r>
              <a:rPr lang="it-IT" sz="2800" b="1" dirty="0">
                <a:solidFill>
                  <a:srgbClr val="002060"/>
                </a:solidFill>
                <a:latin typeface="Avenir Next" panose="020B0503020202020204" pitchFamily="34" charset="0"/>
                <a:ea typeface="Palatino" pitchFamily="2" charset="77"/>
              </a:rPr>
              <a:t> made </a:t>
            </a:r>
            <a:r>
              <a:rPr lang="it-IT" sz="2800" b="1" dirty="0" err="1">
                <a:solidFill>
                  <a:srgbClr val="002060"/>
                </a:solidFill>
                <a:latin typeface="Avenir Next" panose="020B0503020202020204" pitchFamily="34" charset="0"/>
                <a:ea typeface="Palatino" pitchFamily="2" charset="77"/>
              </a:rPr>
              <a:t>after</a:t>
            </a:r>
            <a:r>
              <a:rPr lang="it-IT" sz="2800" b="1" dirty="0">
                <a:solidFill>
                  <a:srgbClr val="002060"/>
                </a:solidFill>
                <a:latin typeface="Avenir Next" panose="020B0503020202020204" pitchFamily="34" charset="0"/>
                <a:ea typeface="Palatino" pitchFamily="2" charset="77"/>
              </a:rPr>
              <a:t> the user </a:t>
            </a:r>
            <a:r>
              <a:rPr lang="it-IT" sz="2800" b="1" dirty="0" err="1">
                <a:solidFill>
                  <a:srgbClr val="002060"/>
                </a:solidFill>
                <a:latin typeface="Avenir Next" panose="020B0503020202020204" pitchFamily="34" charset="0"/>
                <a:ea typeface="Palatino" pitchFamily="2" charset="77"/>
              </a:rPr>
              <a:t>based</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evaluation</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fourth</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prototype</a:t>
            </a:r>
            <a:endParaRPr lang="it-IT" sz="2800" b="1" dirty="0">
              <a:solidFill>
                <a:srgbClr val="002060"/>
              </a:solidFill>
              <a:latin typeface="Avenir Next" panose="020B0503020202020204" pitchFamily="34" charset="0"/>
              <a:ea typeface="Palatino" pitchFamily="2" charset="77"/>
            </a:endParaRPr>
          </a:p>
        </p:txBody>
      </p:sp>
      <p:pic>
        <p:nvPicPr>
          <p:cNvPr id="3" name="Immagine 2">
            <a:extLst>
              <a:ext uri="{FF2B5EF4-FFF2-40B4-BE49-F238E27FC236}">
                <a16:creationId xmlns:a16="http://schemas.microsoft.com/office/drawing/2014/main" id="{A97141BD-E57D-9248-BE83-4CA15243CA30}"/>
              </a:ext>
            </a:extLst>
          </p:cNvPr>
          <p:cNvPicPr>
            <a:picLocks noChangeAspect="1"/>
          </p:cNvPicPr>
          <p:nvPr/>
        </p:nvPicPr>
        <p:blipFill>
          <a:blip r:embed="rId2"/>
          <a:stretch>
            <a:fillRect/>
          </a:stretch>
        </p:blipFill>
        <p:spPr>
          <a:xfrm>
            <a:off x="4180741" y="1145224"/>
            <a:ext cx="3759383" cy="5475388"/>
          </a:xfrm>
          <a:prstGeom prst="rect">
            <a:avLst/>
          </a:prstGeom>
        </p:spPr>
      </p:pic>
      <p:pic>
        <p:nvPicPr>
          <p:cNvPr id="4" name="Immagine 3">
            <a:extLst>
              <a:ext uri="{FF2B5EF4-FFF2-40B4-BE49-F238E27FC236}">
                <a16:creationId xmlns:a16="http://schemas.microsoft.com/office/drawing/2014/main" id="{433F2FB6-1359-A143-A28E-5CC5F1A1C512}"/>
              </a:ext>
            </a:extLst>
          </p:cNvPr>
          <p:cNvPicPr>
            <a:picLocks noChangeAspect="1"/>
          </p:cNvPicPr>
          <p:nvPr/>
        </p:nvPicPr>
        <p:blipFill>
          <a:blip r:embed="rId2"/>
          <a:stretch>
            <a:fillRect/>
          </a:stretch>
        </p:blipFill>
        <p:spPr>
          <a:xfrm>
            <a:off x="7711478" y="575407"/>
            <a:ext cx="4173485" cy="6078511"/>
          </a:xfrm>
          <a:prstGeom prst="rect">
            <a:avLst/>
          </a:prstGeom>
        </p:spPr>
      </p:pic>
      <p:sp>
        <p:nvSpPr>
          <p:cNvPr id="10" name="CasellaDiTesto 40">
            <a:extLst>
              <a:ext uri="{FF2B5EF4-FFF2-40B4-BE49-F238E27FC236}">
                <a16:creationId xmlns:a16="http://schemas.microsoft.com/office/drawing/2014/main" id="{FF2146AB-42A6-A240-8063-7D644B22A41E}"/>
              </a:ext>
            </a:extLst>
          </p:cNvPr>
          <p:cNvSpPr txBox="1"/>
          <p:nvPr/>
        </p:nvSpPr>
        <p:spPr>
          <a:xfrm>
            <a:off x="426491" y="1825530"/>
            <a:ext cx="3471511" cy="1200329"/>
          </a:xfrm>
          <a:prstGeom prst="rect">
            <a:avLst/>
          </a:prstGeom>
          <a:noFill/>
        </p:spPr>
        <p:txBody>
          <a:bodyPr wrap="square" rtlCol="0">
            <a:spAutoFit/>
          </a:bodyPr>
          <a:lstStyle/>
          <a:p>
            <a:r>
              <a:rPr lang="it-IT" sz="2400" b="1" dirty="0">
                <a:solidFill>
                  <a:srgbClr val="0071C0"/>
                </a:solidFill>
                <a:latin typeface="Avenir Next" panose="020B0503020202020204" pitchFamily="34" charset="0"/>
                <a:ea typeface="Palatino" pitchFamily="2" charset="77"/>
              </a:rPr>
              <a:t>Help the user to </a:t>
            </a:r>
            <a:r>
              <a:rPr lang="it-IT" sz="2400" b="1" dirty="0" err="1">
                <a:solidFill>
                  <a:srgbClr val="0071C0"/>
                </a:solidFill>
                <a:latin typeface="Avenir Next" panose="020B0503020202020204" pitchFamily="34" charset="0"/>
                <a:ea typeface="Palatino" pitchFamily="2" charset="77"/>
              </a:rPr>
              <a:t>access</a:t>
            </a:r>
            <a:r>
              <a:rPr lang="it-IT" sz="2400" b="1" dirty="0">
                <a:solidFill>
                  <a:srgbClr val="0071C0"/>
                </a:solidFill>
                <a:latin typeface="Avenir Next" panose="020B0503020202020204" pitchFamily="34" charset="0"/>
                <a:ea typeface="Palatino" pitchFamily="2" charset="77"/>
              </a:rPr>
              <a:t> the My favorite </a:t>
            </a:r>
            <a:r>
              <a:rPr lang="it-IT" sz="2400" b="1" dirty="0" err="1">
                <a:solidFill>
                  <a:srgbClr val="0071C0"/>
                </a:solidFill>
                <a:latin typeface="Avenir Next" panose="020B0503020202020204" pitchFamily="34" charset="0"/>
                <a:ea typeface="Palatino" pitchFamily="2" charset="77"/>
              </a:rPr>
              <a:t>courses</a:t>
            </a:r>
            <a:r>
              <a:rPr lang="it-IT" sz="2400" b="1" dirty="0">
                <a:solidFill>
                  <a:srgbClr val="0071C0"/>
                </a:solidFill>
                <a:latin typeface="Avenir Next" panose="020B0503020202020204" pitchFamily="34" charset="0"/>
                <a:ea typeface="Palatino" pitchFamily="2" charset="77"/>
              </a:rPr>
              <a:t>’ list</a:t>
            </a:r>
          </a:p>
        </p:txBody>
      </p:sp>
      <p:pic>
        <p:nvPicPr>
          <p:cNvPr id="7" name="Immagine 6">
            <a:extLst>
              <a:ext uri="{FF2B5EF4-FFF2-40B4-BE49-F238E27FC236}">
                <a16:creationId xmlns:a16="http://schemas.microsoft.com/office/drawing/2014/main" id="{6AE9A3BB-69CC-6044-84EB-B5025EBC9C92}"/>
              </a:ext>
            </a:extLst>
          </p:cNvPr>
          <p:cNvPicPr>
            <a:picLocks noChangeAspect="1"/>
          </p:cNvPicPr>
          <p:nvPr/>
        </p:nvPicPr>
        <p:blipFill rotWithShape="1">
          <a:blip r:embed="rId3"/>
          <a:srcRect l="39028" t="16678" r="38889" b="6533"/>
          <a:stretch/>
        </p:blipFill>
        <p:spPr>
          <a:xfrm>
            <a:off x="4415246" y="1536192"/>
            <a:ext cx="2267712" cy="4864608"/>
          </a:xfrm>
          <a:prstGeom prst="round2SameRect">
            <a:avLst>
              <a:gd name="adj1" fmla="val 0"/>
              <a:gd name="adj2" fmla="val 7258"/>
            </a:avLst>
          </a:prstGeom>
        </p:spPr>
      </p:pic>
      <p:pic>
        <p:nvPicPr>
          <p:cNvPr id="9" name="Immagine 8">
            <a:extLst>
              <a:ext uri="{FF2B5EF4-FFF2-40B4-BE49-F238E27FC236}">
                <a16:creationId xmlns:a16="http://schemas.microsoft.com/office/drawing/2014/main" id="{DD170ED1-D030-B24C-B46F-A0CF5ECA5567}"/>
              </a:ext>
            </a:extLst>
          </p:cNvPr>
          <p:cNvPicPr>
            <a:picLocks noChangeAspect="1"/>
          </p:cNvPicPr>
          <p:nvPr/>
        </p:nvPicPr>
        <p:blipFill rotWithShape="1">
          <a:blip r:embed="rId4"/>
          <a:srcRect l="39027" t="16501" r="39222" b="6587"/>
          <a:stretch/>
        </p:blipFill>
        <p:spPr>
          <a:xfrm>
            <a:off x="7974668" y="1005840"/>
            <a:ext cx="2504356" cy="5404104"/>
          </a:xfrm>
          <a:prstGeom prst="round2SameRect">
            <a:avLst>
              <a:gd name="adj1" fmla="val 0"/>
              <a:gd name="adj2" fmla="val 7302"/>
            </a:avLst>
          </a:prstGeom>
        </p:spPr>
      </p:pic>
      <p:sp>
        <p:nvSpPr>
          <p:cNvPr id="8" name="Freccia destra con strisce 7">
            <a:extLst>
              <a:ext uri="{FF2B5EF4-FFF2-40B4-BE49-F238E27FC236}">
                <a16:creationId xmlns:a16="http://schemas.microsoft.com/office/drawing/2014/main" id="{B3A127C7-C49B-1942-BFDC-7A57113E2A3D}"/>
              </a:ext>
            </a:extLst>
          </p:cNvPr>
          <p:cNvSpPr/>
          <p:nvPr/>
        </p:nvSpPr>
        <p:spPr>
          <a:xfrm>
            <a:off x="6487344" y="2758264"/>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5107330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40">
            <a:extLst>
              <a:ext uri="{FF2B5EF4-FFF2-40B4-BE49-F238E27FC236}">
                <a16:creationId xmlns:a16="http://schemas.microsoft.com/office/drawing/2014/main" id="{B87A64CB-34EC-C048-83E5-96918207D7FA}"/>
              </a:ext>
            </a:extLst>
          </p:cNvPr>
          <p:cNvSpPr txBox="1"/>
          <p:nvPr/>
        </p:nvSpPr>
        <p:spPr>
          <a:xfrm>
            <a:off x="99290" y="143699"/>
            <a:ext cx="11993420" cy="523220"/>
          </a:xfrm>
          <a:prstGeom prst="rect">
            <a:avLst/>
          </a:prstGeom>
          <a:noFill/>
        </p:spPr>
        <p:txBody>
          <a:bodyPr wrap="square" rtlCol="0">
            <a:spAutoFit/>
          </a:bodyPr>
          <a:lstStyle/>
          <a:p>
            <a:r>
              <a:rPr lang="it-IT" sz="2800" b="1" dirty="0" err="1">
                <a:solidFill>
                  <a:srgbClr val="002060"/>
                </a:solidFill>
                <a:latin typeface="Avenir Next" panose="020B0503020202020204" pitchFamily="34" charset="0"/>
                <a:ea typeface="Palatino" pitchFamily="2" charset="77"/>
              </a:rPr>
              <a:t>Corrections</a:t>
            </a:r>
            <a:r>
              <a:rPr lang="it-IT" sz="2800" b="1" dirty="0">
                <a:solidFill>
                  <a:srgbClr val="002060"/>
                </a:solidFill>
                <a:latin typeface="Avenir Next" panose="020B0503020202020204" pitchFamily="34" charset="0"/>
                <a:ea typeface="Palatino" pitchFamily="2" charset="77"/>
              </a:rPr>
              <a:t> made </a:t>
            </a:r>
            <a:r>
              <a:rPr lang="it-IT" sz="2800" b="1" dirty="0" err="1">
                <a:solidFill>
                  <a:srgbClr val="002060"/>
                </a:solidFill>
                <a:latin typeface="Avenir Next" panose="020B0503020202020204" pitchFamily="34" charset="0"/>
                <a:ea typeface="Palatino" pitchFamily="2" charset="77"/>
              </a:rPr>
              <a:t>after</a:t>
            </a:r>
            <a:r>
              <a:rPr lang="it-IT" sz="2800" b="1" dirty="0">
                <a:solidFill>
                  <a:srgbClr val="002060"/>
                </a:solidFill>
                <a:latin typeface="Avenir Next" panose="020B0503020202020204" pitchFamily="34" charset="0"/>
                <a:ea typeface="Palatino" pitchFamily="2" charset="77"/>
              </a:rPr>
              <a:t> the user </a:t>
            </a:r>
            <a:r>
              <a:rPr lang="it-IT" sz="2800" b="1" dirty="0" err="1">
                <a:solidFill>
                  <a:srgbClr val="002060"/>
                </a:solidFill>
                <a:latin typeface="Avenir Next" panose="020B0503020202020204" pitchFamily="34" charset="0"/>
                <a:ea typeface="Palatino" pitchFamily="2" charset="77"/>
              </a:rPr>
              <a:t>based</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evaluation</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fourth</a:t>
            </a:r>
            <a:r>
              <a:rPr lang="it-IT" sz="2800" b="1" dirty="0">
                <a:solidFill>
                  <a:srgbClr val="002060"/>
                </a:solidFill>
                <a:latin typeface="Avenir Next" panose="020B0503020202020204" pitchFamily="34" charset="0"/>
                <a:ea typeface="Palatino" pitchFamily="2" charset="77"/>
              </a:rPr>
              <a:t> </a:t>
            </a:r>
            <a:r>
              <a:rPr lang="it-IT" sz="2800" b="1" dirty="0" err="1">
                <a:solidFill>
                  <a:srgbClr val="002060"/>
                </a:solidFill>
                <a:latin typeface="Avenir Next" panose="020B0503020202020204" pitchFamily="34" charset="0"/>
                <a:ea typeface="Palatino" pitchFamily="2" charset="77"/>
              </a:rPr>
              <a:t>prototype</a:t>
            </a:r>
            <a:endParaRPr lang="it-IT" sz="2800" b="1" dirty="0">
              <a:solidFill>
                <a:srgbClr val="002060"/>
              </a:solidFill>
              <a:latin typeface="Avenir Next" panose="020B0503020202020204" pitchFamily="34" charset="0"/>
              <a:ea typeface="Palatino" pitchFamily="2" charset="77"/>
            </a:endParaRPr>
          </a:p>
        </p:txBody>
      </p:sp>
      <p:pic>
        <p:nvPicPr>
          <p:cNvPr id="3" name="Immagine 2">
            <a:extLst>
              <a:ext uri="{FF2B5EF4-FFF2-40B4-BE49-F238E27FC236}">
                <a16:creationId xmlns:a16="http://schemas.microsoft.com/office/drawing/2014/main" id="{A97141BD-E57D-9248-BE83-4CA15243CA30}"/>
              </a:ext>
            </a:extLst>
          </p:cNvPr>
          <p:cNvPicPr>
            <a:picLocks noChangeAspect="1"/>
          </p:cNvPicPr>
          <p:nvPr/>
        </p:nvPicPr>
        <p:blipFill>
          <a:blip r:embed="rId2"/>
          <a:stretch>
            <a:fillRect/>
          </a:stretch>
        </p:blipFill>
        <p:spPr>
          <a:xfrm>
            <a:off x="2547545" y="1230217"/>
            <a:ext cx="3759383" cy="5475388"/>
          </a:xfrm>
          <a:prstGeom prst="rect">
            <a:avLst/>
          </a:prstGeom>
        </p:spPr>
      </p:pic>
      <p:pic>
        <p:nvPicPr>
          <p:cNvPr id="4" name="Immagine 3">
            <a:extLst>
              <a:ext uri="{FF2B5EF4-FFF2-40B4-BE49-F238E27FC236}">
                <a16:creationId xmlns:a16="http://schemas.microsoft.com/office/drawing/2014/main" id="{433F2FB6-1359-A143-A28E-5CC5F1A1C512}"/>
              </a:ext>
            </a:extLst>
          </p:cNvPr>
          <p:cNvPicPr>
            <a:picLocks noChangeAspect="1"/>
          </p:cNvPicPr>
          <p:nvPr/>
        </p:nvPicPr>
        <p:blipFill>
          <a:blip r:embed="rId2"/>
          <a:stretch>
            <a:fillRect/>
          </a:stretch>
        </p:blipFill>
        <p:spPr>
          <a:xfrm>
            <a:off x="5860191" y="666919"/>
            <a:ext cx="4173485" cy="6078511"/>
          </a:xfrm>
          <a:prstGeom prst="rect">
            <a:avLst/>
          </a:prstGeom>
        </p:spPr>
      </p:pic>
      <p:sp>
        <p:nvSpPr>
          <p:cNvPr id="10" name="CasellaDiTesto 40">
            <a:extLst>
              <a:ext uri="{FF2B5EF4-FFF2-40B4-BE49-F238E27FC236}">
                <a16:creationId xmlns:a16="http://schemas.microsoft.com/office/drawing/2014/main" id="{FF2146AB-42A6-A240-8063-7D644B22A41E}"/>
              </a:ext>
            </a:extLst>
          </p:cNvPr>
          <p:cNvSpPr txBox="1"/>
          <p:nvPr/>
        </p:nvSpPr>
        <p:spPr>
          <a:xfrm>
            <a:off x="307037" y="922724"/>
            <a:ext cx="2599738" cy="1938992"/>
          </a:xfrm>
          <a:prstGeom prst="rect">
            <a:avLst/>
          </a:prstGeom>
          <a:noFill/>
        </p:spPr>
        <p:txBody>
          <a:bodyPr wrap="square" rtlCol="0">
            <a:spAutoFit/>
          </a:bodyPr>
          <a:lstStyle/>
          <a:p>
            <a:r>
              <a:rPr lang="it-IT" sz="2400" b="1" dirty="0" err="1">
                <a:solidFill>
                  <a:srgbClr val="0071C0"/>
                </a:solidFill>
                <a:latin typeface="Avenir Next" panose="020B0503020202020204" pitchFamily="34" charset="0"/>
                <a:ea typeface="Palatino" pitchFamily="2" charset="77"/>
              </a:rPr>
              <a:t>Provide</a:t>
            </a:r>
            <a:r>
              <a:rPr lang="it-IT" sz="2400" b="1" dirty="0">
                <a:solidFill>
                  <a:srgbClr val="0071C0"/>
                </a:solidFill>
                <a:latin typeface="Avenir Next" panose="020B0503020202020204" pitchFamily="34" charset="0"/>
                <a:ea typeface="Palatino" pitchFamily="2" charset="77"/>
              </a:rPr>
              <a:t> the user a more </a:t>
            </a:r>
            <a:r>
              <a:rPr lang="it-IT" sz="2400" b="1" dirty="0" err="1">
                <a:solidFill>
                  <a:srgbClr val="0071C0"/>
                </a:solidFill>
                <a:latin typeface="Avenir Next" panose="020B0503020202020204" pitchFamily="34" charset="0"/>
                <a:ea typeface="Palatino" pitchFamily="2" charset="77"/>
              </a:rPr>
              <a:t>comfortable</a:t>
            </a:r>
            <a:r>
              <a:rPr lang="it-IT" sz="2400" b="1" dirty="0">
                <a:solidFill>
                  <a:srgbClr val="0071C0"/>
                </a:solidFill>
                <a:latin typeface="Avenir Next" panose="020B0503020202020204" pitchFamily="34" charset="0"/>
                <a:ea typeface="Palatino" pitchFamily="2" charset="77"/>
              </a:rPr>
              <a:t> </a:t>
            </a:r>
            <a:r>
              <a:rPr lang="it-IT" sz="2400" b="1" dirty="0" err="1">
                <a:solidFill>
                  <a:srgbClr val="0071C0"/>
                </a:solidFill>
                <a:latin typeface="Avenir Next" panose="020B0503020202020204" pitchFamily="34" charset="0"/>
                <a:ea typeface="Palatino" pitchFamily="2" charset="77"/>
              </a:rPr>
              <a:t>lesson’s</a:t>
            </a:r>
            <a:r>
              <a:rPr lang="it-IT" sz="2400" b="1" dirty="0">
                <a:solidFill>
                  <a:srgbClr val="0071C0"/>
                </a:solidFill>
                <a:latin typeface="Avenir Next" panose="020B0503020202020204" pitchFamily="34" charset="0"/>
                <a:ea typeface="Palatino" pitchFamily="2" charset="77"/>
              </a:rPr>
              <a:t> schedule</a:t>
            </a:r>
          </a:p>
        </p:txBody>
      </p:sp>
      <p:pic>
        <p:nvPicPr>
          <p:cNvPr id="6" name="Immagine 5">
            <a:extLst>
              <a:ext uri="{FF2B5EF4-FFF2-40B4-BE49-F238E27FC236}">
                <a16:creationId xmlns:a16="http://schemas.microsoft.com/office/drawing/2014/main" id="{EFEB65AF-B5F7-B84C-A439-586A9E7C2A78}"/>
              </a:ext>
            </a:extLst>
          </p:cNvPr>
          <p:cNvPicPr>
            <a:picLocks noChangeAspect="1"/>
          </p:cNvPicPr>
          <p:nvPr/>
        </p:nvPicPr>
        <p:blipFill>
          <a:blip r:embed="rId3"/>
          <a:stretch>
            <a:fillRect/>
          </a:stretch>
        </p:blipFill>
        <p:spPr>
          <a:xfrm>
            <a:off x="2777134" y="1621976"/>
            <a:ext cx="2269735" cy="4876800"/>
          </a:xfrm>
          <a:prstGeom prst="round2SameRect">
            <a:avLst>
              <a:gd name="adj1" fmla="val 0"/>
              <a:gd name="adj2" fmla="val 8153"/>
            </a:avLst>
          </a:prstGeom>
        </p:spPr>
      </p:pic>
      <p:pic>
        <p:nvPicPr>
          <p:cNvPr id="11" name="Immagine 10">
            <a:extLst>
              <a:ext uri="{FF2B5EF4-FFF2-40B4-BE49-F238E27FC236}">
                <a16:creationId xmlns:a16="http://schemas.microsoft.com/office/drawing/2014/main" id="{02FFC518-0B3F-0C49-AEC9-E4CE7307249D}"/>
              </a:ext>
            </a:extLst>
          </p:cNvPr>
          <p:cNvPicPr>
            <a:picLocks noChangeAspect="1"/>
          </p:cNvPicPr>
          <p:nvPr/>
        </p:nvPicPr>
        <p:blipFill>
          <a:blip r:embed="rId2"/>
          <a:stretch>
            <a:fillRect/>
          </a:stretch>
        </p:blipFill>
        <p:spPr>
          <a:xfrm>
            <a:off x="8756506" y="623677"/>
            <a:ext cx="4173485" cy="6078511"/>
          </a:xfrm>
          <a:prstGeom prst="rect">
            <a:avLst/>
          </a:prstGeom>
        </p:spPr>
      </p:pic>
      <p:pic>
        <p:nvPicPr>
          <p:cNvPr id="12" name="Immagine 11">
            <a:extLst>
              <a:ext uri="{FF2B5EF4-FFF2-40B4-BE49-F238E27FC236}">
                <a16:creationId xmlns:a16="http://schemas.microsoft.com/office/drawing/2014/main" id="{A7E17BCA-4198-6741-A9D6-56B47223FEB3}"/>
              </a:ext>
            </a:extLst>
          </p:cNvPr>
          <p:cNvPicPr>
            <a:picLocks noChangeAspect="1"/>
          </p:cNvPicPr>
          <p:nvPr/>
        </p:nvPicPr>
        <p:blipFill>
          <a:blip r:embed="rId4"/>
          <a:stretch>
            <a:fillRect/>
          </a:stretch>
        </p:blipFill>
        <p:spPr>
          <a:xfrm>
            <a:off x="6096000" y="1115277"/>
            <a:ext cx="2549903" cy="5405266"/>
          </a:xfrm>
          <a:prstGeom prst="round2SameRect">
            <a:avLst>
              <a:gd name="adj1" fmla="val 0"/>
              <a:gd name="adj2" fmla="val 12380"/>
            </a:avLst>
          </a:prstGeom>
        </p:spPr>
      </p:pic>
      <p:pic>
        <p:nvPicPr>
          <p:cNvPr id="14" name="Immagine 13">
            <a:extLst>
              <a:ext uri="{FF2B5EF4-FFF2-40B4-BE49-F238E27FC236}">
                <a16:creationId xmlns:a16="http://schemas.microsoft.com/office/drawing/2014/main" id="{C6ADB13F-A2E5-8044-936F-0470C78D1260}"/>
              </a:ext>
            </a:extLst>
          </p:cNvPr>
          <p:cNvPicPr>
            <a:picLocks noChangeAspect="1"/>
          </p:cNvPicPr>
          <p:nvPr/>
        </p:nvPicPr>
        <p:blipFill>
          <a:blip r:embed="rId5"/>
          <a:stretch>
            <a:fillRect/>
          </a:stretch>
        </p:blipFill>
        <p:spPr>
          <a:xfrm>
            <a:off x="9021165" y="1071735"/>
            <a:ext cx="2521054" cy="5394380"/>
          </a:xfrm>
          <a:prstGeom prst="round2SameRect">
            <a:avLst>
              <a:gd name="adj1" fmla="val 0"/>
              <a:gd name="adj2" fmla="val 11658"/>
            </a:avLst>
          </a:prstGeom>
        </p:spPr>
      </p:pic>
      <p:sp>
        <p:nvSpPr>
          <p:cNvPr id="15" name="Freccia destra con strisce 14">
            <a:extLst>
              <a:ext uri="{FF2B5EF4-FFF2-40B4-BE49-F238E27FC236}">
                <a16:creationId xmlns:a16="http://schemas.microsoft.com/office/drawing/2014/main" id="{48DFB29B-3FE2-004B-B6B4-EB67F77F2CA7}"/>
              </a:ext>
            </a:extLst>
          </p:cNvPr>
          <p:cNvSpPr/>
          <p:nvPr/>
        </p:nvSpPr>
        <p:spPr>
          <a:xfrm>
            <a:off x="4611587" y="4538415"/>
            <a:ext cx="1687285" cy="856398"/>
          </a:xfrm>
          <a:prstGeom prst="stripedRightArrow">
            <a:avLst>
              <a:gd name="adj1" fmla="val 50000"/>
              <a:gd name="adj2" fmla="val 81826"/>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00297687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1395441" y="2224849"/>
            <a:ext cx="7766936" cy="1646302"/>
          </a:xfrm>
        </p:spPr>
        <p:txBody>
          <a:bodyPr/>
          <a:lstStyle/>
          <a:p>
            <a:r>
              <a:rPr lang="en-GB" dirty="0">
                <a:solidFill>
                  <a:schemeClr val="tx1"/>
                </a:solidFill>
                <a:latin typeface="Avenir Next" panose="020B0503020202020204" pitchFamily="34" charset="0"/>
              </a:rPr>
              <a:t>FINAL SYSTEM</a:t>
            </a:r>
          </a:p>
        </p:txBody>
      </p:sp>
    </p:spTree>
    <p:extLst>
      <p:ext uri="{BB962C8B-B14F-4D97-AF65-F5344CB8AC3E}">
        <p14:creationId xmlns:p14="http://schemas.microsoft.com/office/powerpoint/2010/main" val="350675776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ella 5">
            <a:extLst>
              <a:ext uri="{FF2B5EF4-FFF2-40B4-BE49-F238E27FC236}">
                <a16:creationId xmlns:a16="http://schemas.microsoft.com/office/drawing/2014/main" id="{52A4F799-5E62-914E-8BDE-AD86E39A2D97}"/>
              </a:ext>
            </a:extLst>
          </p:cNvPr>
          <p:cNvGraphicFramePr>
            <a:graphicFrameLocks noGrp="1"/>
          </p:cNvGraphicFramePr>
          <p:nvPr>
            <p:extLst>
              <p:ext uri="{D42A27DB-BD31-4B8C-83A1-F6EECF244321}">
                <p14:modId xmlns:p14="http://schemas.microsoft.com/office/powerpoint/2010/main" val="3279818016"/>
              </p:ext>
            </p:extLst>
          </p:nvPr>
        </p:nvGraphicFramePr>
        <p:xfrm>
          <a:off x="557226" y="1542251"/>
          <a:ext cx="8522795" cy="4513869"/>
        </p:xfrm>
        <a:graphic>
          <a:graphicData uri="http://schemas.openxmlformats.org/drawingml/2006/table">
            <a:tbl>
              <a:tblPr firstRow="1" firstCol="1" bandRow="1">
                <a:tableStyleId>{5C22544A-7EE6-4342-B048-85BDC9FD1C3A}</a:tableStyleId>
              </a:tblPr>
              <a:tblGrid>
                <a:gridCol w="2951137">
                  <a:extLst>
                    <a:ext uri="{9D8B030D-6E8A-4147-A177-3AD203B41FA5}">
                      <a16:colId xmlns:a16="http://schemas.microsoft.com/office/drawing/2014/main" val="2616524989"/>
                    </a:ext>
                  </a:extLst>
                </a:gridCol>
                <a:gridCol w="1274404">
                  <a:extLst>
                    <a:ext uri="{9D8B030D-6E8A-4147-A177-3AD203B41FA5}">
                      <a16:colId xmlns:a16="http://schemas.microsoft.com/office/drawing/2014/main" val="3628278983"/>
                    </a:ext>
                  </a:extLst>
                </a:gridCol>
                <a:gridCol w="1432418">
                  <a:extLst>
                    <a:ext uri="{9D8B030D-6E8A-4147-A177-3AD203B41FA5}">
                      <a16:colId xmlns:a16="http://schemas.microsoft.com/office/drawing/2014/main" val="120978597"/>
                    </a:ext>
                  </a:extLst>
                </a:gridCol>
                <a:gridCol w="1432418">
                  <a:extLst>
                    <a:ext uri="{9D8B030D-6E8A-4147-A177-3AD203B41FA5}">
                      <a16:colId xmlns:a16="http://schemas.microsoft.com/office/drawing/2014/main" val="2355745145"/>
                    </a:ext>
                  </a:extLst>
                </a:gridCol>
                <a:gridCol w="1432418">
                  <a:extLst>
                    <a:ext uri="{9D8B030D-6E8A-4147-A177-3AD203B41FA5}">
                      <a16:colId xmlns:a16="http://schemas.microsoft.com/office/drawing/2014/main" val="1864740840"/>
                    </a:ext>
                  </a:extLst>
                </a:gridCol>
              </a:tblGrid>
              <a:tr h="424525">
                <a:tc>
                  <a:txBody>
                    <a:bodyPr/>
                    <a:lstStyle/>
                    <a:p>
                      <a:endParaRPr lang="it-IT" b="0" dirty="0"/>
                    </a:p>
                    <a:p>
                      <a:endParaRPr lang="it-IT" b="0" dirty="0"/>
                    </a:p>
                  </a:txBody>
                  <a:tcPr>
                    <a:solidFill>
                      <a:schemeClr val="bg1"/>
                    </a:solidFill>
                  </a:tcPr>
                </a:tc>
                <a:tc>
                  <a:txBody>
                    <a:bodyPr/>
                    <a:lstStyle/>
                    <a:p>
                      <a:pPr algn="ctr"/>
                      <a:r>
                        <a:rPr lang="it-IT" dirty="0">
                          <a:solidFill>
                            <a:schemeClr val="bg1"/>
                          </a:solidFill>
                        </a:rPr>
                        <a:t>UNINOTE</a:t>
                      </a:r>
                    </a:p>
                  </a:txBody>
                  <a:tcPr anchor="ctr"/>
                </a:tc>
                <a:tc>
                  <a:txBody>
                    <a:bodyPr/>
                    <a:lstStyle/>
                    <a:p>
                      <a:pPr algn="ctr"/>
                      <a:r>
                        <a:rPr lang="en-US" noProof="0" dirty="0" err="1"/>
                        <a:t>Uniwhere</a:t>
                      </a:r>
                      <a:endParaRPr lang="en-US" noProof="0" dirty="0"/>
                    </a:p>
                  </a:txBody>
                  <a:tcPr anchor="ctr"/>
                </a:tc>
                <a:tc>
                  <a:txBody>
                    <a:bodyPr/>
                    <a:lstStyle/>
                    <a:p>
                      <a:pPr algn="ctr"/>
                      <a:r>
                        <a:rPr lang="en-US" noProof="0"/>
                        <a:t>Notion</a:t>
                      </a:r>
                      <a:endParaRPr lang="en-US" noProof="0" dirty="0"/>
                    </a:p>
                  </a:txBody>
                  <a:tcPr anchor="ctr"/>
                </a:tc>
                <a:tc>
                  <a:txBody>
                    <a:bodyPr/>
                    <a:lstStyle/>
                    <a:p>
                      <a:pPr algn="ctr"/>
                      <a:r>
                        <a:rPr lang="en-US" noProof="0" dirty="0" err="1"/>
                        <a:t>Infostud</a:t>
                      </a:r>
                      <a:endParaRPr lang="en-US" noProof="0" dirty="0"/>
                    </a:p>
                  </a:txBody>
                  <a:tcPr anchor="ctr"/>
                </a:tc>
                <a:extLst>
                  <a:ext uri="{0D108BD9-81ED-4DB2-BD59-A6C34878D82A}">
                    <a16:rowId xmlns:a16="http://schemas.microsoft.com/office/drawing/2014/main" val="477722317"/>
                  </a:ext>
                </a:extLst>
              </a:tr>
              <a:tr h="430421">
                <a:tc>
                  <a:txBody>
                    <a:bodyPr/>
                    <a:lstStyle/>
                    <a:p>
                      <a:r>
                        <a:rPr lang="it-IT" b="0" dirty="0"/>
                        <a:t>Free</a:t>
                      </a:r>
                    </a:p>
                  </a:txBody>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209920148"/>
                  </a:ext>
                </a:extLst>
              </a:tr>
              <a:tr h="430421">
                <a:tc>
                  <a:txBody>
                    <a:bodyPr/>
                    <a:lstStyle/>
                    <a:p>
                      <a:r>
                        <a:rPr lang="it-IT" b="0" dirty="0"/>
                        <a:t>Account</a:t>
                      </a:r>
                    </a:p>
                  </a:txBody>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lnR w="12700" cmpd="sng">
                      <a:noFill/>
                    </a:lnR>
                    <a:solidFill>
                      <a:schemeClr val="accent1">
                        <a:lumMod val="40000"/>
                        <a:lumOff val="60000"/>
                        <a:alpha val="24000"/>
                      </a:schemeClr>
                    </a:solidFill>
                  </a:tcPr>
                </a:tc>
                <a:extLst>
                  <a:ext uri="{0D108BD9-81ED-4DB2-BD59-A6C34878D82A}">
                    <a16:rowId xmlns:a16="http://schemas.microsoft.com/office/drawing/2014/main" val="203775833"/>
                  </a:ext>
                </a:extLst>
              </a:tr>
              <a:tr h="430421">
                <a:tc>
                  <a:txBody>
                    <a:bodyPr/>
                    <a:lstStyle/>
                    <a:p>
                      <a:r>
                        <a:rPr lang="it-IT" b="0" dirty="0"/>
                        <a:t>Courses’ Info</a:t>
                      </a:r>
                    </a:p>
                  </a:txBody>
                  <a:tcPr/>
                </a:tc>
                <a:tc>
                  <a:txBody>
                    <a:bodyPr/>
                    <a:lstStyle/>
                    <a:p>
                      <a:endParaRPr lang="it-IT"/>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3745410488"/>
                  </a:ext>
                </a:extLst>
              </a:tr>
              <a:tr h="430421">
                <a:tc>
                  <a:txBody>
                    <a:bodyPr/>
                    <a:lstStyle/>
                    <a:p>
                      <a:r>
                        <a:rPr lang="it-IT" b="0" dirty="0"/>
                        <a:t>Student’s personal desk</a:t>
                      </a:r>
                    </a:p>
                  </a:txBody>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1036695374"/>
                  </a:ext>
                </a:extLst>
              </a:tr>
              <a:tr h="430421">
                <a:tc>
                  <a:txBody>
                    <a:bodyPr/>
                    <a:lstStyle/>
                    <a:p>
                      <a:r>
                        <a:rPr lang="it-IT" b="0" dirty="0"/>
                        <a:t>Take notes</a:t>
                      </a:r>
                    </a:p>
                  </a:txBody>
                  <a:tcPr/>
                </a:tc>
                <a:tc>
                  <a:txBody>
                    <a:bodyPr/>
                    <a:lstStyle/>
                    <a:p>
                      <a:endParaRPr lang="it-IT"/>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3115515655"/>
                  </a:ext>
                </a:extLst>
              </a:tr>
              <a:tr h="430421">
                <a:tc>
                  <a:txBody>
                    <a:bodyPr/>
                    <a:lstStyle/>
                    <a:p>
                      <a:r>
                        <a:rPr lang="it-IT" b="0" dirty="0"/>
                        <a:t>Share notes</a:t>
                      </a:r>
                    </a:p>
                  </a:txBody>
                  <a:tcPr/>
                </a:tc>
                <a:tc>
                  <a:txBody>
                    <a:bodyPr/>
                    <a:lstStyle/>
                    <a:p>
                      <a:endParaRPr lang="it-IT"/>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3088230072"/>
                  </a:ext>
                </a:extLst>
              </a:tr>
              <a:tr h="430421">
                <a:tc>
                  <a:txBody>
                    <a:bodyPr/>
                    <a:lstStyle/>
                    <a:p>
                      <a:r>
                        <a:rPr lang="it-IT" b="0" dirty="0"/>
                        <a:t>Lecture reminder</a:t>
                      </a:r>
                    </a:p>
                  </a:txBody>
                  <a:tcPr/>
                </a:tc>
                <a:tc>
                  <a:txBody>
                    <a:bodyPr/>
                    <a:lstStyle/>
                    <a:p>
                      <a:endParaRPr lang="it-IT"/>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1142190278"/>
                  </a:ext>
                </a:extLst>
              </a:tr>
              <a:tr h="430421">
                <a:tc>
                  <a:txBody>
                    <a:bodyPr/>
                    <a:lstStyle/>
                    <a:p>
                      <a:r>
                        <a:rPr lang="it-IT" b="0" dirty="0"/>
                        <a:t>Building map</a:t>
                      </a:r>
                    </a:p>
                  </a:txBody>
                  <a:tcPr/>
                </a:tc>
                <a:tc>
                  <a:txBody>
                    <a:bodyPr/>
                    <a:lstStyle/>
                    <a:p>
                      <a:endParaRPr lang="it-IT"/>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2603994110"/>
                  </a:ext>
                </a:extLst>
              </a:tr>
              <a:tr h="430421">
                <a:tc>
                  <a:txBody>
                    <a:bodyPr/>
                    <a:lstStyle/>
                    <a:p>
                      <a:r>
                        <a:rPr lang="it-IT" b="0" dirty="0"/>
                        <a:t>Courses schedule</a:t>
                      </a:r>
                    </a:p>
                  </a:txBody>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tc>
                  <a:txBody>
                    <a:bodyPr/>
                    <a:lstStyle/>
                    <a:p>
                      <a:endParaRPr lang="it-IT" dirty="0"/>
                    </a:p>
                  </a:txBody>
                  <a:tcPr>
                    <a:solidFill>
                      <a:schemeClr val="accent1">
                        <a:lumMod val="40000"/>
                        <a:lumOff val="60000"/>
                        <a:alpha val="24000"/>
                      </a:schemeClr>
                    </a:solidFill>
                  </a:tcPr>
                </a:tc>
                <a:extLst>
                  <a:ext uri="{0D108BD9-81ED-4DB2-BD59-A6C34878D82A}">
                    <a16:rowId xmlns:a16="http://schemas.microsoft.com/office/drawing/2014/main" val="1261386567"/>
                  </a:ext>
                </a:extLst>
              </a:tr>
            </a:tbl>
          </a:graphicData>
        </a:graphic>
      </p:graphicFrame>
      <p:pic>
        <p:nvPicPr>
          <p:cNvPr id="7" name="Elemento grafico 6" descr="Segno di spunta con riempimento a tinta unita">
            <a:extLst>
              <a:ext uri="{FF2B5EF4-FFF2-40B4-BE49-F238E27FC236}">
                <a16:creationId xmlns:a16="http://schemas.microsoft.com/office/drawing/2014/main" id="{B6D5FD1E-C61C-0C4F-854B-73FE7D9F4AF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7" y="2181254"/>
            <a:ext cx="400050" cy="400050"/>
          </a:xfrm>
          <a:prstGeom prst="rect">
            <a:avLst/>
          </a:prstGeom>
        </p:spPr>
      </p:pic>
      <p:pic>
        <p:nvPicPr>
          <p:cNvPr id="8" name="Elemento grafico 7" descr="Segno di spunta con riempimento a tinta unita">
            <a:extLst>
              <a:ext uri="{FF2B5EF4-FFF2-40B4-BE49-F238E27FC236}">
                <a16:creationId xmlns:a16="http://schemas.microsoft.com/office/drawing/2014/main" id="{D597D5FE-CA02-2949-B4C1-EF70301312A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2605124"/>
            <a:ext cx="400050" cy="400050"/>
          </a:xfrm>
          <a:prstGeom prst="rect">
            <a:avLst/>
          </a:prstGeom>
        </p:spPr>
      </p:pic>
      <p:pic>
        <p:nvPicPr>
          <p:cNvPr id="9" name="Elemento grafico 8" descr="Segno di spunta con riempimento a tinta unita">
            <a:extLst>
              <a:ext uri="{FF2B5EF4-FFF2-40B4-BE49-F238E27FC236}">
                <a16:creationId xmlns:a16="http://schemas.microsoft.com/office/drawing/2014/main" id="{6605EEFA-2104-E144-B760-51D78714504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3028994"/>
            <a:ext cx="400050" cy="400050"/>
          </a:xfrm>
          <a:prstGeom prst="rect">
            <a:avLst/>
          </a:prstGeom>
        </p:spPr>
      </p:pic>
      <p:pic>
        <p:nvPicPr>
          <p:cNvPr id="10" name="Elemento grafico 9" descr="Segno di spunta con riempimento a tinta unita">
            <a:extLst>
              <a:ext uri="{FF2B5EF4-FFF2-40B4-BE49-F238E27FC236}">
                <a16:creationId xmlns:a16="http://schemas.microsoft.com/office/drawing/2014/main" id="{8BD84776-6ECD-1744-9149-69B00E0D63C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3469523"/>
            <a:ext cx="400050" cy="400050"/>
          </a:xfrm>
          <a:prstGeom prst="rect">
            <a:avLst/>
          </a:prstGeom>
        </p:spPr>
      </p:pic>
      <p:pic>
        <p:nvPicPr>
          <p:cNvPr id="11" name="Elemento grafico 10" descr="Segno di spunta con riempimento a tinta unita">
            <a:extLst>
              <a:ext uri="{FF2B5EF4-FFF2-40B4-BE49-F238E27FC236}">
                <a16:creationId xmlns:a16="http://schemas.microsoft.com/office/drawing/2014/main" id="{F8F3233A-CA6B-C641-B314-6AE4CD4C19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3886239"/>
            <a:ext cx="400050" cy="400050"/>
          </a:xfrm>
          <a:prstGeom prst="rect">
            <a:avLst/>
          </a:prstGeom>
        </p:spPr>
      </p:pic>
      <p:pic>
        <p:nvPicPr>
          <p:cNvPr id="12" name="Elemento grafico 11" descr="Segno di spunta con riempimento a tinta unita">
            <a:extLst>
              <a:ext uri="{FF2B5EF4-FFF2-40B4-BE49-F238E27FC236}">
                <a16:creationId xmlns:a16="http://schemas.microsoft.com/office/drawing/2014/main" id="{3CF49FBC-605B-624D-A78C-9E366B7E095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4319622"/>
            <a:ext cx="400050" cy="400050"/>
          </a:xfrm>
          <a:prstGeom prst="rect">
            <a:avLst/>
          </a:prstGeom>
        </p:spPr>
      </p:pic>
      <p:pic>
        <p:nvPicPr>
          <p:cNvPr id="13" name="Elemento grafico 12" descr="Segno di spunta con riempimento a tinta unita">
            <a:extLst>
              <a:ext uri="{FF2B5EF4-FFF2-40B4-BE49-F238E27FC236}">
                <a16:creationId xmlns:a16="http://schemas.microsoft.com/office/drawing/2014/main" id="{A46BA750-970A-864A-8B70-2775E6567D1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7028" y="4776817"/>
            <a:ext cx="400050" cy="400050"/>
          </a:xfrm>
          <a:prstGeom prst="rect">
            <a:avLst/>
          </a:prstGeom>
        </p:spPr>
      </p:pic>
      <p:pic>
        <p:nvPicPr>
          <p:cNvPr id="14" name="Elemento grafico 13" descr="Segno di spunta con riempimento a tinta unita">
            <a:extLst>
              <a:ext uri="{FF2B5EF4-FFF2-40B4-BE49-F238E27FC236}">
                <a16:creationId xmlns:a16="http://schemas.microsoft.com/office/drawing/2014/main" id="{FB231703-EBA9-C94B-866E-87BA3D274A1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7028" y="5176867"/>
            <a:ext cx="400050" cy="400050"/>
          </a:xfrm>
          <a:prstGeom prst="rect">
            <a:avLst/>
          </a:prstGeom>
        </p:spPr>
      </p:pic>
      <p:pic>
        <p:nvPicPr>
          <p:cNvPr id="15" name="Elemento grafico 14" descr="Segno di spunta con riempimento a tinta unita">
            <a:extLst>
              <a:ext uri="{FF2B5EF4-FFF2-40B4-BE49-F238E27FC236}">
                <a16:creationId xmlns:a16="http://schemas.microsoft.com/office/drawing/2014/main" id="{7830FAA4-DC57-1242-BB92-7B41E65485C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28910" y="2181254"/>
            <a:ext cx="400050" cy="400050"/>
          </a:xfrm>
          <a:prstGeom prst="rect">
            <a:avLst/>
          </a:prstGeom>
        </p:spPr>
      </p:pic>
      <p:pic>
        <p:nvPicPr>
          <p:cNvPr id="16" name="Elemento grafico 15" descr="Segno di spunta con riempimento a tinta unita">
            <a:extLst>
              <a:ext uri="{FF2B5EF4-FFF2-40B4-BE49-F238E27FC236}">
                <a16:creationId xmlns:a16="http://schemas.microsoft.com/office/drawing/2014/main" id="{5E5EC4A0-2FFA-6C43-9FCD-D85A397CE19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28910" y="2621946"/>
            <a:ext cx="400050" cy="400050"/>
          </a:xfrm>
          <a:prstGeom prst="rect">
            <a:avLst/>
          </a:prstGeom>
        </p:spPr>
      </p:pic>
      <p:pic>
        <p:nvPicPr>
          <p:cNvPr id="17" name="Graphic 42" descr="Close">
            <a:extLst>
              <a:ext uri="{FF2B5EF4-FFF2-40B4-BE49-F238E27FC236}">
                <a16:creationId xmlns:a16="http://schemas.microsoft.com/office/drawing/2014/main" id="{F468BF6E-D65B-0F44-B3C1-412C45383FA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29458" y="3031214"/>
            <a:ext cx="400050" cy="400050"/>
          </a:xfrm>
          <a:prstGeom prst="rect">
            <a:avLst/>
          </a:prstGeom>
        </p:spPr>
      </p:pic>
      <p:pic>
        <p:nvPicPr>
          <p:cNvPr id="19" name="Elemento grafico 18" descr="Chiudi con riempimento a tinta unita">
            <a:extLst>
              <a:ext uri="{FF2B5EF4-FFF2-40B4-BE49-F238E27FC236}">
                <a16:creationId xmlns:a16="http://schemas.microsoft.com/office/drawing/2014/main" id="{59410901-4541-F344-837A-DEE3A23FBF6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28910" y="3481123"/>
            <a:ext cx="400051" cy="400051"/>
          </a:xfrm>
          <a:prstGeom prst="rect">
            <a:avLst/>
          </a:prstGeom>
        </p:spPr>
      </p:pic>
      <p:pic>
        <p:nvPicPr>
          <p:cNvPr id="20" name="Graphic 2" descr="Checkmark">
            <a:extLst>
              <a:ext uri="{FF2B5EF4-FFF2-40B4-BE49-F238E27FC236}">
                <a16:creationId xmlns:a16="http://schemas.microsoft.com/office/drawing/2014/main" id="{A97E2842-AFF3-4E46-822E-7BD9A7CD6E4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328910" y="3909750"/>
            <a:ext cx="400051" cy="400051"/>
          </a:xfrm>
          <a:prstGeom prst="rect">
            <a:avLst/>
          </a:prstGeom>
        </p:spPr>
      </p:pic>
      <p:pic>
        <p:nvPicPr>
          <p:cNvPr id="21" name="Elemento grafico 20" descr="Chiudi con riempimento a tinta unita">
            <a:extLst>
              <a:ext uri="{FF2B5EF4-FFF2-40B4-BE49-F238E27FC236}">
                <a16:creationId xmlns:a16="http://schemas.microsoft.com/office/drawing/2014/main" id="{95C00A0F-6539-B741-8AF2-DA7E5071618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28909" y="4338377"/>
            <a:ext cx="400051" cy="400051"/>
          </a:xfrm>
          <a:prstGeom prst="rect">
            <a:avLst/>
          </a:prstGeom>
        </p:spPr>
      </p:pic>
      <p:pic>
        <p:nvPicPr>
          <p:cNvPr id="22" name="Elemento grafico 21" descr="Chiudi con riempimento a tinta unita">
            <a:extLst>
              <a:ext uri="{FF2B5EF4-FFF2-40B4-BE49-F238E27FC236}">
                <a16:creationId xmlns:a16="http://schemas.microsoft.com/office/drawing/2014/main" id="{40530FE1-83D6-A442-8AF6-6214EBFEC63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28908" y="4764328"/>
            <a:ext cx="400051" cy="400051"/>
          </a:xfrm>
          <a:prstGeom prst="rect">
            <a:avLst/>
          </a:prstGeom>
        </p:spPr>
      </p:pic>
      <p:pic>
        <p:nvPicPr>
          <p:cNvPr id="23" name="Elemento grafico 22" descr="Chiudi con riempimento a tinta unita">
            <a:extLst>
              <a:ext uri="{FF2B5EF4-FFF2-40B4-BE49-F238E27FC236}">
                <a16:creationId xmlns:a16="http://schemas.microsoft.com/office/drawing/2014/main" id="{ABAC946B-C46F-7B4A-B2CC-71C98021ECC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28908" y="5205020"/>
            <a:ext cx="400051" cy="400051"/>
          </a:xfrm>
          <a:prstGeom prst="rect">
            <a:avLst/>
          </a:prstGeom>
        </p:spPr>
      </p:pic>
      <p:pic>
        <p:nvPicPr>
          <p:cNvPr id="24" name="Elemento grafico 23" descr="Segno di spunta con riempimento a tinta unita">
            <a:extLst>
              <a:ext uri="{FF2B5EF4-FFF2-40B4-BE49-F238E27FC236}">
                <a16:creationId xmlns:a16="http://schemas.microsoft.com/office/drawing/2014/main" id="{17213554-9605-8A4E-924D-D9DA75E662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45443" y="2181254"/>
            <a:ext cx="400050" cy="400050"/>
          </a:xfrm>
          <a:prstGeom prst="rect">
            <a:avLst/>
          </a:prstGeom>
        </p:spPr>
      </p:pic>
      <p:pic>
        <p:nvPicPr>
          <p:cNvPr id="25" name="Elemento grafico 24" descr="Segno di spunta con riempimento a tinta unita">
            <a:extLst>
              <a:ext uri="{FF2B5EF4-FFF2-40B4-BE49-F238E27FC236}">
                <a16:creationId xmlns:a16="http://schemas.microsoft.com/office/drawing/2014/main" id="{C0F62282-200D-5B4B-B7EB-A11409F16DA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45443" y="2660199"/>
            <a:ext cx="400050" cy="400050"/>
          </a:xfrm>
          <a:prstGeom prst="rect">
            <a:avLst/>
          </a:prstGeom>
        </p:spPr>
      </p:pic>
      <p:pic>
        <p:nvPicPr>
          <p:cNvPr id="28" name="Grafik 5" descr="Close">
            <a:extLst>
              <a:ext uri="{FF2B5EF4-FFF2-40B4-BE49-F238E27FC236}">
                <a16:creationId xmlns:a16="http://schemas.microsoft.com/office/drawing/2014/main" id="{F6B9681D-3E1F-5E40-A590-D9BF3F6E4D5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745443" y="3043282"/>
            <a:ext cx="400050" cy="400050"/>
          </a:xfrm>
          <a:prstGeom prst="rect">
            <a:avLst/>
          </a:prstGeom>
        </p:spPr>
      </p:pic>
      <p:pic>
        <p:nvPicPr>
          <p:cNvPr id="29" name="Elemento grafico 28" descr="Chiudi con riempimento a tinta unita">
            <a:extLst>
              <a:ext uri="{FF2B5EF4-FFF2-40B4-BE49-F238E27FC236}">
                <a16:creationId xmlns:a16="http://schemas.microsoft.com/office/drawing/2014/main" id="{E0D0E564-72D0-9C41-BAEA-2AF20B9B2E4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40679" y="3497342"/>
            <a:ext cx="400051" cy="400051"/>
          </a:xfrm>
          <a:prstGeom prst="rect">
            <a:avLst/>
          </a:prstGeom>
        </p:spPr>
      </p:pic>
      <p:pic>
        <p:nvPicPr>
          <p:cNvPr id="30" name="Graphic 2" descr="Checkmark">
            <a:extLst>
              <a:ext uri="{FF2B5EF4-FFF2-40B4-BE49-F238E27FC236}">
                <a16:creationId xmlns:a16="http://schemas.microsoft.com/office/drawing/2014/main" id="{74173E5C-BBD8-6145-9726-C725EC6BA98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735916" y="3919571"/>
            <a:ext cx="400051" cy="400051"/>
          </a:xfrm>
          <a:prstGeom prst="rect">
            <a:avLst/>
          </a:prstGeom>
        </p:spPr>
      </p:pic>
      <p:pic>
        <p:nvPicPr>
          <p:cNvPr id="31" name="Grafický objekt 6" descr="Checkmark">
            <a:extLst>
              <a:ext uri="{FF2B5EF4-FFF2-40B4-BE49-F238E27FC236}">
                <a16:creationId xmlns:a16="http://schemas.microsoft.com/office/drawing/2014/main" id="{E2B2DA07-86C8-D148-A4C9-555CD50B7BF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745442" y="4333162"/>
            <a:ext cx="400051" cy="400051"/>
          </a:xfrm>
          <a:prstGeom prst="rect">
            <a:avLst/>
          </a:prstGeom>
        </p:spPr>
      </p:pic>
      <p:pic>
        <p:nvPicPr>
          <p:cNvPr id="32" name="Elemento grafico 31" descr="Chiudi con riempimento a tinta unita">
            <a:extLst>
              <a:ext uri="{FF2B5EF4-FFF2-40B4-BE49-F238E27FC236}">
                <a16:creationId xmlns:a16="http://schemas.microsoft.com/office/drawing/2014/main" id="{7B78E625-7D37-6C4A-8EBA-F3D39E70A10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45441" y="4776816"/>
            <a:ext cx="400051" cy="400051"/>
          </a:xfrm>
          <a:prstGeom prst="rect">
            <a:avLst/>
          </a:prstGeom>
        </p:spPr>
      </p:pic>
      <p:pic>
        <p:nvPicPr>
          <p:cNvPr id="33" name="Elemento grafico 32" descr="Chiudi con riempimento a tinta unita">
            <a:extLst>
              <a:ext uri="{FF2B5EF4-FFF2-40B4-BE49-F238E27FC236}">
                <a16:creationId xmlns:a16="http://schemas.microsoft.com/office/drawing/2014/main" id="{C734F56E-404C-FB44-8C45-09ABF7DDB2D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45440" y="5205020"/>
            <a:ext cx="400051" cy="400051"/>
          </a:xfrm>
          <a:prstGeom prst="rect">
            <a:avLst/>
          </a:prstGeom>
        </p:spPr>
      </p:pic>
      <p:pic>
        <p:nvPicPr>
          <p:cNvPr id="35" name="Elemento grafico 34" descr="Segno di spunta con riempimento a tinta unita">
            <a:extLst>
              <a:ext uri="{FF2B5EF4-FFF2-40B4-BE49-F238E27FC236}">
                <a16:creationId xmlns:a16="http://schemas.microsoft.com/office/drawing/2014/main" id="{D44E6C1B-C526-AC4A-9292-4A22C9BC9E7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74168" y="2181254"/>
            <a:ext cx="400050" cy="400050"/>
          </a:xfrm>
          <a:prstGeom prst="rect">
            <a:avLst/>
          </a:prstGeom>
        </p:spPr>
      </p:pic>
      <p:pic>
        <p:nvPicPr>
          <p:cNvPr id="36" name="Graphic 43" descr="Close">
            <a:extLst>
              <a:ext uri="{FF2B5EF4-FFF2-40B4-BE49-F238E27FC236}">
                <a16:creationId xmlns:a16="http://schemas.microsoft.com/office/drawing/2014/main" id="{3E46BF3D-B0C4-344D-B130-E9D0B9493CB5}"/>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169406" y="3059213"/>
            <a:ext cx="400051" cy="400051"/>
          </a:xfrm>
          <a:prstGeom prst="rect">
            <a:avLst/>
          </a:prstGeom>
        </p:spPr>
      </p:pic>
      <p:pic>
        <p:nvPicPr>
          <p:cNvPr id="38" name="Elemento grafico 37" descr="Chiudi con riempimento a tinta unita">
            <a:extLst>
              <a:ext uri="{FF2B5EF4-FFF2-40B4-BE49-F238E27FC236}">
                <a16:creationId xmlns:a16="http://schemas.microsoft.com/office/drawing/2014/main" id="{6D629332-65B0-E747-9884-FD19F3F1716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173620" y="5193542"/>
            <a:ext cx="400051" cy="400051"/>
          </a:xfrm>
          <a:prstGeom prst="rect">
            <a:avLst/>
          </a:prstGeom>
        </p:spPr>
      </p:pic>
      <p:pic>
        <p:nvPicPr>
          <p:cNvPr id="40" name="Grafik 18" descr="Close">
            <a:extLst>
              <a:ext uri="{FF2B5EF4-FFF2-40B4-BE49-F238E27FC236}">
                <a16:creationId xmlns:a16="http://schemas.microsoft.com/office/drawing/2014/main" id="{A631C400-5F60-4042-ACE7-313DC78A2F2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174714" y="3929047"/>
            <a:ext cx="400050" cy="400050"/>
          </a:xfrm>
          <a:prstGeom prst="rect">
            <a:avLst/>
          </a:prstGeom>
        </p:spPr>
      </p:pic>
      <p:pic>
        <p:nvPicPr>
          <p:cNvPr id="41" name="Grafik 48" descr="Close">
            <a:extLst>
              <a:ext uri="{FF2B5EF4-FFF2-40B4-BE49-F238E27FC236}">
                <a16:creationId xmlns:a16="http://schemas.microsoft.com/office/drawing/2014/main" id="{37106EB3-7F57-5E4D-9399-DCC501E9FCA2}"/>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169406" y="4363037"/>
            <a:ext cx="400050" cy="400050"/>
          </a:xfrm>
          <a:prstGeom prst="rect">
            <a:avLst/>
          </a:prstGeom>
        </p:spPr>
      </p:pic>
      <p:pic>
        <p:nvPicPr>
          <p:cNvPr id="42" name="Elemento grafico 41" descr="Segno di spunta con riempimento a tinta unita">
            <a:extLst>
              <a:ext uri="{FF2B5EF4-FFF2-40B4-BE49-F238E27FC236}">
                <a16:creationId xmlns:a16="http://schemas.microsoft.com/office/drawing/2014/main" id="{EC7BF7A7-F250-5F4F-9BAA-36F212C905F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69406" y="2633140"/>
            <a:ext cx="400050" cy="400050"/>
          </a:xfrm>
          <a:prstGeom prst="rect">
            <a:avLst/>
          </a:prstGeom>
        </p:spPr>
      </p:pic>
      <p:pic>
        <p:nvPicPr>
          <p:cNvPr id="43" name="Elemento grafico 42" descr="Segno di spunta con riempimento a tinta unita">
            <a:extLst>
              <a:ext uri="{FF2B5EF4-FFF2-40B4-BE49-F238E27FC236}">
                <a16:creationId xmlns:a16="http://schemas.microsoft.com/office/drawing/2014/main" id="{F03F7F9D-32F8-0240-A17C-0B39389B909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82266" y="5673537"/>
            <a:ext cx="400050" cy="400050"/>
          </a:xfrm>
          <a:prstGeom prst="rect">
            <a:avLst/>
          </a:prstGeom>
        </p:spPr>
      </p:pic>
      <p:pic>
        <p:nvPicPr>
          <p:cNvPr id="44" name="Elemento grafico 43" descr="Chiudi con riempimento a tinta unita">
            <a:extLst>
              <a:ext uri="{FF2B5EF4-FFF2-40B4-BE49-F238E27FC236}">
                <a16:creationId xmlns:a16="http://schemas.microsoft.com/office/drawing/2014/main" id="{AF7837A9-EB32-A54D-B317-F73C9838DE3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28908" y="5646773"/>
            <a:ext cx="400051" cy="400051"/>
          </a:xfrm>
          <a:prstGeom prst="rect">
            <a:avLst/>
          </a:prstGeom>
        </p:spPr>
      </p:pic>
      <p:pic>
        <p:nvPicPr>
          <p:cNvPr id="45" name="Elemento grafico 44" descr="Chiudi con riempimento a tinta unita">
            <a:extLst>
              <a:ext uri="{FF2B5EF4-FFF2-40B4-BE49-F238E27FC236}">
                <a16:creationId xmlns:a16="http://schemas.microsoft.com/office/drawing/2014/main" id="{A0D6AB68-17C7-8948-86AD-F669B913947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59727" y="5639704"/>
            <a:ext cx="400051" cy="400051"/>
          </a:xfrm>
          <a:prstGeom prst="rect">
            <a:avLst/>
          </a:prstGeom>
        </p:spPr>
      </p:pic>
      <p:pic>
        <p:nvPicPr>
          <p:cNvPr id="46" name="Рисунок 13" descr="Checkmark">
            <a:extLst>
              <a:ext uri="{FF2B5EF4-FFF2-40B4-BE49-F238E27FC236}">
                <a16:creationId xmlns:a16="http://schemas.microsoft.com/office/drawing/2014/main" id="{D058CB57-B551-E548-AF48-CFC31C4D139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188450" y="5658706"/>
            <a:ext cx="400051" cy="400051"/>
          </a:xfrm>
          <a:prstGeom prst="rect">
            <a:avLst/>
          </a:prstGeom>
        </p:spPr>
      </p:pic>
      <p:pic>
        <p:nvPicPr>
          <p:cNvPr id="47" name="Elemento grafico 46" descr="Chiudi con riempimento a tinta unita">
            <a:extLst>
              <a:ext uri="{FF2B5EF4-FFF2-40B4-BE49-F238E27FC236}">
                <a16:creationId xmlns:a16="http://schemas.microsoft.com/office/drawing/2014/main" id="{7C9B9863-9BB1-5E4A-9621-0677C6F0E27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180025" y="3497342"/>
            <a:ext cx="400051" cy="400051"/>
          </a:xfrm>
          <a:prstGeom prst="rect">
            <a:avLst/>
          </a:prstGeom>
        </p:spPr>
      </p:pic>
      <p:pic>
        <p:nvPicPr>
          <p:cNvPr id="48" name="Elemento grafico 47" descr="Chiudi con riempimento a tinta unita">
            <a:extLst>
              <a:ext uri="{FF2B5EF4-FFF2-40B4-BE49-F238E27FC236}">
                <a16:creationId xmlns:a16="http://schemas.microsoft.com/office/drawing/2014/main" id="{EB27DCDB-3AC1-9E40-9BD1-6C78D585859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180025" y="4760693"/>
            <a:ext cx="400051" cy="400051"/>
          </a:xfrm>
          <a:prstGeom prst="rect">
            <a:avLst/>
          </a:prstGeom>
        </p:spPr>
      </p:pic>
      <p:pic>
        <p:nvPicPr>
          <p:cNvPr id="55" name="Elemento grafico 54" descr="Ingranaggi con riempimento a tinta unita">
            <a:extLst>
              <a:ext uri="{FF2B5EF4-FFF2-40B4-BE49-F238E27FC236}">
                <a16:creationId xmlns:a16="http://schemas.microsoft.com/office/drawing/2014/main" id="{495F43FE-1A2B-D24B-B401-5B2B9A812D5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631370" y="5270113"/>
            <a:ext cx="1590676" cy="1590676"/>
          </a:xfrm>
          <a:prstGeom prst="rect">
            <a:avLst/>
          </a:prstGeom>
        </p:spPr>
      </p:pic>
      <p:sp>
        <p:nvSpPr>
          <p:cNvPr id="58" name="Titolo 1">
            <a:extLst>
              <a:ext uri="{FF2B5EF4-FFF2-40B4-BE49-F238E27FC236}">
                <a16:creationId xmlns:a16="http://schemas.microsoft.com/office/drawing/2014/main" id="{F344DD3C-7F3C-4048-A035-778DADF9D62D}"/>
              </a:ext>
            </a:extLst>
          </p:cNvPr>
          <p:cNvSpPr txBox="1">
            <a:spLocks/>
          </p:cNvSpPr>
          <p:nvPr/>
        </p:nvSpPr>
        <p:spPr>
          <a:xfrm>
            <a:off x="557226" y="405841"/>
            <a:ext cx="5665247" cy="1423867"/>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cs typeface="+mn-cs"/>
              </a:rPr>
              <a:t>Competitors Analysis summary</a:t>
            </a:r>
          </a:p>
        </p:txBody>
      </p:sp>
    </p:spTree>
    <p:extLst>
      <p:ext uri="{BB962C8B-B14F-4D97-AF65-F5344CB8AC3E}">
        <p14:creationId xmlns:p14="http://schemas.microsoft.com/office/powerpoint/2010/main" val="332768485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706754" y="1224915"/>
            <a:ext cx="2823845" cy="4161155"/>
          </a:xfrm>
          <a:prstGeom prst="rect">
            <a:avLst/>
          </a:prstGeom>
        </p:spPr>
      </p:pic>
      <p:pic>
        <p:nvPicPr>
          <p:cNvPr id="5" name="Immagine 4">
            <a:extLst>
              <a:ext uri="{FF2B5EF4-FFF2-40B4-BE49-F238E27FC236}">
                <a16:creationId xmlns:a16="http://schemas.microsoft.com/office/drawing/2014/main" id="{E48F5ED2-BB23-A547-B1F2-23D652B32B8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906779" y="1582420"/>
            <a:ext cx="1685290" cy="367665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496944" y="1228725"/>
            <a:ext cx="2821305" cy="4157345"/>
          </a:xfrm>
          <a:prstGeom prst="rect">
            <a:avLst/>
          </a:prstGeom>
        </p:spPr>
      </p:pic>
      <p:pic>
        <p:nvPicPr>
          <p:cNvPr id="7" name="Immagine 6">
            <a:extLst>
              <a:ext uri="{FF2B5EF4-FFF2-40B4-BE49-F238E27FC236}">
                <a16:creationId xmlns:a16="http://schemas.microsoft.com/office/drawing/2014/main" id="{27C8A503-98D6-1B4E-A286-6590FC23B53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679189" y="1565910"/>
            <a:ext cx="1692910" cy="362712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449377" y="1224915"/>
            <a:ext cx="2823845" cy="4161155"/>
          </a:xfrm>
          <a:prstGeom prst="rect">
            <a:avLst/>
          </a:prstGeom>
        </p:spPr>
      </p:pic>
      <p:pic>
        <p:nvPicPr>
          <p:cNvPr id="9" name="Immagine 8">
            <a:extLst>
              <a:ext uri="{FF2B5EF4-FFF2-40B4-BE49-F238E27FC236}">
                <a16:creationId xmlns:a16="http://schemas.microsoft.com/office/drawing/2014/main" id="{4D222641-7C74-2A4F-A852-0D15471CC8BB}"/>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642417" y="1638935"/>
            <a:ext cx="1659255" cy="358013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9370695" y="1236345"/>
            <a:ext cx="2821305" cy="4157345"/>
          </a:xfrm>
          <a:prstGeom prst="rect">
            <a:avLst/>
          </a:prstGeom>
        </p:spPr>
      </p:pic>
      <p:pic>
        <p:nvPicPr>
          <p:cNvPr id="11" name="Immagine 10" descr="Immagine che contiene testo&#10;&#10;Descrizione generata automaticamente">
            <a:extLst>
              <a:ext uri="{FF2B5EF4-FFF2-40B4-BE49-F238E27FC236}">
                <a16:creationId xmlns:a16="http://schemas.microsoft.com/office/drawing/2014/main" id="{F5F9C266-DB70-2647-823F-682C32240353}"/>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528810" y="1582420"/>
            <a:ext cx="1692910" cy="365252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125393342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573242" y="1278255"/>
            <a:ext cx="2823845" cy="4161155"/>
          </a:xfrm>
          <a:prstGeom prst="rect">
            <a:avLst/>
          </a:prstGeom>
        </p:spPr>
      </p:pic>
      <p:pic>
        <p:nvPicPr>
          <p:cNvPr id="5" name="Immagine 4" descr="Immagine che contiene testo&#10;&#10;Descrizione generata automaticamente">
            <a:extLst>
              <a:ext uri="{FF2B5EF4-FFF2-40B4-BE49-F238E27FC236}">
                <a16:creationId xmlns:a16="http://schemas.microsoft.com/office/drawing/2014/main" id="{E644D382-F099-8642-A049-4B47A231599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753582" y="1604645"/>
            <a:ext cx="1691005" cy="364871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229447" y="1280160"/>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844C1E21-DE90-AE48-8B56-73F5FB46B5BD}"/>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397087" y="1604645"/>
            <a:ext cx="1710055" cy="368998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138710" y="1287780"/>
            <a:ext cx="2823845" cy="416115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600E6B8A-8076-2B45-AB78-61A08C166733}"/>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302540" y="1604645"/>
            <a:ext cx="1691005" cy="370141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9090698" y="1301115"/>
            <a:ext cx="2823845" cy="4161155"/>
          </a:xfrm>
          <a:prstGeom prst="rect">
            <a:avLst/>
          </a:prstGeom>
        </p:spPr>
      </p:pic>
      <p:pic>
        <p:nvPicPr>
          <p:cNvPr id="11" name="Immagine 10" descr="Immagine che contiene testo&#10;&#10;Descrizione generata automaticamente">
            <a:extLst>
              <a:ext uri="{FF2B5EF4-FFF2-40B4-BE49-F238E27FC236}">
                <a16:creationId xmlns:a16="http://schemas.microsoft.com/office/drawing/2014/main" id="{1B4E3B86-8DEE-2C4B-8D9B-68E2844EBED7}"/>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264053" y="1644015"/>
            <a:ext cx="1697355" cy="366204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27646177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49001" y="1229677"/>
            <a:ext cx="2823845" cy="4161155"/>
          </a:xfrm>
          <a:prstGeom prst="rect">
            <a:avLst/>
          </a:prstGeom>
        </p:spPr>
      </p:pic>
      <p:pic>
        <p:nvPicPr>
          <p:cNvPr id="5" name="Immagine 4">
            <a:extLst>
              <a:ext uri="{FF2B5EF4-FFF2-40B4-BE49-F238E27FC236}">
                <a16:creationId xmlns:a16="http://schemas.microsoft.com/office/drawing/2014/main" id="{71AF3124-A9B4-ED4B-9D49-427428F2939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26166" y="1620837"/>
            <a:ext cx="1676400" cy="361632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439191" y="1237932"/>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73372D3C-A52A-AB49-A1C1-652BA87829B6}"/>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629691" y="1620837"/>
            <a:ext cx="1684655" cy="363537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204616" y="1246187"/>
            <a:ext cx="2823845" cy="416115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3B44DE9C-9FC4-6B4D-9EF9-A6D02F92CE73}"/>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361461" y="1641792"/>
            <a:ext cx="1676400" cy="361696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8994806" y="1254442"/>
            <a:ext cx="2823845" cy="4161155"/>
          </a:xfrm>
          <a:prstGeom prst="rect">
            <a:avLst/>
          </a:prstGeom>
        </p:spPr>
      </p:pic>
      <p:pic>
        <p:nvPicPr>
          <p:cNvPr id="11" name="Immagine 10" descr="Immagine che contiene testo&#10;&#10;Descrizione generata automaticamente">
            <a:extLst>
              <a:ext uri="{FF2B5EF4-FFF2-40B4-BE49-F238E27FC236}">
                <a16:creationId xmlns:a16="http://schemas.microsoft.com/office/drawing/2014/main" id="{1A24E211-0399-314E-A831-CD442FDDBD93}"/>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184036" y="1676082"/>
            <a:ext cx="1667510" cy="359791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32920968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27015" y="1233170"/>
            <a:ext cx="2823845" cy="4161155"/>
          </a:xfrm>
          <a:prstGeom prst="rect">
            <a:avLst/>
          </a:prstGeom>
        </p:spPr>
      </p:pic>
      <p:pic>
        <p:nvPicPr>
          <p:cNvPr id="5" name="Immagine 4">
            <a:extLst>
              <a:ext uri="{FF2B5EF4-FFF2-40B4-BE49-F238E27FC236}">
                <a16:creationId xmlns:a16="http://schemas.microsoft.com/office/drawing/2014/main" id="{A867FD41-0D6B-DC42-9F88-F16D5352A7B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27040" y="1609725"/>
            <a:ext cx="1685925" cy="363855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254010" y="1216025"/>
            <a:ext cx="2823845" cy="4161155"/>
          </a:xfrm>
          <a:prstGeom prst="rect">
            <a:avLst/>
          </a:prstGeom>
        </p:spPr>
      </p:pic>
      <p:pic>
        <p:nvPicPr>
          <p:cNvPr id="7" name="Immagine 6" descr="Immagine che contiene tavolo&#10;&#10;Descrizione generata automaticamente">
            <a:extLst>
              <a:ext uri="{FF2B5EF4-FFF2-40B4-BE49-F238E27FC236}">
                <a16:creationId xmlns:a16="http://schemas.microsoft.com/office/drawing/2014/main" id="{7FD204D2-326B-B84D-A7DD-3D6EA4D5274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450860" y="1609725"/>
            <a:ext cx="1683385" cy="363347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5930632" y="1233170"/>
            <a:ext cx="2823845" cy="4161155"/>
          </a:xfrm>
          <a:prstGeom prst="rect">
            <a:avLst/>
          </a:prstGeom>
        </p:spPr>
      </p:pic>
      <p:pic>
        <p:nvPicPr>
          <p:cNvPr id="9" name="Immagine 8" descr="Immagine che contiene tavolo&#10;&#10;Descrizione generata automaticamente">
            <a:extLst>
              <a:ext uri="{FF2B5EF4-FFF2-40B4-BE49-F238E27FC236}">
                <a16:creationId xmlns:a16="http://schemas.microsoft.com/office/drawing/2014/main" id="{B8FE500F-B867-9F4D-B903-FA21561A6F12}"/>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114147" y="1587500"/>
            <a:ext cx="1685925" cy="363791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8874953" y="1238885"/>
            <a:ext cx="2823845" cy="4161155"/>
          </a:xfrm>
          <a:prstGeom prst="rect">
            <a:avLst/>
          </a:prstGeom>
        </p:spPr>
      </p:pic>
      <p:pic>
        <p:nvPicPr>
          <p:cNvPr id="11" name="Immagine 10">
            <a:extLst>
              <a:ext uri="{FF2B5EF4-FFF2-40B4-BE49-F238E27FC236}">
                <a16:creationId xmlns:a16="http://schemas.microsoft.com/office/drawing/2014/main" id="{46CB08D2-EA17-0C43-AB55-E352F13EC2E4}"/>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057833" y="1609725"/>
            <a:ext cx="1699895" cy="366839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20937573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842645" y="1311593"/>
            <a:ext cx="2823845" cy="4161155"/>
          </a:xfrm>
          <a:prstGeom prst="rect">
            <a:avLst/>
          </a:prstGeom>
        </p:spPr>
      </p:pic>
      <p:pic>
        <p:nvPicPr>
          <p:cNvPr id="5" name="Immagine 4" descr="Immagine che contiene testo, screenshot&#10;&#10;Descrizione generata automaticamente">
            <a:extLst>
              <a:ext uri="{FF2B5EF4-FFF2-40B4-BE49-F238E27FC236}">
                <a16:creationId xmlns:a16="http://schemas.microsoft.com/office/drawing/2014/main" id="{58020066-A4BE-1E40-AE78-AAEBEEE6405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042670" y="1766888"/>
            <a:ext cx="1628775" cy="351409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745548" y="1311593"/>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F6D01DDA-EFE9-3244-AAEC-7FD203F956A3}"/>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937318" y="1696403"/>
            <a:ext cx="1685290" cy="363664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381433" y="1303973"/>
            <a:ext cx="2823845" cy="416115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DB67F197-CCDE-3B44-A7C3-01ED6EF2BB05}"/>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569393" y="1688783"/>
            <a:ext cx="1664335" cy="359219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9096376" y="1303973"/>
            <a:ext cx="2823845" cy="4161155"/>
          </a:xfrm>
          <a:prstGeom prst="rect">
            <a:avLst/>
          </a:prstGeom>
        </p:spPr>
      </p:pic>
      <p:pic>
        <p:nvPicPr>
          <p:cNvPr id="11" name="Immagine 10" descr="Immagine che contiene testo&#10;&#10;Descrizione generata automaticamente">
            <a:extLst>
              <a:ext uri="{FF2B5EF4-FFF2-40B4-BE49-F238E27FC236}">
                <a16:creationId xmlns:a16="http://schemas.microsoft.com/office/drawing/2014/main" id="{DE6EB0B6-372A-6240-82CE-4EEE68ED4CAF}"/>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252586" y="1668463"/>
            <a:ext cx="1685290" cy="363601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108879047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786199" y="1211580"/>
            <a:ext cx="2823845" cy="4161155"/>
          </a:xfrm>
          <a:prstGeom prst="rect">
            <a:avLst/>
          </a:prstGeom>
        </p:spPr>
      </p:pic>
      <p:pic>
        <p:nvPicPr>
          <p:cNvPr id="5" name="Immagine 4" descr="Immagine che contiene testo&#10;&#10;Descrizione generata automaticamente">
            <a:extLst>
              <a:ext uri="{FF2B5EF4-FFF2-40B4-BE49-F238E27FC236}">
                <a16:creationId xmlns:a16="http://schemas.microsoft.com/office/drawing/2014/main" id="{E4CFE17F-D0C1-AB4B-A486-B5914143119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946854" y="1583055"/>
            <a:ext cx="1710690" cy="369189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770699" y="1224280"/>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23D3BA68-7D02-5648-8A3E-7265694B6EC3}"/>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954214" y="1583055"/>
            <a:ext cx="1677035" cy="361886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644732" y="1239520"/>
            <a:ext cx="2823845" cy="4161155"/>
          </a:xfrm>
          <a:prstGeom prst="rect">
            <a:avLst/>
          </a:prstGeom>
        </p:spPr>
      </p:pic>
      <p:pic>
        <p:nvPicPr>
          <p:cNvPr id="9" name="Immagine 8">
            <a:extLst>
              <a:ext uri="{FF2B5EF4-FFF2-40B4-BE49-F238E27FC236}">
                <a16:creationId xmlns:a16="http://schemas.microsoft.com/office/drawing/2014/main" id="{58136088-AC61-E746-B2FD-C509A5DAFD00}"/>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828247" y="1611630"/>
            <a:ext cx="1684020" cy="363474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9376341" y="1239520"/>
            <a:ext cx="2823845" cy="4161155"/>
          </a:xfrm>
          <a:prstGeom prst="rect">
            <a:avLst/>
          </a:prstGeom>
        </p:spPr>
      </p:pic>
      <p:pic>
        <p:nvPicPr>
          <p:cNvPr id="11" name="Immagine 10">
            <a:extLst>
              <a:ext uri="{FF2B5EF4-FFF2-40B4-BE49-F238E27FC236}">
                <a16:creationId xmlns:a16="http://schemas.microsoft.com/office/drawing/2014/main" id="{AD1C9883-C07A-704D-8121-0D8A307C44F9}"/>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581446" y="1617980"/>
            <a:ext cx="1663700" cy="359029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421216970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739132" y="1229042"/>
            <a:ext cx="2823845" cy="4161155"/>
          </a:xfrm>
          <a:prstGeom prst="rect">
            <a:avLst/>
          </a:prstGeom>
        </p:spPr>
      </p:pic>
      <p:pic>
        <p:nvPicPr>
          <p:cNvPr id="5" name="Immagine 4" descr="Immagine che contiene testo&#10;&#10;Descrizione generata automaticamente">
            <a:extLst>
              <a:ext uri="{FF2B5EF4-FFF2-40B4-BE49-F238E27FC236}">
                <a16:creationId xmlns:a16="http://schemas.microsoft.com/office/drawing/2014/main" id="{27FF2AFA-025B-8B41-A9FF-6DD9440925D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930267" y="1620837"/>
            <a:ext cx="1675130" cy="361632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3562977" y="1224279"/>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34F9CB8C-08DA-1047-9352-498A185838C0}"/>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709027" y="1546224"/>
            <a:ext cx="1711325" cy="369252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6416357" y="1224279"/>
            <a:ext cx="2823845" cy="416115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B1B33E83-E681-FB4C-A240-C50C14812291}"/>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6573202" y="1605914"/>
            <a:ext cx="1675130" cy="361378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10" name="Immagine 9">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9290098" y="1224279"/>
            <a:ext cx="2823845" cy="4161155"/>
          </a:xfrm>
          <a:prstGeom prst="rect">
            <a:avLst/>
          </a:prstGeom>
        </p:spPr>
      </p:pic>
      <p:pic>
        <p:nvPicPr>
          <p:cNvPr id="11" name="Immagine 10">
            <a:extLst>
              <a:ext uri="{FF2B5EF4-FFF2-40B4-BE49-F238E27FC236}">
                <a16:creationId xmlns:a16="http://schemas.microsoft.com/office/drawing/2014/main" id="{8C0B8D95-5E7E-1D49-B115-C0AB07AE7245}"/>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9489488" y="1614169"/>
            <a:ext cx="1685290" cy="363664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25744927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1375410" y="1065212"/>
            <a:ext cx="2823845" cy="4161155"/>
          </a:xfrm>
          <a:prstGeom prst="rect">
            <a:avLst/>
          </a:prstGeom>
        </p:spPr>
      </p:pic>
      <p:pic>
        <p:nvPicPr>
          <p:cNvPr id="5" name="Immagine 4" descr="Immagine che contiene testo&#10;&#10;Descrizione generata automaticamente">
            <a:extLst>
              <a:ext uri="{FF2B5EF4-FFF2-40B4-BE49-F238E27FC236}">
                <a16:creationId xmlns:a16="http://schemas.microsoft.com/office/drawing/2014/main" id="{7630D04A-E6DF-A54F-B184-E581FAE93B4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597660" y="1525587"/>
            <a:ext cx="1606550" cy="346646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6" name="Immagine 5">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5085715" y="1065212"/>
            <a:ext cx="2823845" cy="416115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3037A935-6367-DC42-B4BB-8D7D3426A0E4}"/>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293995" y="1586547"/>
            <a:ext cx="1604010" cy="3461385"/>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pic>
        <p:nvPicPr>
          <p:cNvPr id="8" name="Immagine 7">
            <a:extLst>
              <a:ext uri="{FF2B5EF4-FFF2-40B4-BE49-F238E27FC236}">
                <a16:creationId xmlns:a16="http://schemas.microsoft.com/office/drawing/2014/main" id="{433F2FB6-1359-A143-A28E-5CC5F1A1C512}"/>
              </a:ext>
            </a:extLst>
          </p:cNvPr>
          <p:cNvPicPr/>
          <p:nvPr/>
        </p:nvPicPr>
        <p:blipFill>
          <a:blip r:embed="rId2"/>
          <a:stretch>
            <a:fillRect/>
          </a:stretch>
        </p:blipFill>
        <p:spPr>
          <a:xfrm>
            <a:off x="8595995" y="1092517"/>
            <a:ext cx="2823845" cy="416115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ACBC4694-AF76-AB4D-BCAE-8314688953EC}"/>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8796020" y="1525587"/>
            <a:ext cx="1636395" cy="3531870"/>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299843383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0" name="Group 48">
            <a:extLst>
              <a:ext uri="{FF2B5EF4-FFF2-40B4-BE49-F238E27FC236}">
                <a16:creationId xmlns:a16="http://schemas.microsoft.com/office/drawing/2014/main" id="{E4951899-B99C-47AB-9C7C-16264D7A1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50" name="Straight Connector 49">
              <a:extLst>
                <a:ext uri="{FF2B5EF4-FFF2-40B4-BE49-F238E27FC236}">
                  <a16:creationId xmlns:a16="http://schemas.microsoft.com/office/drawing/2014/main" id="{B94D217E-92A1-48B2-B6BF-8B6A35AF9D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9582FD9-95AB-4339-8A07-BAD420BE1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52" name="Rectangle 23">
              <a:extLst>
                <a:ext uri="{FF2B5EF4-FFF2-40B4-BE49-F238E27FC236}">
                  <a16:creationId xmlns:a16="http://schemas.microsoft.com/office/drawing/2014/main" id="{6778DC79-DE09-4F89-81B1-275C542D7F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Rectangle 25">
              <a:extLst>
                <a:ext uri="{FF2B5EF4-FFF2-40B4-BE49-F238E27FC236}">
                  <a16:creationId xmlns:a16="http://schemas.microsoft.com/office/drawing/2014/main" id="{EAEC370A-1F34-4D8E-B065-81F6F568A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4" name="Isosceles Triangle 53">
              <a:extLst>
                <a:ext uri="{FF2B5EF4-FFF2-40B4-BE49-F238E27FC236}">
                  <a16:creationId xmlns:a16="http://schemas.microsoft.com/office/drawing/2014/main" id="{A816EDF3-D9EE-488C-AFDC-022381513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55" name="Rectangle 27">
              <a:extLst>
                <a:ext uri="{FF2B5EF4-FFF2-40B4-BE49-F238E27FC236}">
                  <a16:creationId xmlns:a16="http://schemas.microsoft.com/office/drawing/2014/main" id="{E8330BD4-97D9-4D24-815A-0E557B04F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6" name="Rectangle 28">
              <a:extLst>
                <a:ext uri="{FF2B5EF4-FFF2-40B4-BE49-F238E27FC236}">
                  <a16:creationId xmlns:a16="http://schemas.microsoft.com/office/drawing/2014/main" id="{EA8EDE67-BAC0-478C-99D9-BBC5AD5320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Rectangle 29">
              <a:extLst>
                <a:ext uri="{FF2B5EF4-FFF2-40B4-BE49-F238E27FC236}">
                  <a16:creationId xmlns:a16="http://schemas.microsoft.com/office/drawing/2014/main" id="{33DFB3F3-2523-4F1F-BC2B-B97C172F2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8" name="Isosceles Triangle 57">
              <a:extLst>
                <a:ext uri="{FF2B5EF4-FFF2-40B4-BE49-F238E27FC236}">
                  <a16:creationId xmlns:a16="http://schemas.microsoft.com/office/drawing/2014/main" id="{5E5660E4-7443-4FCC-AD43-9D1AE972B5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59" name="Isosceles Triangle 58">
              <a:extLst>
                <a:ext uri="{FF2B5EF4-FFF2-40B4-BE49-F238E27FC236}">
                  <a16:creationId xmlns:a16="http://schemas.microsoft.com/office/drawing/2014/main" id="{4EDF9C36-B365-4426-85B9-82E0DE187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28" name="Picture 27" descr="Illuminated server room panel">
            <a:extLst>
              <a:ext uri="{FF2B5EF4-FFF2-40B4-BE49-F238E27FC236}">
                <a16:creationId xmlns:a16="http://schemas.microsoft.com/office/drawing/2014/main" id="{EB8BA4B1-7E17-4CD8-AC5B-3454B8F7D8F6}"/>
              </a:ext>
            </a:extLst>
          </p:cNvPr>
          <p:cNvPicPr>
            <a:picLocks noChangeAspect="1"/>
          </p:cNvPicPr>
          <p:nvPr/>
        </p:nvPicPr>
        <p:blipFill rotWithShape="1">
          <a:blip r:embed="rId2"/>
          <a:srcRect l="9091" t="21397" b="1994"/>
          <a:stretch/>
        </p:blipFill>
        <p:spPr>
          <a:xfrm>
            <a:off x="1" y="10"/>
            <a:ext cx="12191999" cy="6857990"/>
          </a:xfrm>
          <a:prstGeom prst="rect">
            <a:avLst/>
          </a:prstGeom>
        </p:spPr>
      </p:pic>
      <p:sp>
        <p:nvSpPr>
          <p:cNvPr id="82" name="Isosceles Triangle 60">
            <a:extLst>
              <a:ext uri="{FF2B5EF4-FFF2-40B4-BE49-F238E27FC236}">
                <a16:creationId xmlns:a16="http://schemas.microsoft.com/office/drawing/2014/main" id="{2A4588C6-4069-4731-BFB4-10F1E6D37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Parallelogram 62">
            <a:extLst>
              <a:ext uri="{FF2B5EF4-FFF2-40B4-BE49-F238E27FC236}">
                <a16:creationId xmlns:a16="http://schemas.microsoft.com/office/drawing/2014/main" id="{23370524-0FE7-41B4-ABCF-7FB26B6CF1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4188" y="0"/>
            <a:ext cx="9372600" cy="6858000"/>
          </a:xfrm>
          <a:prstGeom prst="parallelogram">
            <a:avLst>
              <a:gd name="adj" fmla="val 14937"/>
            </a:avLst>
          </a:prstGeom>
          <a:solidFill>
            <a:schemeClr val="bg1">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4" name="Straight Connector 64">
            <a:extLst>
              <a:ext uri="{FF2B5EF4-FFF2-40B4-BE49-F238E27FC236}">
                <a16:creationId xmlns:a16="http://schemas.microsoft.com/office/drawing/2014/main" id="{E0A9CA40-1F57-4A6D-ACDA-F720AA468C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5" name="Straight Connector 66">
            <a:extLst>
              <a:ext uri="{FF2B5EF4-FFF2-40B4-BE49-F238E27FC236}">
                <a16:creationId xmlns:a16="http://schemas.microsoft.com/office/drawing/2014/main" id="{B2A94EDB-B0FE-4678-8E69-0F137AE3BE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6" name="Rectangle 23">
            <a:extLst>
              <a:ext uri="{FF2B5EF4-FFF2-40B4-BE49-F238E27FC236}">
                <a16:creationId xmlns:a16="http://schemas.microsoft.com/office/drawing/2014/main" id="{4E93B92B-0DD5-4277-9D69-972ABADC3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 name="Titolo 5">
            <a:extLst>
              <a:ext uri="{FF2B5EF4-FFF2-40B4-BE49-F238E27FC236}">
                <a16:creationId xmlns:a16="http://schemas.microsoft.com/office/drawing/2014/main" id="{DADBFA27-E5F9-1E49-BD5D-5ADC342610B0}"/>
              </a:ext>
            </a:extLst>
          </p:cNvPr>
          <p:cNvSpPr>
            <a:spLocks noGrp="1"/>
          </p:cNvSpPr>
          <p:nvPr>
            <p:ph type="ctrTitle"/>
          </p:nvPr>
        </p:nvSpPr>
        <p:spPr>
          <a:xfrm>
            <a:off x="2786047" y="609600"/>
            <a:ext cx="6487955" cy="1320800"/>
          </a:xfrm>
        </p:spPr>
        <p:txBody>
          <a:bodyPr vert="horz" lIns="91440" tIns="45720" rIns="91440" bIns="45720" rtlCol="0" anchor="t">
            <a:normAutofit/>
          </a:bodyPr>
          <a:lstStyle/>
          <a:p>
            <a:pPr algn="l"/>
            <a:r>
              <a:rPr lang="en-US" dirty="0"/>
              <a:t>FUTURE WORKS…</a:t>
            </a:r>
          </a:p>
        </p:txBody>
      </p:sp>
      <p:sp>
        <p:nvSpPr>
          <p:cNvPr id="87" name="Rectangle 25">
            <a:extLst>
              <a:ext uri="{FF2B5EF4-FFF2-40B4-BE49-F238E27FC236}">
                <a16:creationId xmlns:a16="http://schemas.microsoft.com/office/drawing/2014/main" id="{7CE87768-354E-4E3F-8202-9F387CF50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8" name="Isosceles Triangle 72">
            <a:extLst>
              <a:ext uri="{FF2B5EF4-FFF2-40B4-BE49-F238E27FC236}">
                <a16:creationId xmlns:a16="http://schemas.microsoft.com/office/drawing/2014/main" id="{09E5B98F-BD75-4A30-BF72-0A91074702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Titolo 5">
            <a:extLst>
              <a:ext uri="{FF2B5EF4-FFF2-40B4-BE49-F238E27FC236}">
                <a16:creationId xmlns:a16="http://schemas.microsoft.com/office/drawing/2014/main" id="{5E236678-E298-5A41-AA82-855CFA57E95F}"/>
              </a:ext>
            </a:extLst>
          </p:cNvPr>
          <p:cNvSpPr txBox="1">
            <a:spLocks/>
          </p:cNvSpPr>
          <p:nvPr/>
        </p:nvSpPr>
        <p:spPr>
          <a:xfrm>
            <a:off x="2786047" y="2159000"/>
            <a:ext cx="6487955" cy="3882362"/>
          </a:xfrm>
          <a:prstGeom prst="rect">
            <a:avLst/>
          </a:prstGeom>
        </p:spPr>
        <p:txBody>
          <a:bodyPr vert="horz" lIns="91440" tIns="45720" rIns="91440" bIns="45720" rtlCol="0">
            <a:norm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685800" indent="-685800" algn="l">
              <a:lnSpc>
                <a:spcPct val="90000"/>
              </a:lnSpc>
              <a:spcBef>
                <a:spcPts val="1000"/>
              </a:spcBef>
              <a:buClr>
                <a:schemeClr val="accent1"/>
              </a:buClr>
              <a:buSzPct val="80000"/>
              <a:buFont typeface="Wingdings 3" charset="2"/>
              <a:buChar char=""/>
            </a:pPr>
            <a:r>
              <a:rPr lang="en-US" sz="2200" dirty="0">
                <a:solidFill>
                  <a:schemeClr val="tx1">
                    <a:lumMod val="75000"/>
                    <a:lumOff val="25000"/>
                  </a:schemeClr>
                </a:solidFill>
                <a:latin typeface="Avenir Next" panose="020B0503020202020204" pitchFamily="34" charset="0"/>
                <a:ea typeface="+mn-ea"/>
                <a:cs typeface="+mn-cs"/>
              </a:rPr>
              <a:t>Desktop version</a:t>
            </a:r>
          </a:p>
          <a:p>
            <a:pPr algn="l">
              <a:lnSpc>
                <a:spcPct val="90000"/>
              </a:lnSpc>
              <a:spcBef>
                <a:spcPts val="1000"/>
              </a:spcBef>
              <a:buClr>
                <a:schemeClr val="accent1"/>
              </a:buClr>
              <a:buSzPct val="80000"/>
              <a:buFont typeface="Wingdings 3" charset="2"/>
              <a:buChar char=""/>
            </a:pPr>
            <a:endParaRPr lang="en-US" sz="2200" dirty="0">
              <a:solidFill>
                <a:schemeClr val="tx1">
                  <a:lumMod val="75000"/>
                  <a:lumOff val="25000"/>
                </a:schemeClr>
              </a:solidFill>
              <a:latin typeface="Avenir Next" panose="020B0503020202020204" pitchFamily="34" charset="0"/>
              <a:ea typeface="+mn-ea"/>
              <a:cs typeface="+mn-cs"/>
            </a:endParaRPr>
          </a:p>
          <a:p>
            <a:pPr marL="685800" indent="-685800" algn="l">
              <a:lnSpc>
                <a:spcPct val="90000"/>
              </a:lnSpc>
              <a:spcBef>
                <a:spcPts val="1000"/>
              </a:spcBef>
              <a:buClr>
                <a:schemeClr val="accent1"/>
              </a:buClr>
              <a:buSzPct val="80000"/>
              <a:buFont typeface="Wingdings 3" charset="2"/>
              <a:buChar char=""/>
            </a:pPr>
            <a:r>
              <a:rPr lang="en-US" sz="2200" dirty="0">
                <a:solidFill>
                  <a:schemeClr val="tx1">
                    <a:lumMod val="75000"/>
                    <a:lumOff val="25000"/>
                  </a:schemeClr>
                </a:solidFill>
                <a:latin typeface="Avenir Next" panose="020B0503020202020204" pitchFamily="34" charset="0"/>
                <a:ea typeface="+mn-ea"/>
                <a:cs typeface="+mn-cs"/>
              </a:rPr>
              <a:t>More universities</a:t>
            </a:r>
          </a:p>
          <a:p>
            <a:pPr algn="l">
              <a:lnSpc>
                <a:spcPct val="90000"/>
              </a:lnSpc>
              <a:spcBef>
                <a:spcPts val="1000"/>
              </a:spcBef>
              <a:buClr>
                <a:schemeClr val="accent1"/>
              </a:buClr>
              <a:buSzPct val="80000"/>
              <a:buFont typeface="Wingdings 3" charset="2"/>
              <a:buChar char=""/>
            </a:pPr>
            <a:endParaRPr lang="en-US" sz="2200" dirty="0">
              <a:solidFill>
                <a:schemeClr val="tx1">
                  <a:lumMod val="75000"/>
                  <a:lumOff val="25000"/>
                </a:schemeClr>
              </a:solidFill>
              <a:latin typeface="Avenir Next" panose="020B0503020202020204" pitchFamily="34" charset="0"/>
              <a:ea typeface="+mn-ea"/>
              <a:cs typeface="+mn-cs"/>
            </a:endParaRPr>
          </a:p>
          <a:p>
            <a:pPr marL="685800" indent="-685800" algn="l">
              <a:lnSpc>
                <a:spcPct val="90000"/>
              </a:lnSpc>
              <a:spcBef>
                <a:spcPts val="1000"/>
              </a:spcBef>
              <a:buClr>
                <a:schemeClr val="accent1"/>
              </a:buClr>
              <a:buSzPct val="80000"/>
              <a:buFont typeface="Wingdings 3" charset="2"/>
              <a:buChar char=""/>
            </a:pPr>
            <a:r>
              <a:rPr lang="en-US" sz="2200" dirty="0">
                <a:solidFill>
                  <a:schemeClr val="tx1">
                    <a:lumMod val="75000"/>
                    <a:lumOff val="25000"/>
                  </a:schemeClr>
                </a:solidFill>
                <a:latin typeface="Avenir Next" panose="020B0503020202020204" pitchFamily="34" charset="0"/>
                <a:ea typeface="+mn-ea"/>
                <a:cs typeface="+mn-cs"/>
              </a:rPr>
              <a:t>More degree courses</a:t>
            </a:r>
          </a:p>
          <a:p>
            <a:pPr marL="685800" indent="-685800" algn="l">
              <a:lnSpc>
                <a:spcPct val="90000"/>
              </a:lnSpc>
              <a:spcBef>
                <a:spcPts val="1000"/>
              </a:spcBef>
              <a:buClr>
                <a:schemeClr val="accent1"/>
              </a:buClr>
              <a:buSzPct val="80000"/>
              <a:buFont typeface="Wingdings 3" charset="2"/>
              <a:buChar char=""/>
            </a:pPr>
            <a:endParaRPr lang="en-US" sz="2200" dirty="0">
              <a:solidFill>
                <a:schemeClr val="tx1">
                  <a:lumMod val="75000"/>
                  <a:lumOff val="25000"/>
                </a:schemeClr>
              </a:solidFill>
              <a:latin typeface="Avenir Next" panose="020B0503020202020204" pitchFamily="34" charset="0"/>
              <a:ea typeface="+mn-ea"/>
              <a:cs typeface="+mn-cs"/>
            </a:endParaRPr>
          </a:p>
          <a:p>
            <a:pPr marL="685800" indent="-685800" algn="l">
              <a:lnSpc>
                <a:spcPct val="90000"/>
              </a:lnSpc>
              <a:spcBef>
                <a:spcPts val="1000"/>
              </a:spcBef>
              <a:buClr>
                <a:schemeClr val="accent1"/>
              </a:buClr>
              <a:buSzPct val="80000"/>
              <a:buFont typeface="Wingdings 3" charset="2"/>
              <a:buChar char=""/>
            </a:pPr>
            <a:r>
              <a:rPr lang="en-US" sz="2200" dirty="0">
                <a:solidFill>
                  <a:schemeClr val="tx1">
                    <a:lumMod val="75000"/>
                    <a:lumOff val="25000"/>
                  </a:schemeClr>
                </a:solidFill>
                <a:latin typeface="Avenir Next" panose="020B0503020202020204" pitchFamily="34" charset="0"/>
                <a:ea typeface="+mn-ea"/>
                <a:cs typeface="+mn-cs"/>
              </a:rPr>
              <a:t>Implement the notification system</a:t>
            </a:r>
          </a:p>
          <a:p>
            <a:pPr marL="685800" indent="-685800" algn="l">
              <a:lnSpc>
                <a:spcPct val="90000"/>
              </a:lnSpc>
              <a:spcBef>
                <a:spcPts val="1000"/>
              </a:spcBef>
              <a:buClr>
                <a:schemeClr val="accent1"/>
              </a:buClr>
              <a:buSzPct val="80000"/>
              <a:buFont typeface="Wingdings 3" charset="2"/>
              <a:buChar char=""/>
            </a:pPr>
            <a:endParaRPr lang="en-US" sz="2200" dirty="0">
              <a:solidFill>
                <a:schemeClr val="tx1">
                  <a:lumMod val="75000"/>
                  <a:lumOff val="25000"/>
                </a:schemeClr>
              </a:solidFill>
              <a:latin typeface="Avenir Next" panose="020B0503020202020204" pitchFamily="34" charset="0"/>
              <a:ea typeface="+mn-ea"/>
              <a:cs typeface="+mn-cs"/>
            </a:endParaRPr>
          </a:p>
          <a:p>
            <a:pPr marL="685800" indent="-685800" algn="l">
              <a:lnSpc>
                <a:spcPct val="90000"/>
              </a:lnSpc>
              <a:spcBef>
                <a:spcPts val="1000"/>
              </a:spcBef>
              <a:buClr>
                <a:schemeClr val="accent1"/>
              </a:buClr>
              <a:buSzPct val="80000"/>
              <a:buFont typeface="Wingdings 3" charset="2"/>
              <a:buChar char=""/>
            </a:pPr>
            <a:r>
              <a:rPr lang="en-US" sz="2200" dirty="0">
                <a:solidFill>
                  <a:schemeClr val="tx1">
                    <a:lumMod val="75000"/>
                    <a:lumOff val="25000"/>
                  </a:schemeClr>
                </a:solidFill>
                <a:latin typeface="Avenir Next" panose="020B0503020202020204" pitchFamily="34" charset="0"/>
                <a:ea typeface="+mn-ea"/>
                <a:cs typeface="+mn-cs"/>
              </a:rPr>
              <a:t>Implement more edit functionalities</a:t>
            </a:r>
          </a:p>
          <a:p>
            <a:pPr marL="685800" indent="-685800" algn="l">
              <a:lnSpc>
                <a:spcPct val="90000"/>
              </a:lnSpc>
              <a:spcBef>
                <a:spcPts val="1000"/>
              </a:spcBef>
              <a:buClr>
                <a:schemeClr val="accent1"/>
              </a:buClr>
              <a:buSzPct val="80000"/>
              <a:buFont typeface="Wingdings 3" charset="2"/>
              <a:buChar char=""/>
            </a:pPr>
            <a:endParaRPr lang="en-US" sz="4600" dirty="0">
              <a:solidFill>
                <a:schemeClr val="tx1">
                  <a:lumMod val="75000"/>
                  <a:lumOff val="25000"/>
                </a:schemeClr>
              </a:solidFill>
              <a:latin typeface="+mn-lt"/>
              <a:ea typeface="+mn-ea"/>
              <a:cs typeface="+mn-cs"/>
            </a:endParaRPr>
          </a:p>
        </p:txBody>
      </p:sp>
      <p:sp>
        <p:nvSpPr>
          <p:cNvPr id="89" name="Rectangle 27">
            <a:extLst>
              <a:ext uri="{FF2B5EF4-FFF2-40B4-BE49-F238E27FC236}">
                <a16:creationId xmlns:a16="http://schemas.microsoft.com/office/drawing/2014/main" id="{8AAB91E3-41BE-4478-BF23-A24D43E14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90" name="Rectangle 28">
            <a:extLst>
              <a:ext uri="{FF2B5EF4-FFF2-40B4-BE49-F238E27FC236}">
                <a16:creationId xmlns:a16="http://schemas.microsoft.com/office/drawing/2014/main" id="{96DFC7EA-8516-41F1-8ED9-C0A8E1E08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9">
            <a:extLst>
              <a:ext uri="{FF2B5EF4-FFF2-40B4-BE49-F238E27FC236}">
                <a16:creationId xmlns:a16="http://schemas.microsoft.com/office/drawing/2014/main" id="{E24E972C-8744-4CFA-B783-41EA3CC381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Isosceles Triangle 80">
            <a:extLst>
              <a:ext uri="{FF2B5EF4-FFF2-40B4-BE49-F238E27FC236}">
                <a16:creationId xmlns:a16="http://schemas.microsoft.com/office/drawing/2014/main" id="{C7C88F2E-E233-48BA-B85F-D06BA522B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08871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Connettore diritto 78">
            <a:extLst>
              <a:ext uri="{FF2B5EF4-FFF2-40B4-BE49-F238E27FC236}">
                <a16:creationId xmlns:a16="http://schemas.microsoft.com/office/drawing/2014/main" id="{7F92D664-9E35-4472-AC4B-D0E065273EDD}"/>
              </a:ext>
            </a:extLst>
          </p:cNvPr>
          <p:cNvCxnSpPr>
            <a:cxnSpLocks/>
          </p:cNvCxnSpPr>
          <p:nvPr/>
        </p:nvCxnSpPr>
        <p:spPr>
          <a:xfrm>
            <a:off x="3729872" y="2350194"/>
            <a:ext cx="1115585" cy="0"/>
          </a:xfrm>
          <a:prstGeom prst="line">
            <a:avLst/>
          </a:prstGeom>
          <a:ln w="25400" cap="flat" cmpd="sng" algn="ctr">
            <a:solidFill>
              <a:srgbClr val="0096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6" name="Ovale 85">
            <a:extLst>
              <a:ext uri="{FF2B5EF4-FFF2-40B4-BE49-F238E27FC236}">
                <a16:creationId xmlns:a16="http://schemas.microsoft.com/office/drawing/2014/main" id="{A587AC43-F86D-4841-AAA4-DD541D1C880A}"/>
              </a:ext>
            </a:extLst>
          </p:cNvPr>
          <p:cNvSpPr/>
          <p:nvPr/>
        </p:nvSpPr>
        <p:spPr>
          <a:xfrm>
            <a:off x="8242200" y="3344691"/>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sp>
        <p:nvSpPr>
          <p:cNvPr id="84" name="Ovale 83">
            <a:extLst>
              <a:ext uri="{FF2B5EF4-FFF2-40B4-BE49-F238E27FC236}">
                <a16:creationId xmlns:a16="http://schemas.microsoft.com/office/drawing/2014/main" id="{2109B356-D2EE-4A21-92F7-1D08FE494F32}"/>
              </a:ext>
            </a:extLst>
          </p:cNvPr>
          <p:cNvSpPr/>
          <p:nvPr/>
        </p:nvSpPr>
        <p:spPr>
          <a:xfrm>
            <a:off x="8242200" y="1850698"/>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cxnSp>
        <p:nvCxnSpPr>
          <p:cNvPr id="61" name="Connettore diritto 60">
            <a:extLst>
              <a:ext uri="{FF2B5EF4-FFF2-40B4-BE49-F238E27FC236}">
                <a16:creationId xmlns:a16="http://schemas.microsoft.com/office/drawing/2014/main" id="{56A5CE48-A57D-474C-976E-4F9705854B0C}"/>
              </a:ext>
            </a:extLst>
          </p:cNvPr>
          <p:cNvCxnSpPr>
            <a:cxnSpLocks/>
          </p:cNvCxnSpPr>
          <p:nvPr/>
        </p:nvCxnSpPr>
        <p:spPr>
          <a:xfrm>
            <a:off x="7230907" y="2367673"/>
            <a:ext cx="1008119" cy="0"/>
          </a:xfrm>
          <a:prstGeom prst="line">
            <a:avLst/>
          </a:prstGeom>
          <a:ln w="25400" cap="flat" cmpd="sng" algn="ctr">
            <a:solidFill>
              <a:srgbClr val="0096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59" name="Immagine 58">
            <a:extLst>
              <a:ext uri="{FF2B5EF4-FFF2-40B4-BE49-F238E27FC236}">
                <a16:creationId xmlns:a16="http://schemas.microsoft.com/office/drawing/2014/main" id="{3A1C96DE-96A2-43C4-8885-53B6668ECD75}"/>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6487"/>
                    </a14:imgEffect>
                  </a14:imgLayer>
                </a14:imgProps>
              </a:ext>
            </a:extLst>
          </a:blip>
          <a:srcRect t="-2907" b="2907"/>
          <a:stretch/>
        </p:blipFill>
        <p:spPr>
          <a:xfrm>
            <a:off x="4860407" y="1906998"/>
            <a:ext cx="2335516" cy="2476914"/>
          </a:xfrm>
          <a:prstGeom prst="rect">
            <a:avLst/>
          </a:prstGeom>
          <a:ln w="38100" cap="sq">
            <a:solidFill>
              <a:srgbClr val="76D6FF">
                <a:alpha val="65000"/>
              </a:srgbClr>
            </a:solidFill>
            <a:prstDash val="solid"/>
            <a:miter lim="800000"/>
          </a:ln>
          <a:effectLst>
            <a:outerShdw blurRad="50800" dist="38100" dir="2700000" algn="tl" rotWithShape="0">
              <a:schemeClr val="tx1">
                <a:alpha val="43000"/>
              </a:schemeClr>
            </a:outerShdw>
          </a:effectLst>
        </p:spPr>
      </p:pic>
      <p:pic>
        <p:nvPicPr>
          <p:cNvPr id="63" name="Elemento grafico 62" descr="Maschio contorno">
            <a:extLst>
              <a:ext uri="{FF2B5EF4-FFF2-40B4-BE49-F238E27FC236}">
                <a16:creationId xmlns:a16="http://schemas.microsoft.com/office/drawing/2014/main" id="{58FEEE05-3C36-4A30-A8D1-601BEED314B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453169" y="1876702"/>
            <a:ext cx="612000" cy="612000"/>
          </a:xfrm>
          <a:prstGeom prst="rect">
            <a:avLst/>
          </a:prstGeom>
        </p:spPr>
      </p:pic>
      <p:pic>
        <p:nvPicPr>
          <p:cNvPr id="65" name="Elemento grafico 64" descr="Femmina contorno">
            <a:extLst>
              <a:ext uri="{FF2B5EF4-FFF2-40B4-BE49-F238E27FC236}">
                <a16:creationId xmlns:a16="http://schemas.microsoft.com/office/drawing/2014/main" id="{F802E006-42AC-4CEB-901D-09F27713427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342985" y="2087360"/>
            <a:ext cx="612000" cy="612000"/>
          </a:xfrm>
          <a:prstGeom prst="rect">
            <a:avLst/>
          </a:prstGeom>
        </p:spPr>
      </p:pic>
      <p:sp>
        <p:nvSpPr>
          <p:cNvPr id="68" name="CasellaDiTesto 67">
            <a:extLst>
              <a:ext uri="{FF2B5EF4-FFF2-40B4-BE49-F238E27FC236}">
                <a16:creationId xmlns:a16="http://schemas.microsoft.com/office/drawing/2014/main" id="{D8846365-2161-431E-9658-21FC01B5FC65}"/>
              </a:ext>
            </a:extLst>
          </p:cNvPr>
          <p:cNvSpPr txBox="1"/>
          <p:nvPr/>
        </p:nvSpPr>
        <p:spPr>
          <a:xfrm>
            <a:off x="9097529" y="2008310"/>
            <a:ext cx="2058823" cy="584775"/>
          </a:xfrm>
          <a:prstGeom prst="rect">
            <a:avLst/>
          </a:prstGeom>
          <a:noFill/>
        </p:spPr>
        <p:txBody>
          <a:bodyPr wrap="square" rtlCol="0">
            <a:spAutoFit/>
          </a:bodyPr>
          <a:lstStyle/>
          <a:p>
            <a:r>
              <a:rPr lang="it-IT" sz="1600" dirty="0">
                <a:latin typeface="Avenir Next" panose="020B0503020202020204" pitchFamily="34" charset="0"/>
              </a:rPr>
              <a:t>GENDER:</a:t>
            </a:r>
          </a:p>
          <a:p>
            <a:r>
              <a:rPr lang="en-US" sz="1600" dirty="0">
                <a:latin typeface="Avenir Next" panose="020B0503020202020204" pitchFamily="34" charset="0"/>
              </a:rPr>
              <a:t>Male/Female</a:t>
            </a:r>
          </a:p>
        </p:txBody>
      </p:sp>
      <p:cxnSp>
        <p:nvCxnSpPr>
          <p:cNvPr id="69" name="Connettore diritto 68">
            <a:extLst>
              <a:ext uri="{FF2B5EF4-FFF2-40B4-BE49-F238E27FC236}">
                <a16:creationId xmlns:a16="http://schemas.microsoft.com/office/drawing/2014/main" id="{D7D8ACA7-C67F-403E-8140-ACC31DBD6066}"/>
              </a:ext>
            </a:extLst>
          </p:cNvPr>
          <p:cNvCxnSpPr>
            <a:cxnSpLocks/>
          </p:cNvCxnSpPr>
          <p:nvPr/>
        </p:nvCxnSpPr>
        <p:spPr>
          <a:xfrm>
            <a:off x="7217962" y="3814057"/>
            <a:ext cx="1021064" cy="0"/>
          </a:xfrm>
          <a:prstGeom prst="line">
            <a:avLst/>
          </a:prstGeom>
          <a:ln w="25400" cap="flat" cmpd="sng" algn="ctr">
            <a:solidFill>
              <a:srgbClr val="009A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1" name="CasellaDiTesto 70">
            <a:extLst>
              <a:ext uri="{FF2B5EF4-FFF2-40B4-BE49-F238E27FC236}">
                <a16:creationId xmlns:a16="http://schemas.microsoft.com/office/drawing/2014/main" id="{FCD3BF72-1DB5-4145-AC92-73792A198788}"/>
              </a:ext>
            </a:extLst>
          </p:cNvPr>
          <p:cNvSpPr txBox="1"/>
          <p:nvPr/>
        </p:nvSpPr>
        <p:spPr>
          <a:xfrm>
            <a:off x="9097529" y="3502303"/>
            <a:ext cx="2216606" cy="584775"/>
          </a:xfrm>
          <a:prstGeom prst="rect">
            <a:avLst/>
          </a:prstGeom>
          <a:noFill/>
        </p:spPr>
        <p:txBody>
          <a:bodyPr wrap="square" rtlCol="0">
            <a:spAutoFit/>
          </a:bodyPr>
          <a:lstStyle/>
          <a:p>
            <a:r>
              <a:rPr lang="it-IT" sz="1600" dirty="0">
                <a:latin typeface="Avenir Next" panose="020B0503020202020204" pitchFamily="34" charset="0"/>
              </a:rPr>
              <a:t>AGE:</a:t>
            </a:r>
          </a:p>
          <a:p>
            <a:r>
              <a:rPr lang="en-US" sz="1600" dirty="0">
                <a:latin typeface="Avenir Next" panose="020B0503020202020204" pitchFamily="34" charset="0"/>
              </a:rPr>
              <a:t>18-35 (average 27)</a:t>
            </a:r>
          </a:p>
        </p:txBody>
      </p:sp>
      <p:pic>
        <p:nvPicPr>
          <p:cNvPr id="73" name="Elemento grafico 72" descr="Orologio contorno">
            <a:extLst>
              <a:ext uri="{FF2B5EF4-FFF2-40B4-BE49-F238E27FC236}">
                <a16:creationId xmlns:a16="http://schemas.microsoft.com/office/drawing/2014/main" id="{72C1DC87-961B-4891-B82C-3CEB8C15E15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334459" y="3448572"/>
            <a:ext cx="720000" cy="720000"/>
          </a:xfrm>
          <a:prstGeom prst="rect">
            <a:avLst/>
          </a:prstGeom>
        </p:spPr>
      </p:pic>
      <p:sp>
        <p:nvSpPr>
          <p:cNvPr id="88" name="Ovale 87">
            <a:extLst>
              <a:ext uri="{FF2B5EF4-FFF2-40B4-BE49-F238E27FC236}">
                <a16:creationId xmlns:a16="http://schemas.microsoft.com/office/drawing/2014/main" id="{EC6DA2D8-0541-4896-A7B9-3CF4228E543A}"/>
              </a:ext>
            </a:extLst>
          </p:cNvPr>
          <p:cNvSpPr/>
          <p:nvPr/>
        </p:nvSpPr>
        <p:spPr>
          <a:xfrm>
            <a:off x="2791203" y="1850698"/>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sp>
        <p:nvSpPr>
          <p:cNvPr id="89" name="CasellaDiTesto 88">
            <a:extLst>
              <a:ext uri="{FF2B5EF4-FFF2-40B4-BE49-F238E27FC236}">
                <a16:creationId xmlns:a16="http://schemas.microsoft.com/office/drawing/2014/main" id="{EFB615F0-15F8-4EB1-B58F-EFD8CD0FCDD6}"/>
              </a:ext>
            </a:extLst>
          </p:cNvPr>
          <p:cNvSpPr txBox="1"/>
          <p:nvPr/>
        </p:nvSpPr>
        <p:spPr>
          <a:xfrm>
            <a:off x="226264" y="2008310"/>
            <a:ext cx="2536037" cy="584775"/>
          </a:xfrm>
          <a:prstGeom prst="rect">
            <a:avLst/>
          </a:prstGeom>
          <a:noFill/>
        </p:spPr>
        <p:txBody>
          <a:bodyPr wrap="square" rtlCol="0">
            <a:spAutoFit/>
          </a:bodyPr>
          <a:lstStyle/>
          <a:p>
            <a:pPr algn="r"/>
            <a:r>
              <a:rPr lang="it-IT" sz="1600" dirty="0">
                <a:latin typeface="Avenir Next" panose="020B0503020202020204" pitchFamily="34" charset="0"/>
              </a:rPr>
              <a:t>PROFESSION:</a:t>
            </a:r>
          </a:p>
          <a:p>
            <a:pPr algn="r"/>
            <a:r>
              <a:rPr lang="en-US" sz="1600" dirty="0">
                <a:latin typeface="Avenir Next" panose="020B0503020202020204" pitchFamily="34" charset="0"/>
              </a:rPr>
              <a:t>Student/Working student</a:t>
            </a:r>
          </a:p>
        </p:txBody>
      </p:sp>
      <p:pic>
        <p:nvPicPr>
          <p:cNvPr id="92" name="Elemento grafico 91" descr="Valigetta contorno">
            <a:extLst>
              <a:ext uri="{FF2B5EF4-FFF2-40B4-BE49-F238E27FC236}">
                <a16:creationId xmlns:a16="http://schemas.microsoft.com/office/drawing/2014/main" id="{03384DC6-1590-4CD3-B4CC-34F12D083AB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849007" y="1922696"/>
            <a:ext cx="756000" cy="756000"/>
          </a:xfrm>
          <a:prstGeom prst="rect">
            <a:avLst/>
          </a:prstGeom>
        </p:spPr>
      </p:pic>
      <p:cxnSp>
        <p:nvCxnSpPr>
          <p:cNvPr id="93" name="Connettore diritto 92">
            <a:extLst>
              <a:ext uri="{FF2B5EF4-FFF2-40B4-BE49-F238E27FC236}">
                <a16:creationId xmlns:a16="http://schemas.microsoft.com/office/drawing/2014/main" id="{80DA9232-167A-456B-827F-9BFC32ED2F25}"/>
              </a:ext>
            </a:extLst>
          </p:cNvPr>
          <p:cNvCxnSpPr>
            <a:cxnSpLocks/>
          </p:cNvCxnSpPr>
          <p:nvPr/>
        </p:nvCxnSpPr>
        <p:spPr>
          <a:xfrm>
            <a:off x="3722471" y="3798740"/>
            <a:ext cx="1115585" cy="0"/>
          </a:xfrm>
          <a:prstGeom prst="line">
            <a:avLst/>
          </a:prstGeom>
          <a:ln w="25400" cap="flat" cmpd="sng" algn="ctr">
            <a:solidFill>
              <a:srgbClr val="0096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94" name="Ovale 93">
            <a:extLst>
              <a:ext uri="{FF2B5EF4-FFF2-40B4-BE49-F238E27FC236}">
                <a16:creationId xmlns:a16="http://schemas.microsoft.com/office/drawing/2014/main" id="{2B8219EA-295B-4A36-98C3-75FD59F56928}"/>
              </a:ext>
            </a:extLst>
          </p:cNvPr>
          <p:cNvSpPr/>
          <p:nvPr/>
        </p:nvSpPr>
        <p:spPr>
          <a:xfrm>
            <a:off x="2783802" y="3317000"/>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sp>
        <p:nvSpPr>
          <p:cNvPr id="95" name="CasellaDiTesto 94">
            <a:extLst>
              <a:ext uri="{FF2B5EF4-FFF2-40B4-BE49-F238E27FC236}">
                <a16:creationId xmlns:a16="http://schemas.microsoft.com/office/drawing/2014/main" id="{3CD14C95-AA7F-45B3-8CC5-E00B1FC0AEA6}"/>
              </a:ext>
            </a:extLst>
          </p:cNvPr>
          <p:cNvSpPr txBox="1"/>
          <p:nvPr/>
        </p:nvSpPr>
        <p:spPr>
          <a:xfrm>
            <a:off x="671641" y="3516184"/>
            <a:ext cx="2058823" cy="584775"/>
          </a:xfrm>
          <a:prstGeom prst="rect">
            <a:avLst/>
          </a:prstGeom>
          <a:noFill/>
        </p:spPr>
        <p:txBody>
          <a:bodyPr wrap="square" rtlCol="0">
            <a:spAutoFit/>
          </a:bodyPr>
          <a:lstStyle/>
          <a:p>
            <a:pPr algn="r"/>
            <a:r>
              <a:rPr lang="it-IT" sz="1600" dirty="0">
                <a:latin typeface="Avenir Next" panose="020B0503020202020204" pitchFamily="34" charset="0"/>
              </a:rPr>
              <a:t>LOCATION:</a:t>
            </a:r>
          </a:p>
          <a:p>
            <a:pPr algn="r"/>
            <a:r>
              <a:rPr lang="en-US" sz="1600" dirty="0">
                <a:latin typeface="Avenir Next" panose="020B0503020202020204" pitchFamily="34" charset="0"/>
              </a:rPr>
              <a:t>Everywhere</a:t>
            </a:r>
          </a:p>
        </p:txBody>
      </p:sp>
      <p:pic>
        <p:nvPicPr>
          <p:cNvPr id="97" name="Elemento grafico 96" descr="Globo terrestre: Africa ed Europa con riempimento a tinta unita">
            <a:extLst>
              <a:ext uri="{FF2B5EF4-FFF2-40B4-BE49-F238E27FC236}">
                <a16:creationId xmlns:a16="http://schemas.microsoft.com/office/drawing/2014/main" id="{EA153ADA-9AA1-470B-9A49-A9E71710406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2780628" y="3309800"/>
            <a:ext cx="914400" cy="914400"/>
          </a:xfrm>
          <a:prstGeom prst="rect">
            <a:avLst/>
          </a:prstGeom>
        </p:spPr>
      </p:pic>
      <p:cxnSp>
        <p:nvCxnSpPr>
          <p:cNvPr id="98" name="Connettore diritto 97">
            <a:extLst>
              <a:ext uri="{FF2B5EF4-FFF2-40B4-BE49-F238E27FC236}">
                <a16:creationId xmlns:a16="http://schemas.microsoft.com/office/drawing/2014/main" id="{87315D91-C8CE-4F37-81E4-8918BCB1F6F5}"/>
              </a:ext>
            </a:extLst>
          </p:cNvPr>
          <p:cNvCxnSpPr>
            <a:cxnSpLocks/>
          </p:cNvCxnSpPr>
          <p:nvPr/>
        </p:nvCxnSpPr>
        <p:spPr>
          <a:xfrm>
            <a:off x="5171012" y="4424123"/>
            <a:ext cx="0" cy="862618"/>
          </a:xfrm>
          <a:prstGeom prst="line">
            <a:avLst/>
          </a:prstGeom>
          <a:ln w="25400" cap="flat" cmpd="sng" algn="ctr">
            <a:solidFill>
              <a:srgbClr val="0096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0" name="Connettore diritto 99">
            <a:extLst>
              <a:ext uri="{FF2B5EF4-FFF2-40B4-BE49-F238E27FC236}">
                <a16:creationId xmlns:a16="http://schemas.microsoft.com/office/drawing/2014/main" id="{ACB9D869-0043-4C4C-9140-7F621C7FD4DA}"/>
              </a:ext>
            </a:extLst>
          </p:cNvPr>
          <p:cNvCxnSpPr>
            <a:cxnSpLocks/>
          </p:cNvCxnSpPr>
          <p:nvPr/>
        </p:nvCxnSpPr>
        <p:spPr>
          <a:xfrm>
            <a:off x="6885882" y="4424123"/>
            <a:ext cx="0" cy="862618"/>
          </a:xfrm>
          <a:prstGeom prst="line">
            <a:avLst/>
          </a:prstGeom>
          <a:ln w="25400" cap="flat" cmpd="sng" algn="ctr">
            <a:solidFill>
              <a:srgbClr val="0096FF"/>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2" name="Ovale 101">
            <a:extLst>
              <a:ext uri="{FF2B5EF4-FFF2-40B4-BE49-F238E27FC236}">
                <a16:creationId xmlns:a16="http://schemas.microsoft.com/office/drawing/2014/main" id="{99D53EB7-0B6D-44EF-B142-BAFE7A81C092}"/>
              </a:ext>
            </a:extLst>
          </p:cNvPr>
          <p:cNvSpPr/>
          <p:nvPr/>
        </p:nvSpPr>
        <p:spPr>
          <a:xfrm>
            <a:off x="4720526" y="5124510"/>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sp>
        <p:nvSpPr>
          <p:cNvPr id="103" name="Ovale 102">
            <a:extLst>
              <a:ext uri="{FF2B5EF4-FFF2-40B4-BE49-F238E27FC236}">
                <a16:creationId xmlns:a16="http://schemas.microsoft.com/office/drawing/2014/main" id="{8E11AEB5-13F7-47C3-AFC6-6E59ABE3DB35}"/>
              </a:ext>
            </a:extLst>
          </p:cNvPr>
          <p:cNvSpPr/>
          <p:nvPr/>
        </p:nvSpPr>
        <p:spPr>
          <a:xfrm>
            <a:off x="6435882" y="5124510"/>
            <a:ext cx="900000" cy="900000"/>
          </a:xfrm>
          <a:prstGeom prst="ellipse">
            <a:avLst/>
          </a:prstGeom>
          <a:ln>
            <a:solidFill>
              <a:srgbClr val="76D6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sp>
        <p:nvSpPr>
          <p:cNvPr id="104" name="CasellaDiTesto 103">
            <a:extLst>
              <a:ext uri="{FF2B5EF4-FFF2-40B4-BE49-F238E27FC236}">
                <a16:creationId xmlns:a16="http://schemas.microsoft.com/office/drawing/2014/main" id="{6B6D7DF6-E056-414C-A751-9009B1CC2C97}"/>
              </a:ext>
            </a:extLst>
          </p:cNvPr>
          <p:cNvSpPr txBox="1"/>
          <p:nvPr/>
        </p:nvSpPr>
        <p:spPr>
          <a:xfrm>
            <a:off x="2569959" y="5290309"/>
            <a:ext cx="2216942" cy="584775"/>
          </a:xfrm>
          <a:prstGeom prst="rect">
            <a:avLst/>
          </a:prstGeom>
          <a:noFill/>
        </p:spPr>
        <p:txBody>
          <a:bodyPr wrap="square" rtlCol="0">
            <a:spAutoFit/>
          </a:bodyPr>
          <a:lstStyle/>
          <a:p>
            <a:pPr algn="r"/>
            <a:r>
              <a:rPr lang="it-IT" sz="1600" dirty="0">
                <a:latin typeface="Avenir Next" panose="020B0503020202020204" pitchFamily="34" charset="0"/>
              </a:rPr>
              <a:t>DISABILITIES:</a:t>
            </a:r>
          </a:p>
          <a:p>
            <a:pPr algn="r"/>
            <a:r>
              <a:rPr lang="en-US" sz="1600" dirty="0">
                <a:latin typeface="Avenir Next" panose="020B0503020202020204" pitchFamily="34" charset="0"/>
              </a:rPr>
              <a:t>No specific limitation</a:t>
            </a:r>
          </a:p>
        </p:txBody>
      </p:sp>
      <p:sp>
        <p:nvSpPr>
          <p:cNvPr id="105" name="CasellaDiTesto 104">
            <a:extLst>
              <a:ext uri="{FF2B5EF4-FFF2-40B4-BE49-F238E27FC236}">
                <a16:creationId xmlns:a16="http://schemas.microsoft.com/office/drawing/2014/main" id="{48EA3FFC-A26D-4678-A92B-F6F500285BBE}"/>
              </a:ext>
            </a:extLst>
          </p:cNvPr>
          <p:cNvSpPr txBox="1"/>
          <p:nvPr/>
        </p:nvSpPr>
        <p:spPr>
          <a:xfrm>
            <a:off x="7321279" y="5044087"/>
            <a:ext cx="2588553" cy="1077218"/>
          </a:xfrm>
          <a:prstGeom prst="rect">
            <a:avLst/>
          </a:prstGeom>
          <a:noFill/>
        </p:spPr>
        <p:txBody>
          <a:bodyPr wrap="square" rtlCol="0">
            <a:spAutoFit/>
          </a:bodyPr>
          <a:lstStyle/>
          <a:p>
            <a:r>
              <a:rPr lang="it-IT" sz="1600" dirty="0">
                <a:latin typeface="Avenir Next" panose="020B0503020202020204" pitchFamily="34" charset="0"/>
              </a:rPr>
              <a:t>TECHNOLOGY:</a:t>
            </a:r>
          </a:p>
          <a:p>
            <a:r>
              <a:rPr lang="en-US" sz="1600" dirty="0">
                <a:latin typeface="Avenir Next" panose="020B0503020202020204" pitchFamily="34" charset="0"/>
              </a:rPr>
              <a:t>Familiarity with smartphone and desktop application</a:t>
            </a:r>
          </a:p>
        </p:txBody>
      </p:sp>
      <p:pic>
        <p:nvPicPr>
          <p:cNvPr id="107" name="Elemento grafico 106" descr="Persona su sedia a rotelle contorno">
            <a:extLst>
              <a:ext uri="{FF2B5EF4-FFF2-40B4-BE49-F238E27FC236}">
                <a16:creationId xmlns:a16="http://schemas.microsoft.com/office/drawing/2014/main" id="{911A057A-179A-4191-8DBB-4E1500EEF44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746514" y="5125496"/>
            <a:ext cx="914400" cy="914400"/>
          </a:xfrm>
          <a:prstGeom prst="rect">
            <a:avLst/>
          </a:prstGeom>
        </p:spPr>
      </p:pic>
      <p:pic>
        <p:nvPicPr>
          <p:cNvPr id="109" name="Elemento grafico 108" descr="Smartphone contorno">
            <a:extLst>
              <a:ext uri="{FF2B5EF4-FFF2-40B4-BE49-F238E27FC236}">
                <a16:creationId xmlns:a16="http://schemas.microsoft.com/office/drawing/2014/main" id="{9C86B330-12E2-40DB-A2C3-89FEFA2880A9}"/>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507840" y="5191472"/>
            <a:ext cx="756311" cy="756311"/>
          </a:xfrm>
          <a:prstGeom prst="rect">
            <a:avLst/>
          </a:prstGeom>
        </p:spPr>
      </p:pic>
      <p:sp>
        <p:nvSpPr>
          <p:cNvPr id="39" name="CasellaDiTesto 38">
            <a:extLst>
              <a:ext uri="{FF2B5EF4-FFF2-40B4-BE49-F238E27FC236}">
                <a16:creationId xmlns:a16="http://schemas.microsoft.com/office/drawing/2014/main" id="{359A97BB-DFBA-6E4E-86C8-69416624D91C}"/>
              </a:ext>
            </a:extLst>
          </p:cNvPr>
          <p:cNvSpPr txBox="1"/>
          <p:nvPr/>
        </p:nvSpPr>
        <p:spPr>
          <a:xfrm>
            <a:off x="4495950" y="480114"/>
            <a:ext cx="3064429" cy="707886"/>
          </a:xfrm>
          <a:prstGeom prst="rect">
            <a:avLst/>
          </a:prstGeom>
          <a:noFill/>
        </p:spPr>
        <p:txBody>
          <a:bodyPr wrap="none" rtlCol="0">
            <a:spAutoFit/>
          </a:bodyPr>
          <a:lstStyle/>
          <a:p>
            <a:r>
              <a:rPr lang="it-IT" sz="4000" b="1" dirty="0">
                <a:ln w="0"/>
                <a:solidFill>
                  <a:srgbClr val="005493"/>
                </a:solidFill>
                <a:effectLst>
                  <a:outerShdw blurRad="38100" dist="25400" dir="5400000" algn="ctr" rotWithShape="0">
                    <a:srgbClr val="6E747A">
                      <a:alpha val="43000"/>
                    </a:srgbClr>
                  </a:outerShdw>
                </a:effectLst>
                <a:latin typeface="Avenir Next" panose="020B0503020202020204" pitchFamily="34" charset="0"/>
                <a:ea typeface="Palatino" pitchFamily="2" charset="77"/>
              </a:rPr>
              <a:t>User Profile</a:t>
            </a:r>
          </a:p>
        </p:txBody>
      </p:sp>
    </p:spTree>
    <p:extLst>
      <p:ext uri="{BB962C8B-B14F-4D97-AF65-F5344CB8AC3E}">
        <p14:creationId xmlns:p14="http://schemas.microsoft.com/office/powerpoint/2010/main" val="938584279"/>
      </p:ext>
    </p:extLst>
  </p:cSld>
  <p:clrMapOvr>
    <a:masterClrMapping/>
  </p:clrMapOvr>
</p:sld>
</file>

<file path=ppt/theme/theme1.xml><?xml version="1.0" encoding="utf-8"?>
<a:theme xmlns:a="http://schemas.openxmlformats.org/drawingml/2006/main" name="Sfaccettatura">
  <a:themeElements>
    <a:clrScheme name="Sfaccettatura">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Sfaccettatur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faccettatur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9428</TotalTime>
  <Words>7634</Words>
  <Application>Microsoft Office PowerPoint</Application>
  <PresentationFormat>Widescreen</PresentationFormat>
  <Paragraphs>894</Paragraphs>
  <Slides>88</Slides>
  <Notes>2</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88</vt:i4>
      </vt:variant>
    </vt:vector>
  </HeadingPairs>
  <TitlesOfParts>
    <vt:vector size="95" baseType="lpstr">
      <vt:lpstr>Arial</vt:lpstr>
      <vt:lpstr>Avenir Book</vt:lpstr>
      <vt:lpstr>Avenir Next</vt:lpstr>
      <vt:lpstr>Calibri</vt:lpstr>
      <vt:lpstr>Trebuchet MS</vt:lpstr>
      <vt:lpstr>Wingdings 3</vt:lpstr>
      <vt:lpstr>Sfaccettatura</vt:lpstr>
      <vt:lpstr>UNINOTE </vt:lpstr>
      <vt:lpstr>What is UNINOTE?  </vt:lpstr>
      <vt:lpstr>How UNINOTE helps students ?  </vt:lpstr>
      <vt:lpstr>REQUIREMENT ANALYSIS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TASK ANALYSIS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PROTOTYPE 0</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EXPERT BASED EVALUATION Cognitive Walkthrough</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PROTOTYPE 1</vt:lpstr>
      <vt:lpstr>Presentazione standard di PowerPoint</vt:lpstr>
      <vt:lpstr>Presentazione standard di PowerPoint</vt:lpstr>
      <vt:lpstr>EXPERT BASED EVALUATION Heuristic Evaluation</vt:lpstr>
      <vt:lpstr>Presentazione standard di PowerPoint</vt:lpstr>
      <vt:lpstr>PROTOTYPE 2</vt:lpstr>
      <vt:lpstr>Presentazione standard di PowerPoint</vt:lpstr>
      <vt:lpstr>Presentazione standard di PowerPoint</vt:lpstr>
      <vt:lpstr>Presentazione standard di PowerPoint</vt:lpstr>
      <vt:lpstr>USER BASED EVALUATION</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PROTOTYPE 3</vt:lpstr>
      <vt:lpstr>Presentazione standard di PowerPoint</vt:lpstr>
      <vt:lpstr>Presentazione standard di PowerPoint</vt:lpstr>
      <vt:lpstr>Presentazione standard di PowerPoint</vt:lpstr>
      <vt:lpstr>Presentazione standard di PowerPoint</vt:lpstr>
      <vt:lpstr>FINAL SYSTEM</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FUTURE 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UNINOTE </dc:title>
  <dc:creator>Francesca Davidde</dc:creator>
  <cp:lastModifiedBy>Franesco Bovi</cp:lastModifiedBy>
  <cp:revision>633</cp:revision>
  <cp:lastPrinted>2021-07-20T12:08:33Z</cp:lastPrinted>
  <dcterms:created xsi:type="dcterms:W3CDTF">2021-03-18T13:25:15Z</dcterms:created>
  <dcterms:modified xsi:type="dcterms:W3CDTF">2021-09-12T16:41:08Z</dcterms:modified>
</cp:coreProperties>
</file>

<file path=docProps/thumbnail.jpeg>
</file>